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54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333" r:id="rId9"/>
    <p:sldId id="263" r:id="rId10"/>
    <p:sldId id="264" r:id="rId11"/>
    <p:sldId id="314" r:id="rId12"/>
    <p:sldId id="315" r:id="rId13"/>
    <p:sldId id="316" r:id="rId14"/>
    <p:sldId id="281" r:id="rId15"/>
    <p:sldId id="282" r:id="rId16"/>
    <p:sldId id="322" r:id="rId17"/>
    <p:sldId id="323" r:id="rId18"/>
    <p:sldId id="321" r:id="rId19"/>
    <p:sldId id="283" r:id="rId20"/>
    <p:sldId id="308" r:id="rId21"/>
    <p:sldId id="309" r:id="rId22"/>
    <p:sldId id="310" r:id="rId23"/>
    <p:sldId id="285" r:id="rId24"/>
    <p:sldId id="324" r:id="rId25"/>
    <p:sldId id="325" r:id="rId26"/>
    <p:sldId id="326" r:id="rId27"/>
    <p:sldId id="287" r:id="rId28"/>
    <p:sldId id="288" r:id="rId29"/>
    <p:sldId id="317" r:id="rId30"/>
    <p:sldId id="318" r:id="rId31"/>
    <p:sldId id="319" r:id="rId32"/>
    <p:sldId id="289" r:id="rId33"/>
    <p:sldId id="292" r:id="rId34"/>
    <p:sldId id="311" r:id="rId35"/>
    <p:sldId id="312" r:id="rId36"/>
    <p:sldId id="313" r:id="rId37"/>
    <p:sldId id="293" r:id="rId38"/>
    <p:sldId id="294" r:id="rId39"/>
    <p:sldId id="304" r:id="rId40"/>
    <p:sldId id="306" r:id="rId41"/>
    <p:sldId id="302" r:id="rId42"/>
    <p:sldId id="307" r:id="rId43"/>
    <p:sldId id="327" r:id="rId44"/>
    <p:sldId id="328" r:id="rId45"/>
    <p:sldId id="329" r:id="rId46"/>
    <p:sldId id="297" r:id="rId47"/>
    <p:sldId id="266" r:id="rId48"/>
    <p:sldId id="267" r:id="rId49"/>
    <p:sldId id="268" r:id="rId50"/>
    <p:sldId id="269" r:id="rId51"/>
    <p:sldId id="270" r:id="rId52"/>
    <p:sldId id="300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8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manual.eg.poly.edu/index.php/Supermarket_Logistics_System_(SLS)#Extra_Credit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70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361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/>
              <a:t>Robot Variants</a:t>
            </a:r>
          </a:p>
        </p:txBody>
      </p:sp>
      <p:pic>
        <p:nvPicPr>
          <p:cNvPr id="4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3222" y="1694091"/>
            <a:ext cx="3046840" cy="186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4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0013" y="1708305"/>
            <a:ext cx="2784553" cy="186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4517" y="1719563"/>
            <a:ext cx="2762279" cy="186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4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222" y="3848987"/>
            <a:ext cx="3096584" cy="213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477"/>
          <p:cNvPicPr preferRelativeResize="0"/>
          <p:nvPr/>
        </p:nvPicPr>
        <p:blipFill rotWithShape="1">
          <a:blip r:embed="rId6">
            <a:alphaModFix/>
          </a:blip>
          <a:srcRect l="3481" t="6911" r="1" b="3071"/>
          <a:stretch/>
        </p:blipFill>
        <p:spPr>
          <a:xfrm>
            <a:off x="4539762" y="3778208"/>
            <a:ext cx="2784553" cy="2093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474"/>
          <p:cNvPicPr preferRelativeResize="0"/>
          <p:nvPr/>
        </p:nvPicPr>
        <p:blipFill rotWithShape="1">
          <a:blip r:embed="rId7">
            <a:alphaModFix/>
          </a:blip>
          <a:srcRect t="2132" b="3865"/>
          <a:stretch/>
        </p:blipFill>
        <p:spPr>
          <a:xfrm>
            <a:off x="8134271" y="3778208"/>
            <a:ext cx="2762279" cy="2093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97172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4" name="Shape 4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3758" y="2737153"/>
            <a:ext cx="2849526" cy="1694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8971722" cy="112643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pic>
        <p:nvPicPr>
          <p:cNvPr id="26" name="Shape 173" descr="IMG_1323.JPG"/>
          <p:cNvPicPr preferRelativeResize="0"/>
          <p:nvPr/>
        </p:nvPicPr>
        <p:blipFill rotWithShape="1">
          <a:blip r:embed="rId2">
            <a:alphaModFix/>
          </a:blip>
          <a:srcRect t="15281" r="1953"/>
          <a:stretch/>
        </p:blipFill>
        <p:spPr>
          <a:xfrm>
            <a:off x="3718989" y="1817459"/>
            <a:ext cx="6896002" cy="446927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174"/>
          <p:cNvSpPr/>
          <p:nvPr/>
        </p:nvSpPr>
        <p:spPr>
          <a:xfrm>
            <a:off x="7727438" y="4526779"/>
            <a:ext cx="1106400" cy="11064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175"/>
          <p:cNvSpPr/>
          <p:nvPr/>
        </p:nvSpPr>
        <p:spPr>
          <a:xfrm>
            <a:off x="6954588" y="2641529"/>
            <a:ext cx="562200" cy="562200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176"/>
          <p:cNvSpPr/>
          <p:nvPr/>
        </p:nvSpPr>
        <p:spPr>
          <a:xfrm>
            <a:off x="8769888" y="2079329"/>
            <a:ext cx="562200" cy="562200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177"/>
          <p:cNvSpPr/>
          <p:nvPr/>
        </p:nvSpPr>
        <p:spPr>
          <a:xfrm>
            <a:off x="6709313" y="1872979"/>
            <a:ext cx="513600" cy="513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" name="Shape 178"/>
          <p:cNvSpPr/>
          <p:nvPr/>
        </p:nvSpPr>
        <p:spPr>
          <a:xfrm>
            <a:off x="4180038" y="2764479"/>
            <a:ext cx="562200" cy="5622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179"/>
          <p:cNvSpPr/>
          <p:nvPr/>
        </p:nvSpPr>
        <p:spPr>
          <a:xfrm>
            <a:off x="5423513" y="2334029"/>
            <a:ext cx="513600" cy="5136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180"/>
          <p:cNvSpPr/>
          <p:nvPr/>
        </p:nvSpPr>
        <p:spPr>
          <a:xfrm>
            <a:off x="9519013" y="2472329"/>
            <a:ext cx="513600" cy="513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4" name="Shape 181"/>
          <p:cNvCxnSpPr>
            <a:stCxn id="41" idx="3"/>
            <a:endCxn id="31" idx="2"/>
          </p:cNvCxnSpPr>
          <p:nvPr/>
        </p:nvCxnSpPr>
        <p:spPr>
          <a:xfrm flipV="1">
            <a:off x="3213668" y="3045579"/>
            <a:ext cx="966370" cy="75818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" name="Shape 182"/>
          <p:cNvCxnSpPr>
            <a:stCxn id="42" idx="3"/>
            <a:endCxn id="32" idx="1"/>
          </p:cNvCxnSpPr>
          <p:nvPr/>
        </p:nvCxnSpPr>
        <p:spPr>
          <a:xfrm>
            <a:off x="3213668" y="2076984"/>
            <a:ext cx="2285060" cy="332260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6" name="Shape 183"/>
          <p:cNvCxnSpPr>
            <a:stCxn id="44" idx="3"/>
            <a:endCxn id="28" idx="3"/>
          </p:cNvCxnSpPr>
          <p:nvPr/>
        </p:nvCxnSpPr>
        <p:spPr>
          <a:xfrm flipV="1">
            <a:off x="3213667" y="3121397"/>
            <a:ext cx="3823253" cy="930697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7" name="Shape 184"/>
          <p:cNvCxnSpPr>
            <a:stCxn id="45" idx="2"/>
            <a:endCxn id="29" idx="1"/>
          </p:cNvCxnSpPr>
          <p:nvPr/>
        </p:nvCxnSpPr>
        <p:spPr>
          <a:xfrm>
            <a:off x="8349580" y="1491694"/>
            <a:ext cx="502640" cy="669967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8" name="Shape 185"/>
          <p:cNvCxnSpPr>
            <a:stCxn id="46" idx="2"/>
            <a:endCxn id="33" idx="0"/>
          </p:cNvCxnSpPr>
          <p:nvPr/>
        </p:nvCxnSpPr>
        <p:spPr>
          <a:xfrm flipH="1">
            <a:off x="9775813" y="1491694"/>
            <a:ext cx="203928" cy="98063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" name="Shape 186"/>
          <p:cNvCxnSpPr>
            <a:stCxn id="43" idx="2"/>
            <a:endCxn id="30" idx="1"/>
          </p:cNvCxnSpPr>
          <p:nvPr/>
        </p:nvCxnSpPr>
        <p:spPr>
          <a:xfrm>
            <a:off x="6622133" y="1491694"/>
            <a:ext cx="162395" cy="456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0" name="Shape 188"/>
          <p:cNvSpPr txBox="1"/>
          <p:nvPr/>
        </p:nvSpPr>
        <p:spPr>
          <a:xfrm>
            <a:off x="7877138" y="4835029"/>
            <a:ext cx="807000" cy="48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000" b="1">
                <a:solidFill>
                  <a:srgbClr val="FFFFFF"/>
                </a:solidFill>
              </a:rPr>
              <a:t>Start</a:t>
            </a:r>
          </a:p>
        </p:txBody>
      </p:sp>
      <p:sp>
        <p:nvSpPr>
          <p:cNvPr id="41" name="Shape 189"/>
          <p:cNvSpPr txBox="1"/>
          <p:nvPr/>
        </p:nvSpPr>
        <p:spPr>
          <a:xfrm>
            <a:off x="1732793" y="2881872"/>
            <a:ext cx="1480875" cy="47905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err="1"/>
              <a:t>Reg</a:t>
            </a:r>
            <a:r>
              <a:rPr lang="en-US" dirty="0"/>
              <a:t> Water</a:t>
            </a:r>
          </a:p>
        </p:txBody>
      </p:sp>
      <p:sp>
        <p:nvSpPr>
          <p:cNvPr id="42" name="Shape 190"/>
          <p:cNvSpPr txBox="1"/>
          <p:nvPr/>
        </p:nvSpPr>
        <p:spPr>
          <a:xfrm>
            <a:off x="1732793" y="1839240"/>
            <a:ext cx="1480875" cy="47548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EC Water</a:t>
            </a:r>
          </a:p>
        </p:txBody>
      </p:sp>
      <p:sp>
        <p:nvSpPr>
          <p:cNvPr id="43" name="Shape 187"/>
          <p:cNvSpPr txBox="1"/>
          <p:nvPr/>
        </p:nvSpPr>
        <p:spPr>
          <a:xfrm>
            <a:off x="5954417" y="1096594"/>
            <a:ext cx="1335432" cy="39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EC Soil 2</a:t>
            </a:r>
          </a:p>
        </p:txBody>
      </p:sp>
      <p:sp>
        <p:nvSpPr>
          <p:cNvPr id="44" name="Shape 191"/>
          <p:cNvSpPr txBox="1"/>
          <p:nvPr/>
        </p:nvSpPr>
        <p:spPr>
          <a:xfrm>
            <a:off x="1732792" y="3814344"/>
            <a:ext cx="1480875" cy="47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err="1"/>
              <a:t>Reg</a:t>
            </a:r>
            <a:r>
              <a:rPr lang="en-US" dirty="0"/>
              <a:t> Soil 1</a:t>
            </a:r>
          </a:p>
        </p:txBody>
      </p:sp>
      <p:sp>
        <p:nvSpPr>
          <p:cNvPr id="45" name="Shape 192"/>
          <p:cNvSpPr txBox="1"/>
          <p:nvPr/>
        </p:nvSpPr>
        <p:spPr>
          <a:xfrm>
            <a:off x="7727438" y="1096594"/>
            <a:ext cx="1244284" cy="39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EC Soil 1</a:t>
            </a:r>
          </a:p>
        </p:txBody>
      </p:sp>
      <p:sp>
        <p:nvSpPr>
          <p:cNvPr id="46" name="Shape 193"/>
          <p:cNvSpPr txBox="1"/>
          <p:nvPr/>
        </p:nvSpPr>
        <p:spPr>
          <a:xfrm>
            <a:off x="9344491" y="1096594"/>
            <a:ext cx="1270500" cy="39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err="1"/>
              <a:t>Reg</a:t>
            </a:r>
            <a:r>
              <a:rPr lang="en-US" dirty="0"/>
              <a:t> Soil 2</a:t>
            </a:r>
          </a:p>
        </p:txBody>
      </p:sp>
    </p:spTree>
    <p:extLst>
      <p:ext uri="{BB962C8B-B14F-4D97-AF65-F5344CB8AC3E}">
        <p14:creationId xmlns:p14="http://schemas.microsoft.com/office/powerpoint/2010/main" val="496347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462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site if salinity sensor needs to be added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water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040618" y="1813111"/>
            <a:ext cx="3617844" cy="330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site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Answer Data Specification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soil reading</a:t>
            </a:r>
          </a:p>
        </p:txBody>
      </p:sp>
      <p:pic>
        <p:nvPicPr>
          <p:cNvPr id="10" name="Shape 4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5552" y="4046030"/>
            <a:ext cx="2849526" cy="1694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EC tiles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Travel up mountain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Travel across canyon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Obtain two soil readings and one water reading</a:t>
            </a:r>
          </a:p>
        </p:txBody>
      </p:sp>
      <p:pic>
        <p:nvPicPr>
          <p:cNvPr id="4" name="Shape 4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03758" y="2737153"/>
            <a:ext cx="2849526" cy="1694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from moon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25cm</a:t>
            </a:r>
          </a:p>
        </p:txBody>
      </p:sp>
      <p:pic>
        <p:nvPicPr>
          <p:cNvPr id="5" name="Shape 4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9962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6" name="Shape 241" descr="IMG_1330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88926" y="1752873"/>
            <a:ext cx="5819103" cy="43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242" descr="IMG_1322.JPG"/>
          <p:cNvPicPr preferRelativeResize="0"/>
          <p:nvPr/>
        </p:nvPicPr>
        <p:blipFill rotWithShape="1">
          <a:blip r:embed="rId3">
            <a:alphaModFix/>
          </a:blip>
          <a:srcRect t="13569"/>
          <a:stretch/>
        </p:blipFill>
        <p:spPr>
          <a:xfrm>
            <a:off x="850630" y="1752872"/>
            <a:ext cx="3787083" cy="4364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8" name="Shape 248" descr="IMG_6519.JPG"/>
          <p:cNvPicPr preferRelativeResize="0"/>
          <p:nvPr/>
        </p:nvPicPr>
        <p:blipFill rotWithShape="1">
          <a:blip r:embed="rId2">
            <a:alphaModFix/>
          </a:blip>
          <a:srcRect l="36893" t="32926" r="32707" b="40157"/>
          <a:stretch/>
        </p:blipFill>
        <p:spPr>
          <a:xfrm>
            <a:off x="1659835" y="2782954"/>
            <a:ext cx="2026256" cy="210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49" descr="IMG_6520.JPG"/>
          <p:cNvPicPr preferRelativeResize="0"/>
          <p:nvPr/>
        </p:nvPicPr>
        <p:blipFill rotWithShape="1">
          <a:blip r:embed="rId3">
            <a:alphaModFix/>
          </a:blip>
          <a:srcRect l="39331" t="29443" r="34069" b="48073"/>
          <a:stretch/>
        </p:blipFill>
        <p:spPr>
          <a:xfrm>
            <a:off x="5191539" y="2782953"/>
            <a:ext cx="1808922" cy="210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50" descr="IMG_6521.JPG"/>
          <p:cNvPicPr preferRelativeResize="0"/>
          <p:nvPr/>
        </p:nvPicPr>
        <p:blipFill rotWithShape="1">
          <a:blip r:embed="rId4">
            <a:alphaModFix/>
          </a:blip>
          <a:srcRect l="27644" t="21843" r="52934" b="62957"/>
          <a:stretch/>
        </p:blipFill>
        <p:spPr>
          <a:xfrm>
            <a:off x="8316860" y="2782953"/>
            <a:ext cx="1797861" cy="2103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52"/>
          <p:cNvSpPr txBox="1"/>
          <p:nvPr/>
        </p:nvSpPr>
        <p:spPr>
          <a:xfrm>
            <a:off x="1885985" y="5168341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err="1"/>
              <a:t>Zarya</a:t>
            </a:r>
            <a:endParaRPr lang="en-US" dirty="0"/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(Mandatory)</a:t>
            </a:r>
          </a:p>
        </p:txBody>
      </p:sp>
      <p:sp>
        <p:nvSpPr>
          <p:cNvPr id="12" name="Shape 152"/>
          <p:cNvSpPr txBox="1"/>
          <p:nvPr/>
        </p:nvSpPr>
        <p:spPr>
          <a:xfrm>
            <a:off x="5309022" y="5168342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Unity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(Optional)</a:t>
            </a:r>
          </a:p>
        </p:txBody>
      </p:sp>
      <p:sp>
        <p:nvSpPr>
          <p:cNvPr id="13" name="Shape 152"/>
          <p:cNvSpPr txBox="1"/>
          <p:nvPr/>
        </p:nvSpPr>
        <p:spPr>
          <a:xfrm>
            <a:off x="8428812" y="5168341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Quest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(Optional)</a:t>
            </a:r>
          </a:p>
        </p:txBody>
      </p:sp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103402" y="1972138"/>
            <a:ext cx="3617844" cy="1540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21246" y="194076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8" y="1956450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Pass the hill</a:t>
            </a:r>
          </a:p>
        </p:txBody>
      </p:sp>
      <p:pic>
        <p:nvPicPr>
          <p:cNvPr id="10" name="Shape 4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36" y="4328715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and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other modules and return them 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to the space shuttle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Traverse moon dust</a:t>
            </a:r>
          </a:p>
        </p:txBody>
      </p:sp>
      <p:pic>
        <p:nvPicPr>
          <p:cNvPr id="6" name="Shape 4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9962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71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10 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Supermarket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Robot </a:t>
            </a:r>
            <a:r>
              <a:rPr lang="en-US" sz="3300" dirty="0"/>
              <a:t>(seven types)</a:t>
            </a: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6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6570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1675" y="176401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70076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pic>
        <p:nvPicPr>
          <p:cNvPr id="9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36" y="4328715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9237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pic>
        <p:nvPicPr>
          <p:cNvPr id="9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36" y="4328715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3419062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Disable and retrieve triangulation device(s)</a:t>
            </a:r>
          </a:p>
        </p:txBody>
      </p:sp>
      <p:pic>
        <p:nvPicPr>
          <p:cNvPr id="5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36" y="4333462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248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Solve puzzle to deactivate gates by scanning barcodes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Reach exit point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Robot must fit in a start area that </a:t>
            </a:r>
            <a:br>
              <a:rPr lang="en-US" sz="3300" dirty="0"/>
            </a:br>
            <a:r>
              <a:rPr lang="en-US" sz="3300" dirty="0"/>
              <a:t>is 25cm x 25cm</a:t>
            </a:r>
          </a:p>
        </p:txBody>
      </p:sp>
      <p:pic>
        <p:nvPicPr>
          <p:cNvPr id="5" name="Shape 4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5751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151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pic>
        <p:nvPicPr>
          <p:cNvPr id="6" name="Shape 350" descr="IMG_1325.JPG"/>
          <p:cNvPicPr preferRelativeResize="0"/>
          <p:nvPr/>
        </p:nvPicPr>
        <p:blipFill rotWithShape="1">
          <a:blip r:embed="rId2">
            <a:alphaModFix/>
          </a:blip>
          <a:srcRect t="13509"/>
          <a:stretch/>
        </p:blipFill>
        <p:spPr>
          <a:xfrm>
            <a:off x="6907038" y="2164193"/>
            <a:ext cx="3380658" cy="389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351" descr="IMG_1324.JPG"/>
          <p:cNvPicPr preferRelativeResize="0"/>
          <p:nvPr/>
        </p:nvPicPr>
        <p:blipFill rotWithShape="1">
          <a:blip r:embed="rId3">
            <a:alphaModFix/>
          </a:blip>
          <a:srcRect t="24488"/>
          <a:stretch/>
        </p:blipFill>
        <p:spPr>
          <a:xfrm>
            <a:off x="1554640" y="2164193"/>
            <a:ext cx="3872277" cy="38986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354"/>
          <p:cNvSpPr/>
          <p:nvPr/>
        </p:nvSpPr>
        <p:spPr>
          <a:xfrm>
            <a:off x="1816390" y="2888592"/>
            <a:ext cx="320499" cy="3444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Shape 355"/>
          <p:cNvSpPr/>
          <p:nvPr/>
        </p:nvSpPr>
        <p:spPr>
          <a:xfrm>
            <a:off x="4393040" y="2700642"/>
            <a:ext cx="264108" cy="34301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0" name="Shape 356"/>
          <p:cNvSpPr/>
          <p:nvPr/>
        </p:nvSpPr>
        <p:spPr>
          <a:xfrm>
            <a:off x="7996286" y="2356206"/>
            <a:ext cx="320500" cy="3444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" name="Shape 357"/>
          <p:cNvSpPr/>
          <p:nvPr/>
        </p:nvSpPr>
        <p:spPr>
          <a:xfrm>
            <a:off x="9712459" y="3476819"/>
            <a:ext cx="320499" cy="3444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2" name="Shape 358"/>
          <p:cNvSpPr/>
          <p:nvPr/>
        </p:nvSpPr>
        <p:spPr>
          <a:xfrm>
            <a:off x="9205388" y="4049197"/>
            <a:ext cx="320500" cy="4612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Shape 359"/>
          <p:cNvSpPr/>
          <p:nvPr/>
        </p:nvSpPr>
        <p:spPr>
          <a:xfrm>
            <a:off x="9048568" y="2852644"/>
            <a:ext cx="320500" cy="4163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Shape 360"/>
          <p:cNvSpPr/>
          <p:nvPr/>
        </p:nvSpPr>
        <p:spPr>
          <a:xfrm>
            <a:off x="3197953" y="3239825"/>
            <a:ext cx="292825" cy="3444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Shape 361"/>
          <p:cNvSpPr/>
          <p:nvPr/>
        </p:nvSpPr>
        <p:spPr>
          <a:xfrm>
            <a:off x="4104315" y="3752442"/>
            <a:ext cx="212650" cy="4163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Shape 152"/>
          <p:cNvSpPr txBox="1"/>
          <p:nvPr/>
        </p:nvSpPr>
        <p:spPr>
          <a:xfrm>
            <a:off x="4956313" y="5104993"/>
            <a:ext cx="2279373" cy="97257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Numbers are gates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Letters are barcodes</a:t>
            </a:r>
          </a:p>
        </p:txBody>
      </p:sp>
    </p:spTree>
    <p:extLst>
      <p:ext uri="{BB962C8B-B14F-4D97-AF65-F5344CB8AC3E}">
        <p14:creationId xmlns:p14="http://schemas.microsoft.com/office/powerpoint/2010/main" val="4151165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9237" y="1664901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Scan 3 barcodes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1667441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Reach exit (black tile)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667337"/>
            <a:ext cx="3617844" cy="3860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Show puzzle solution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Scan first barcode in sequence</a:t>
            </a:r>
          </a:p>
        </p:txBody>
      </p:sp>
      <p:pic>
        <p:nvPicPr>
          <p:cNvPr id="10" name="Shape 4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36" y="4328715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887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7898296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data canisters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(with robotic arm)</a:t>
            </a:r>
          </a:p>
        </p:txBody>
      </p:sp>
      <p:pic>
        <p:nvPicPr>
          <p:cNvPr id="6" name="Shape 4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5751" y="2749087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448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6" name="Shape 477"/>
          <p:cNvPicPr preferRelativeResize="0"/>
          <p:nvPr/>
        </p:nvPicPr>
        <p:blipFill rotWithShape="1">
          <a:blip r:embed="rId2">
            <a:alphaModFix/>
          </a:blip>
          <a:srcRect l="3481" t="6911" r="1" b="3071"/>
          <a:stretch/>
        </p:blipFill>
        <p:spPr>
          <a:xfrm>
            <a:off x="9093492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7" name="Shape 477"/>
          <p:cNvPicPr preferRelativeResize="0"/>
          <p:nvPr/>
        </p:nvPicPr>
        <p:blipFill rotWithShape="1">
          <a:blip r:embed="rId2">
            <a:alphaModFix/>
          </a:blip>
          <a:srcRect l="3481" t="6911" r="1" b="3071"/>
          <a:stretch/>
        </p:blipFill>
        <p:spPr>
          <a:xfrm>
            <a:off x="4669536" y="4328715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9" name="Shape 214" descr="IMG_1328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8000" y="1919425"/>
            <a:ext cx="5800304" cy="435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15" descr="IMG_132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4281" y="1919425"/>
            <a:ext cx="5800304" cy="43502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hape 216"/>
          <p:cNvCxnSpPr/>
          <p:nvPr/>
        </p:nvCxnSpPr>
        <p:spPr>
          <a:xfrm>
            <a:off x="10478006" y="2763118"/>
            <a:ext cx="345100" cy="1361833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" name="Shape 217"/>
          <p:cNvCxnSpPr/>
          <p:nvPr/>
        </p:nvCxnSpPr>
        <p:spPr>
          <a:xfrm flipH="1">
            <a:off x="3524350" y="2793802"/>
            <a:ext cx="583824" cy="791898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" name="Shape 218"/>
          <p:cNvCxnSpPr>
            <a:stCxn id="14" idx="2"/>
          </p:cNvCxnSpPr>
          <p:nvPr/>
        </p:nvCxnSpPr>
        <p:spPr>
          <a:xfrm flipH="1">
            <a:off x="859350" y="2763117"/>
            <a:ext cx="376076" cy="90103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" name="Shape 219"/>
          <p:cNvSpPr txBox="1"/>
          <p:nvPr/>
        </p:nvSpPr>
        <p:spPr>
          <a:xfrm>
            <a:off x="456521" y="2219834"/>
            <a:ext cx="1557809" cy="543283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3x Multiplier</a:t>
            </a:r>
          </a:p>
        </p:txBody>
      </p:sp>
      <p:sp>
        <p:nvSpPr>
          <p:cNvPr id="15" name="Shape 220"/>
          <p:cNvSpPr txBox="1"/>
          <p:nvPr/>
        </p:nvSpPr>
        <p:spPr>
          <a:xfrm>
            <a:off x="9715212" y="2189150"/>
            <a:ext cx="1525589" cy="543283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1x Multiplier</a:t>
            </a:r>
          </a:p>
        </p:txBody>
      </p:sp>
      <p:sp>
        <p:nvSpPr>
          <p:cNvPr id="16" name="Shape 221"/>
          <p:cNvSpPr txBox="1"/>
          <p:nvPr/>
        </p:nvSpPr>
        <p:spPr>
          <a:xfrm>
            <a:off x="3283454" y="2219834"/>
            <a:ext cx="1672858" cy="543283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2x Multiplier</a:t>
            </a:r>
          </a:p>
        </p:txBody>
      </p:sp>
    </p:spTree>
    <p:extLst>
      <p:ext uri="{BB962C8B-B14F-4D97-AF65-F5344CB8AC3E}">
        <p14:creationId xmlns:p14="http://schemas.microsoft.com/office/powerpoint/2010/main" val="2208721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995255" y="187937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7613099" y="187937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10" name="Shape 477"/>
          <p:cNvPicPr preferRelativeResize="0"/>
          <p:nvPr/>
        </p:nvPicPr>
        <p:blipFill rotWithShape="1">
          <a:blip r:embed="rId2">
            <a:alphaModFix/>
          </a:blip>
          <a:srcRect l="3481" t="6911" r="1" b="3071"/>
          <a:stretch/>
        </p:blipFill>
        <p:spPr>
          <a:xfrm>
            <a:off x="4654153" y="4301319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Additional points rewarded for 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additional fuel cells accumulated 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past the 200-hour requirement</a:t>
            </a:r>
          </a:p>
        </p:txBody>
      </p:sp>
      <p:pic>
        <p:nvPicPr>
          <p:cNvPr id="6" name="Shape 477"/>
          <p:cNvPicPr preferRelativeResize="0"/>
          <p:nvPr/>
        </p:nvPicPr>
        <p:blipFill rotWithShape="1">
          <a:blip r:embed="rId2">
            <a:alphaModFix/>
          </a:blip>
          <a:srcRect l="3481" t="6911" r="1" b="3071"/>
          <a:stretch/>
        </p:blipFill>
        <p:spPr>
          <a:xfrm>
            <a:off x="9093492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85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64614"/>
            <a:ext cx="7832035" cy="5339751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Disaster Relief Robot (DRR)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Robot must perform at least five of the six tasks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Must return back to base in 5 minutes or less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25cm</a:t>
            </a:r>
          </a:p>
        </p:txBody>
      </p:sp>
      <p:pic>
        <p:nvPicPr>
          <p:cNvPr id="5" name="Shape 474"/>
          <p:cNvPicPr preferRelativeResize="0"/>
          <p:nvPr/>
        </p:nvPicPr>
        <p:blipFill rotWithShape="1">
          <a:blip r:embed="rId2">
            <a:alphaModFix/>
          </a:blip>
          <a:srcRect t="2132" b="3865"/>
          <a:stretch/>
        </p:blipFill>
        <p:spPr>
          <a:xfrm>
            <a:off x="9145069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880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Autofit/>
          </a:bodyPr>
          <a:lstStyle/>
          <a:p>
            <a:pPr marL="457200" indent="0">
              <a:lnSpc>
                <a:spcPct val="120000"/>
              </a:lnSpc>
              <a:buNone/>
            </a:pPr>
            <a:r>
              <a:rPr lang="en-US" sz="3300" b="1" dirty="0"/>
              <a:t>Disaster Relief Robot (DRR)</a:t>
            </a:r>
          </a:p>
          <a:p>
            <a:pPr marL="457200" indent="0">
              <a:lnSpc>
                <a:spcPct val="120000"/>
              </a:lnSpc>
              <a:buNone/>
            </a:pPr>
            <a:r>
              <a:rPr lang="en-US" sz="3300" dirty="0"/>
              <a:t>Tasks: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2" y="2223929"/>
            <a:ext cx="6301685" cy="4085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10000"/>
              </a:lnSpc>
              <a:spcBef>
                <a:spcPts val="1000"/>
              </a:spcBef>
              <a:buSzPct val="100000"/>
              <a:buFont typeface="+mj-lt"/>
              <a:buAutoNum type="arabicPeriod"/>
            </a:pPr>
            <a:r>
              <a:rPr lang="en-US" sz="3300" dirty="0"/>
              <a:t>Cut power to facility </a:t>
            </a:r>
            <a:r>
              <a:rPr lang="en-US" sz="3300" dirty="0">
                <a:solidFill>
                  <a:srgbClr val="FF6600"/>
                </a:solidFill>
              </a:rPr>
              <a:t>(required)</a:t>
            </a:r>
          </a:p>
          <a:p>
            <a:pPr marL="514350" indent="-514350">
              <a:lnSpc>
                <a:spcPct val="110000"/>
              </a:lnSpc>
              <a:spcBef>
                <a:spcPts val="1000"/>
              </a:spcBef>
              <a:buSzPct val="100000"/>
              <a:buFont typeface="+mj-lt"/>
              <a:buAutoNum type="arabicPeriod"/>
            </a:pPr>
            <a:r>
              <a:rPr lang="en-US" sz="3300" dirty="0"/>
              <a:t>Rescue scientists </a:t>
            </a:r>
            <a:r>
              <a:rPr lang="en-US" sz="3300" dirty="0">
                <a:solidFill>
                  <a:srgbClr val="FF6600"/>
                </a:solidFill>
              </a:rPr>
              <a:t>(required)</a:t>
            </a:r>
          </a:p>
          <a:p>
            <a:pPr marL="514350" indent="-514350">
              <a:lnSpc>
                <a:spcPct val="110000"/>
              </a:lnSpc>
              <a:spcBef>
                <a:spcPts val="1000"/>
              </a:spcBef>
              <a:buSzPct val="100000"/>
              <a:buFont typeface="+mj-lt"/>
              <a:buAutoNum type="arabicPeriod"/>
            </a:pPr>
            <a:r>
              <a:rPr lang="en-US" sz="3300" dirty="0"/>
              <a:t>Secure structure of the facility</a:t>
            </a:r>
          </a:p>
          <a:p>
            <a:pPr marL="914400" lvl="1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Tile</a:t>
            </a:r>
          </a:p>
          <a:p>
            <a:pPr marL="514350" indent="-514350">
              <a:lnSpc>
                <a:spcPct val="110000"/>
              </a:lnSpc>
              <a:spcBef>
                <a:spcPts val="1000"/>
              </a:spcBef>
              <a:buSzPct val="100000"/>
              <a:buFont typeface="+mj-lt"/>
              <a:buAutoNum type="arabicPeriod"/>
            </a:pPr>
            <a:r>
              <a:rPr lang="en-US" sz="3300" dirty="0"/>
              <a:t>Refill backup power supply</a:t>
            </a:r>
          </a:p>
          <a:p>
            <a:pPr marL="914400" lvl="1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Ping-pong balls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3077" y="1551774"/>
            <a:ext cx="6096000" cy="47287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  <a:buSzPct val="100000"/>
            </a:pPr>
            <a:r>
              <a:rPr lang="en-US" sz="3300" dirty="0"/>
              <a:t>5. Dispose nuclear waste</a:t>
            </a:r>
          </a:p>
          <a:p>
            <a:pPr marL="914400" lvl="1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Green Can</a:t>
            </a:r>
          </a:p>
          <a:p>
            <a:pPr>
              <a:lnSpc>
                <a:spcPct val="110000"/>
              </a:lnSpc>
              <a:spcBef>
                <a:spcPts val="1000"/>
              </a:spcBef>
              <a:buSzPct val="100000"/>
            </a:pPr>
            <a:r>
              <a:rPr lang="en-US" sz="3300" dirty="0"/>
              <a:t>6. Dispose empty container</a:t>
            </a:r>
          </a:p>
          <a:p>
            <a:pPr marL="914400" lvl="1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Black Can</a:t>
            </a:r>
          </a:p>
          <a:p>
            <a:pPr>
              <a:lnSpc>
                <a:spcPct val="110000"/>
              </a:lnSpc>
              <a:spcBef>
                <a:spcPts val="1000"/>
              </a:spcBef>
              <a:buSzPct val="100000"/>
            </a:pPr>
            <a:r>
              <a:rPr lang="en-US" sz="3300" dirty="0"/>
              <a:t>Note:</a:t>
            </a:r>
          </a:p>
          <a:p>
            <a:pPr>
              <a:lnSpc>
                <a:spcPct val="110000"/>
              </a:lnSpc>
              <a:spcBef>
                <a:spcPts val="1000"/>
              </a:spcBef>
              <a:buSzPct val="100000"/>
            </a:pPr>
            <a:r>
              <a:rPr lang="en-US" sz="3300" dirty="0">
                <a:solidFill>
                  <a:srgbClr val="FF0000"/>
                </a:solidFill>
              </a:rPr>
              <a:t>Red</a:t>
            </a:r>
            <a:r>
              <a:rPr lang="en-US" sz="3300" dirty="0"/>
              <a:t> can </a:t>
            </a:r>
            <a:r>
              <a:rPr lang="en-US" sz="3300" b="1" dirty="0">
                <a:solidFill>
                  <a:srgbClr val="FF0000"/>
                </a:solidFill>
              </a:rPr>
              <a:t>may not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/>
              <a:t>be touched</a:t>
            </a:r>
          </a:p>
          <a:p>
            <a:pPr>
              <a:lnSpc>
                <a:spcPct val="110000"/>
              </a:lnSpc>
              <a:spcBef>
                <a:spcPts val="1000"/>
              </a:spcBef>
              <a:buSzPct val="100000"/>
            </a:pPr>
            <a:r>
              <a:rPr lang="en-US" sz="3300" dirty="0"/>
              <a:t>White can may be touched</a:t>
            </a:r>
          </a:p>
        </p:txBody>
      </p:sp>
    </p:spTree>
    <p:extLst>
      <p:ext uri="{BB962C8B-B14F-4D97-AF65-F5344CB8AC3E}">
        <p14:creationId xmlns:p14="http://schemas.microsoft.com/office/powerpoint/2010/main" val="265676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20000"/>
              </a:lnSpc>
              <a:buNone/>
            </a:pPr>
            <a:r>
              <a:rPr lang="en-US" sz="3300" b="1" dirty="0"/>
              <a:t>Disaster Relief Robot (DRR)</a:t>
            </a:r>
          </a:p>
        </p:txBody>
      </p:sp>
      <p:pic>
        <p:nvPicPr>
          <p:cNvPr id="7" name="Shape 138" descr="IMG_1337.JPG"/>
          <p:cNvPicPr preferRelativeResize="0"/>
          <p:nvPr/>
        </p:nvPicPr>
        <p:blipFill rotWithShape="1">
          <a:blip r:embed="rId2">
            <a:alphaModFix/>
          </a:blip>
          <a:srcRect t="19680" b="10678"/>
          <a:stretch/>
        </p:blipFill>
        <p:spPr>
          <a:xfrm>
            <a:off x="6467225" y="1808324"/>
            <a:ext cx="4803177" cy="445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40" descr="IMG_1326.JPG"/>
          <p:cNvPicPr preferRelativeResize="0"/>
          <p:nvPr/>
        </p:nvPicPr>
        <p:blipFill rotWithShape="1">
          <a:blip r:embed="rId3">
            <a:alphaModFix/>
          </a:blip>
          <a:srcRect t="11606" b="2532"/>
          <a:stretch/>
        </p:blipFill>
        <p:spPr>
          <a:xfrm>
            <a:off x="1563525" y="1808324"/>
            <a:ext cx="3895675" cy="44599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hape 141"/>
          <p:cNvCxnSpPr/>
          <p:nvPr/>
        </p:nvCxnSpPr>
        <p:spPr>
          <a:xfrm rot="10800000" flipH="1">
            <a:off x="7181950" y="3535350"/>
            <a:ext cx="1179000" cy="101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" name="Shape 142"/>
          <p:cNvCxnSpPr>
            <a:stCxn id="22" idx="3"/>
          </p:cNvCxnSpPr>
          <p:nvPr/>
        </p:nvCxnSpPr>
        <p:spPr>
          <a:xfrm flipV="1">
            <a:off x="1878063" y="1983700"/>
            <a:ext cx="673112" cy="84638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" name="Shape 143"/>
          <p:cNvCxnSpPr/>
          <p:nvPr/>
        </p:nvCxnSpPr>
        <p:spPr>
          <a:xfrm flipH="1">
            <a:off x="3494475" y="3352800"/>
            <a:ext cx="892800" cy="87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" name="Shape 144"/>
          <p:cNvCxnSpPr/>
          <p:nvPr/>
        </p:nvCxnSpPr>
        <p:spPr>
          <a:xfrm flipH="1">
            <a:off x="4411525" y="2638175"/>
            <a:ext cx="575100" cy="363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" name="Shape 145"/>
          <p:cNvCxnSpPr/>
          <p:nvPr/>
        </p:nvCxnSpPr>
        <p:spPr>
          <a:xfrm rot="10800000">
            <a:off x="3600187" y="4228775"/>
            <a:ext cx="669900" cy="589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" name="Shape 146"/>
          <p:cNvCxnSpPr/>
          <p:nvPr/>
        </p:nvCxnSpPr>
        <p:spPr>
          <a:xfrm rot="10800000">
            <a:off x="8639800" y="3636775"/>
            <a:ext cx="900000" cy="152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" name="Shape 147"/>
          <p:cNvCxnSpPr/>
          <p:nvPr/>
        </p:nvCxnSpPr>
        <p:spPr>
          <a:xfrm>
            <a:off x="1805450" y="5116275"/>
            <a:ext cx="276600" cy="483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" name="Shape 148"/>
          <p:cNvSpPr txBox="1"/>
          <p:nvPr/>
        </p:nvSpPr>
        <p:spPr>
          <a:xfrm>
            <a:off x="1272025" y="4788338"/>
            <a:ext cx="890700" cy="29933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/>
              <a:t>Start</a:t>
            </a:r>
          </a:p>
        </p:txBody>
      </p:sp>
      <p:sp>
        <p:nvSpPr>
          <p:cNvPr id="19" name="Shape 149"/>
          <p:cNvSpPr txBox="1"/>
          <p:nvPr/>
        </p:nvSpPr>
        <p:spPr>
          <a:xfrm>
            <a:off x="4986625" y="2189149"/>
            <a:ext cx="1189100" cy="66790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Empty Container</a:t>
            </a:r>
          </a:p>
        </p:txBody>
      </p:sp>
      <p:sp>
        <p:nvSpPr>
          <p:cNvPr id="20" name="Shape 150"/>
          <p:cNvSpPr txBox="1"/>
          <p:nvPr/>
        </p:nvSpPr>
        <p:spPr>
          <a:xfrm>
            <a:off x="4270100" y="3154499"/>
            <a:ext cx="1201750" cy="5964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Secure Structure</a:t>
            </a:r>
          </a:p>
        </p:txBody>
      </p:sp>
      <p:sp>
        <p:nvSpPr>
          <p:cNvPr id="21" name="Shape 151"/>
          <p:cNvSpPr txBox="1"/>
          <p:nvPr/>
        </p:nvSpPr>
        <p:spPr>
          <a:xfrm>
            <a:off x="3936326" y="4817975"/>
            <a:ext cx="1341786" cy="4778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Cut Power</a:t>
            </a:r>
          </a:p>
        </p:txBody>
      </p:sp>
      <p:sp>
        <p:nvSpPr>
          <p:cNvPr id="22" name="Shape 152"/>
          <p:cNvSpPr txBox="1"/>
          <p:nvPr/>
        </p:nvSpPr>
        <p:spPr>
          <a:xfrm>
            <a:off x="677588" y="1740400"/>
            <a:ext cx="120047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Nuclear Waste</a:t>
            </a:r>
          </a:p>
        </p:txBody>
      </p:sp>
      <p:sp>
        <p:nvSpPr>
          <p:cNvPr id="23" name="Shape 153"/>
          <p:cNvSpPr txBox="1"/>
          <p:nvPr/>
        </p:nvSpPr>
        <p:spPr>
          <a:xfrm>
            <a:off x="9458275" y="3352800"/>
            <a:ext cx="1089550" cy="831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Refill Backup Power</a:t>
            </a:r>
          </a:p>
        </p:txBody>
      </p:sp>
      <p:sp>
        <p:nvSpPr>
          <p:cNvPr id="24" name="Shape 154"/>
          <p:cNvSpPr txBox="1"/>
          <p:nvPr/>
        </p:nvSpPr>
        <p:spPr>
          <a:xfrm>
            <a:off x="5750700" y="3102551"/>
            <a:ext cx="1431250" cy="75994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Rescue Scientists</a:t>
            </a:r>
          </a:p>
        </p:txBody>
      </p:sp>
    </p:spTree>
    <p:extLst>
      <p:ext uri="{BB962C8B-B14F-4D97-AF65-F5344CB8AC3E}">
        <p14:creationId xmlns:p14="http://schemas.microsoft.com/office/powerpoint/2010/main" val="4167997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Disaster Relief Robot (DRR)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5012" y="1799859"/>
            <a:ext cx="3617844" cy="330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Both required tasks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u="sng" dirty="0">
                <a:solidFill>
                  <a:srgbClr val="FF6600"/>
                </a:solidFill>
              </a:rPr>
              <a:t>Three</a:t>
            </a:r>
            <a:r>
              <a:rPr lang="en-US" sz="3300" dirty="0">
                <a:solidFill>
                  <a:srgbClr val="FF6600"/>
                </a:solidFill>
              </a:rPr>
              <a:t> optional tasks</a:t>
            </a:r>
          </a:p>
        </p:txBody>
      </p:sp>
      <p:sp>
        <p:nvSpPr>
          <p:cNvPr id="6" name="Rectangle 5"/>
          <p:cNvSpPr/>
          <p:nvPr/>
        </p:nvSpPr>
        <p:spPr>
          <a:xfrm>
            <a:off x="7761003" y="1799859"/>
            <a:ext cx="3617844" cy="3988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Both required tasks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Three optional tasks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584" y="1799859"/>
            <a:ext cx="3617844" cy="330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Cut power to facility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u="sng" dirty="0">
                <a:solidFill>
                  <a:srgbClr val="FF6600"/>
                </a:solidFill>
              </a:rPr>
              <a:t>Two</a:t>
            </a:r>
            <a:r>
              <a:rPr lang="en-US" sz="3300" dirty="0">
                <a:solidFill>
                  <a:srgbClr val="FF6600"/>
                </a:solidFill>
              </a:rPr>
              <a:t> optional tasks</a:t>
            </a:r>
            <a:endParaRPr lang="en-US" sz="3300" u="sng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96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Disaster Relief Robot (DRR)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Complete all six tasks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extra fuel cells</a:t>
            </a:r>
          </a:p>
        </p:txBody>
      </p:sp>
      <p:pic>
        <p:nvPicPr>
          <p:cNvPr id="5" name="Shape 474"/>
          <p:cNvPicPr preferRelativeResize="0"/>
          <p:nvPr/>
        </p:nvPicPr>
        <p:blipFill rotWithShape="1">
          <a:blip r:embed="rId2">
            <a:alphaModFix/>
          </a:blip>
          <a:srcRect t="2132" b="3865"/>
          <a:stretch/>
        </p:blipFill>
        <p:spPr>
          <a:xfrm>
            <a:off x="9145069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89861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8229"/>
            <a:ext cx="6446520" cy="36331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Construct a robot that functions underwater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Perform tasks for a total </a:t>
            </a:r>
            <a:br>
              <a:rPr lang="en-US" sz="3300" dirty="0"/>
            </a:br>
            <a:r>
              <a:rPr lang="en-US" sz="3300" dirty="0"/>
              <a:t>of 100 points</a:t>
            </a:r>
          </a:p>
        </p:txBody>
      </p:sp>
      <p:sp>
        <p:nvSpPr>
          <p:cNvPr id="7" name="Shape 563"/>
          <p:cNvSpPr/>
          <p:nvPr/>
        </p:nvSpPr>
        <p:spPr>
          <a:xfrm>
            <a:off x="2696542" y="4912242"/>
            <a:ext cx="6734537" cy="141413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3300" dirty="0"/>
          </a:p>
        </p:txBody>
      </p:sp>
      <p:sp>
        <p:nvSpPr>
          <p:cNvPr id="4" name="TextBox 3"/>
          <p:cNvSpPr txBox="1"/>
          <p:nvPr/>
        </p:nvSpPr>
        <p:spPr>
          <a:xfrm>
            <a:off x="6080761" y="1465209"/>
            <a:ext cx="489204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/>
              <a:t> AUV must fit into a </a:t>
            </a:r>
            <a:br>
              <a:rPr lang="en-US" sz="3300" dirty="0"/>
            </a:br>
            <a:r>
              <a:rPr lang="en-US" sz="3300" dirty="0"/>
              <a:t>1’ x 1’ x 1’ box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/>
              <a:t>Must use waterproofed sensors and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dirty="0"/>
              <a:t>Oil spill task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" y="911274"/>
            <a:ext cx="93954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Autonomous Underwater Vehicle (AUV)</a:t>
            </a:r>
          </a:p>
        </p:txBody>
      </p:sp>
    </p:spTree>
    <p:extLst>
      <p:ext uri="{BB962C8B-B14F-4D97-AF65-F5344CB8AC3E}">
        <p14:creationId xmlns:p14="http://schemas.microsoft.com/office/powerpoint/2010/main" val="383667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0058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pic>
        <p:nvPicPr>
          <p:cNvPr id="6" name="Shape 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0255" y="2175010"/>
            <a:ext cx="1213810" cy="142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3348" y="2175011"/>
            <a:ext cx="1714500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0840" y="2175010"/>
            <a:ext cx="2219325" cy="14499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66"/>
          <p:cNvSpPr txBox="1"/>
          <p:nvPr/>
        </p:nvSpPr>
        <p:spPr>
          <a:xfrm>
            <a:off x="473768" y="1604254"/>
            <a:ext cx="622199" cy="58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Shape 67"/>
          <p:cNvSpPr txBox="1"/>
          <p:nvPr/>
        </p:nvSpPr>
        <p:spPr>
          <a:xfrm>
            <a:off x="2320407" y="1604254"/>
            <a:ext cx="943500" cy="73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2" name="Shape 69"/>
          <p:cNvPicPr preferRelativeResize="0"/>
          <p:nvPr/>
        </p:nvPicPr>
        <p:blipFill rotWithShape="1">
          <a:blip r:embed="rId5">
            <a:alphaModFix/>
          </a:blip>
          <a:srcRect t="7773" b="4744"/>
          <a:stretch/>
        </p:blipFill>
        <p:spPr>
          <a:xfrm>
            <a:off x="4811843" y="2175010"/>
            <a:ext cx="1330276" cy="172457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70"/>
          <p:cNvSpPr txBox="1"/>
          <p:nvPr/>
        </p:nvSpPr>
        <p:spPr>
          <a:xfrm>
            <a:off x="4719978" y="1574760"/>
            <a:ext cx="622199" cy="6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4" name="Shape 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98886" y="2175010"/>
            <a:ext cx="1330274" cy="177591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72"/>
          <p:cNvSpPr txBox="1"/>
          <p:nvPr/>
        </p:nvSpPr>
        <p:spPr>
          <a:xfrm>
            <a:off x="9606524" y="1538460"/>
            <a:ext cx="757499" cy="73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Shape 68"/>
          <p:cNvSpPr txBox="1"/>
          <p:nvPr/>
        </p:nvSpPr>
        <p:spPr>
          <a:xfrm>
            <a:off x="6671160" y="1604253"/>
            <a:ext cx="891599" cy="73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Shape 62"/>
          <p:cNvSpPr txBox="1"/>
          <p:nvPr/>
        </p:nvSpPr>
        <p:spPr>
          <a:xfrm>
            <a:off x="473768" y="3899581"/>
            <a:ext cx="4194045" cy="2393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3500"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1. Marine Plant Samples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5 points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15 points if brought back to start</a:t>
            </a:r>
          </a:p>
          <a:p>
            <a:pPr marL="63500"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2. Data Canisters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10 points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6671160" y="3969850"/>
            <a:ext cx="4268023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3. Oceanographic Sensor</a:t>
            </a:r>
          </a:p>
          <a:p>
            <a:pPr marL="914400" indent="-393700">
              <a:lnSpc>
                <a:spcPct val="90000"/>
              </a:lnSpc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20 points</a:t>
            </a:r>
          </a:p>
          <a:p>
            <a:pPr marL="63500" lvl="0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4. Seismic Reader</a:t>
            </a:r>
          </a:p>
          <a:p>
            <a:pPr marL="914400" lvl="0" indent="-393700">
              <a:lnSpc>
                <a:spcPct val="90000"/>
              </a:lnSpc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10 points</a:t>
            </a:r>
          </a:p>
          <a:p>
            <a:pPr marL="63500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5. Oil Spill</a:t>
            </a:r>
          </a:p>
          <a:p>
            <a:pPr marL="914400" indent="-393700">
              <a:lnSpc>
                <a:spcPct val="90000"/>
              </a:lnSpc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40 points</a:t>
            </a:r>
          </a:p>
        </p:txBody>
      </p:sp>
    </p:spTree>
    <p:extLst>
      <p:ext uri="{BB962C8B-B14F-4D97-AF65-F5344CB8AC3E}">
        <p14:creationId xmlns:p14="http://schemas.microsoft.com/office/powerpoint/2010/main" val="1990196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69137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2 Benchmarks 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time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They are cumulative, i.e. Benchmark B includes Benchmark A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606" y="2487875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0058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pic>
        <p:nvPicPr>
          <p:cNvPr id="18" name="Shape 78" descr="800px-Auv1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950" y="2451554"/>
            <a:ext cx="10134600" cy="26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hape 79"/>
          <p:cNvCxnSpPr/>
          <p:nvPr/>
        </p:nvCxnSpPr>
        <p:spPr>
          <a:xfrm rot="10800000" flipH="1">
            <a:off x="3037750" y="3156750"/>
            <a:ext cx="1198800" cy="345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" name="Shape 80"/>
          <p:cNvCxnSpPr/>
          <p:nvPr/>
        </p:nvCxnSpPr>
        <p:spPr>
          <a:xfrm>
            <a:off x="3026225" y="3502650"/>
            <a:ext cx="806700" cy="633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" name="Shape 81"/>
          <p:cNvCxnSpPr/>
          <p:nvPr/>
        </p:nvCxnSpPr>
        <p:spPr>
          <a:xfrm>
            <a:off x="6945075" y="2845650"/>
            <a:ext cx="495600" cy="979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" name="Shape 82"/>
          <p:cNvCxnSpPr/>
          <p:nvPr/>
        </p:nvCxnSpPr>
        <p:spPr>
          <a:xfrm>
            <a:off x="6945075" y="2857175"/>
            <a:ext cx="1533000" cy="968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" name="Shape 83"/>
          <p:cNvCxnSpPr/>
          <p:nvPr/>
        </p:nvCxnSpPr>
        <p:spPr>
          <a:xfrm flipH="1">
            <a:off x="6472575" y="2845650"/>
            <a:ext cx="472500" cy="1060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" name="Shape 84"/>
          <p:cNvCxnSpPr/>
          <p:nvPr/>
        </p:nvCxnSpPr>
        <p:spPr>
          <a:xfrm>
            <a:off x="9688275" y="4032825"/>
            <a:ext cx="576300" cy="876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" name="Shape 85"/>
          <p:cNvCxnSpPr/>
          <p:nvPr/>
        </p:nvCxnSpPr>
        <p:spPr>
          <a:xfrm rot="10800000" flipH="1">
            <a:off x="6334200" y="4978775"/>
            <a:ext cx="1227000" cy="483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" name="Shape 86"/>
          <p:cNvCxnSpPr/>
          <p:nvPr/>
        </p:nvCxnSpPr>
        <p:spPr>
          <a:xfrm>
            <a:off x="5043275" y="2488350"/>
            <a:ext cx="922200" cy="668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7" name="Shape 87"/>
          <p:cNvSpPr txBox="1"/>
          <p:nvPr/>
        </p:nvSpPr>
        <p:spPr>
          <a:xfrm>
            <a:off x="3832925" y="2284029"/>
            <a:ext cx="1210350" cy="30765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20 points</a:t>
            </a:r>
          </a:p>
        </p:txBody>
      </p:sp>
      <p:sp>
        <p:nvSpPr>
          <p:cNvPr id="28" name="Shape 88"/>
          <p:cNvSpPr txBox="1"/>
          <p:nvPr/>
        </p:nvSpPr>
        <p:spPr>
          <a:xfrm>
            <a:off x="1831743" y="3326296"/>
            <a:ext cx="1188720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10 points</a:t>
            </a:r>
          </a:p>
        </p:txBody>
      </p:sp>
      <p:sp>
        <p:nvSpPr>
          <p:cNvPr id="29" name="Shape 89"/>
          <p:cNvSpPr txBox="1"/>
          <p:nvPr/>
        </p:nvSpPr>
        <p:spPr>
          <a:xfrm>
            <a:off x="9264275" y="3779325"/>
            <a:ext cx="1165186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40 points</a:t>
            </a:r>
          </a:p>
        </p:txBody>
      </p:sp>
      <p:sp>
        <p:nvSpPr>
          <p:cNvPr id="31" name="Shape 91"/>
          <p:cNvSpPr txBox="1"/>
          <p:nvPr/>
        </p:nvSpPr>
        <p:spPr>
          <a:xfrm>
            <a:off x="6084450" y="2511654"/>
            <a:ext cx="1756252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5 or 15 points</a:t>
            </a:r>
          </a:p>
        </p:txBody>
      </p:sp>
      <p:sp>
        <p:nvSpPr>
          <p:cNvPr id="32" name="Shape 88"/>
          <p:cNvSpPr txBox="1"/>
          <p:nvPr/>
        </p:nvSpPr>
        <p:spPr>
          <a:xfrm>
            <a:off x="5010271" y="5306628"/>
            <a:ext cx="1188720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10 points</a:t>
            </a:r>
          </a:p>
        </p:txBody>
      </p:sp>
    </p:spTree>
    <p:extLst>
      <p:ext uri="{BB962C8B-B14F-4D97-AF65-F5344CB8AC3E}">
        <p14:creationId xmlns:p14="http://schemas.microsoft.com/office/powerpoint/2010/main" val="3988087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sp>
        <p:nvSpPr>
          <p:cNvPr id="7" name="Shape 563"/>
          <p:cNvSpPr/>
          <p:nvPr/>
        </p:nvSpPr>
        <p:spPr>
          <a:xfrm>
            <a:off x="2696542" y="4912242"/>
            <a:ext cx="6734537" cy="141413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3889237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60 points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100 points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25 points</a:t>
            </a:r>
          </a:p>
        </p:txBody>
      </p:sp>
    </p:spTree>
    <p:extLst>
      <p:ext uri="{BB962C8B-B14F-4D97-AF65-F5344CB8AC3E}">
        <p14:creationId xmlns:p14="http://schemas.microsoft.com/office/powerpoint/2010/main" val="4044279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4136067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Rover design (stays underwater): 5 pts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Skimmer design (skims water surface): 10 pts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Hybrid design (floats underwater, changes elevation): 15 pts</a:t>
            </a:r>
          </a:p>
        </p:txBody>
      </p:sp>
      <p:sp>
        <p:nvSpPr>
          <p:cNvPr id="7" name="Shape 563"/>
          <p:cNvSpPr/>
          <p:nvPr/>
        </p:nvSpPr>
        <p:spPr>
          <a:xfrm>
            <a:off x="2696542" y="4912242"/>
            <a:ext cx="6734537" cy="141413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5266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163339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  <a:p>
            <a:pPr marL="914400" lvl="1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Create 3D AutoCAD or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Revit model of supermarket</a:t>
            </a:r>
            <a:endParaRPr lang="en-US" sz="3300" dirty="0">
              <a:solidFill>
                <a:srgbClr val="FF0000"/>
              </a:solidFill>
            </a:endParaRPr>
          </a:p>
          <a:p>
            <a:pPr marL="914400" lvl="1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Plumbing system</a:t>
            </a:r>
            <a:endParaRPr lang="en-US" sz="3300" dirty="0"/>
          </a:p>
        </p:txBody>
      </p:sp>
      <p:sp>
        <p:nvSpPr>
          <p:cNvPr id="4" name="Shape 283"/>
          <p:cNvSpPr txBox="1">
            <a:spLocks/>
          </p:cNvSpPr>
          <p:nvPr/>
        </p:nvSpPr>
        <p:spPr>
          <a:xfrm>
            <a:off x="6510302" y="1651159"/>
            <a:ext cx="5414100" cy="43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indent="-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Create LabVIEW VI’s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Lighting System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Heating/ Cooling system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Security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58" y="4531968"/>
            <a:ext cx="3202884" cy="184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07093"/>
            <a:ext cx="4088571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Plumbing layer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Electrical layer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Heating &amp; cooling VI</a:t>
            </a:r>
          </a:p>
        </p:txBody>
      </p:sp>
      <p:sp>
        <p:nvSpPr>
          <p:cNvPr id="8" name="Rectangle 7"/>
          <p:cNvSpPr/>
          <p:nvPr/>
        </p:nvSpPr>
        <p:spPr>
          <a:xfrm>
            <a:off x="987010" y="1707094"/>
            <a:ext cx="4737929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Floor plan 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Front elevation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Lighting system VI</a:t>
            </a:r>
          </a:p>
          <a:p>
            <a:pPr marL="1409700" lvl="2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8 lights w breaker switch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627581"/>
            <a:ext cx="5936975" cy="5248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lvl="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LabVIEW VI’s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Lighting system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Heating &amp; cooling system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Alarm system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Model of building &amp; parking lot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3D AutoCAD or Revit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6600"/>
                </a:solidFill>
              </a:rPr>
              <a:t>No physical models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7" name="Shape 298"/>
          <p:cNvSpPr txBox="1">
            <a:spLocks/>
          </p:cNvSpPr>
          <p:nvPr/>
        </p:nvSpPr>
        <p:spPr>
          <a:xfrm>
            <a:off x="6475422" y="2282660"/>
            <a:ext cx="5906999" cy="43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3300" dirty="0">
                <a:solidFill>
                  <a:srgbClr val="FF6600"/>
                </a:solidFill>
              </a:rPr>
              <a:t>AutoCAD drawings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Floor plan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Plumbing system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Electrical system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Front elevation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Supermarket Logistics System (SLS)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6600"/>
                </a:solidFill>
              </a:rPr>
              <a:t>Incorporate </a:t>
            </a:r>
            <a:r>
              <a:rPr lang="en-US" dirty="0">
                <a:solidFill>
                  <a:srgbClr val="FF6600"/>
                </a:solidFill>
                <a:hlinkClick r:id="rId2"/>
              </a:rPr>
              <a:t>LEED certification </a:t>
            </a:r>
            <a:r>
              <a:rPr lang="en-US" dirty="0">
                <a:solidFill>
                  <a:srgbClr val="FF6600"/>
                </a:solidFill>
              </a:rPr>
              <a:t/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into the design of supermarket</a:t>
            </a: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619349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 (</a:t>
            </a:r>
            <a:r>
              <a:rPr lang="en-US" b="1" dirty="0"/>
              <a:t>2 </a:t>
            </a:r>
            <a:r>
              <a:rPr lang="en-US" b="1" dirty="0" err="1"/>
              <a:t>pts</a:t>
            </a:r>
            <a:r>
              <a:rPr lang="en-US" b="1" dirty="0"/>
              <a:t> EC</a:t>
            </a:r>
            <a:r>
              <a:rPr lang="en-US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 will need approval by a 3D printing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Can’t be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Constraints: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No </a:t>
            </a:r>
            <a:r>
              <a:rPr lang="en-US" dirty="0"/>
              <a:t>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Presentation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Must be done before any advanced printing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An experimental opportunity to create a prototype of a custom, </a:t>
            </a:r>
            <a:br>
              <a:rPr lang="en-US" sz="2800" dirty="0"/>
            </a:br>
            <a:r>
              <a:rPr lang="en-US" sz="2800" dirty="0"/>
              <a:t>3D-printed robot part or terrain modification (</a:t>
            </a:r>
            <a:r>
              <a:rPr lang="en-US" sz="2800" b="1" dirty="0"/>
              <a:t>4 pts EC</a:t>
            </a:r>
            <a:r>
              <a:rPr lang="en-US" sz="2800" dirty="0"/>
              <a:t>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b="1" dirty="0"/>
              <a:t>Must complete logo first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Due 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/>
              <a:t> 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may also print parts at the </a:t>
            </a:r>
            <a:r>
              <a:rPr lang="en-US" sz="2800" dirty="0" err="1"/>
              <a:t>MakerSpace</a:t>
            </a:r>
            <a:r>
              <a:rPr lang="en-US" sz="2800" dirty="0"/>
              <a:t>, or you can receive one-on-one instruction in the EG Prototyping Lab (Rogers Hall 223)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 must be a </a:t>
            </a:r>
            <a:r>
              <a:rPr lang="en-US" b="1" dirty="0" smtClean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reached up at least to Benchmark A, you’ve earned at least 30%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reached up at least to Benchmark B, you’ve earned at least 70%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Any value higher than their benchmarks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6768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Hand in Technical and Managerial related documents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Must be received in order to obtain SLDP grade (30%)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Submission Guidelines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Must hand in folder before due date for credit!</a:t>
            </a:r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  <p:pic>
        <p:nvPicPr>
          <p:cNvPr id="4" name="Picture 2" descr="http://www.ideachampions.com/weblogs/rfp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844" y="3258892"/>
            <a:ext cx="24288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5823" y="692024"/>
            <a:ext cx="11688418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Submission Guidelines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Submit through an online form accessible by </a:t>
            </a:r>
            <a:br>
              <a:rPr lang="en-US" sz="3300" dirty="0"/>
            </a:br>
            <a:r>
              <a:rPr lang="en-US" sz="3300" dirty="0"/>
              <a:t>an email that will be provided to each group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Must be received in order to obtain SLDP grade (30%)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</p:txBody>
      </p:sp>
      <p:pic>
        <p:nvPicPr>
          <p:cNvPr id="4" name="Picture 2" descr="http://www.ideachampions.com/weblogs/rfp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004" y="1315844"/>
            <a:ext cx="2194915" cy="206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870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Seven </a:t>
            </a:r>
            <a:r>
              <a:rPr lang="en-US" dirty="0"/>
              <a:t>Robot 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Supermarket Logistics </a:t>
            </a:r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8029" y="1576474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350</TotalTime>
  <Words>1368</Words>
  <Application>Microsoft Office PowerPoint</Application>
  <PresentationFormat>Widescreen</PresentationFormat>
  <Paragraphs>377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MS PGothic</vt:lpstr>
      <vt:lpstr>Arial</vt:lpstr>
      <vt:lpstr>Calibri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Jack Bringardner</cp:lastModifiedBy>
  <cp:revision>280</cp:revision>
  <dcterms:created xsi:type="dcterms:W3CDTF">2016-01-21T00:46:48Z</dcterms:created>
  <dcterms:modified xsi:type="dcterms:W3CDTF">2017-06-22T18:57:01Z</dcterms:modified>
</cp:coreProperties>
</file>