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53"/>
  </p:notesMasterIdLst>
  <p:sldIdLst>
    <p:sldId id="256" r:id="rId2"/>
    <p:sldId id="258" r:id="rId3"/>
    <p:sldId id="259" r:id="rId4"/>
    <p:sldId id="261" r:id="rId5"/>
    <p:sldId id="301" r:id="rId6"/>
    <p:sldId id="332" r:id="rId7"/>
    <p:sldId id="262" r:id="rId8"/>
    <p:sldId id="263" r:id="rId9"/>
    <p:sldId id="264" r:id="rId10"/>
    <p:sldId id="314" r:id="rId11"/>
    <p:sldId id="333" r:id="rId12"/>
    <p:sldId id="316" r:id="rId13"/>
    <p:sldId id="281" r:id="rId14"/>
    <p:sldId id="282" r:id="rId15"/>
    <p:sldId id="322" r:id="rId16"/>
    <p:sldId id="323" r:id="rId17"/>
    <p:sldId id="321" r:id="rId18"/>
    <p:sldId id="283" r:id="rId19"/>
    <p:sldId id="308" r:id="rId20"/>
    <p:sldId id="309" r:id="rId21"/>
    <p:sldId id="310" r:id="rId22"/>
    <p:sldId id="285" r:id="rId23"/>
    <p:sldId id="324" r:id="rId24"/>
    <p:sldId id="325" r:id="rId25"/>
    <p:sldId id="334" r:id="rId26"/>
    <p:sldId id="326" r:id="rId27"/>
    <p:sldId id="287" r:id="rId28"/>
    <p:sldId id="288" r:id="rId29"/>
    <p:sldId id="317" r:id="rId30"/>
    <p:sldId id="335" r:id="rId31"/>
    <p:sldId id="319" r:id="rId32"/>
    <p:sldId id="289" r:id="rId33"/>
    <p:sldId id="294" r:id="rId34"/>
    <p:sldId id="336" r:id="rId35"/>
    <p:sldId id="306" r:id="rId36"/>
    <p:sldId id="302" r:id="rId37"/>
    <p:sldId id="307" r:id="rId38"/>
    <p:sldId id="337" r:id="rId39"/>
    <p:sldId id="338" r:id="rId40"/>
    <p:sldId id="339" r:id="rId41"/>
    <p:sldId id="340" r:id="rId42"/>
    <p:sldId id="327" r:id="rId43"/>
    <p:sldId id="328" r:id="rId44"/>
    <p:sldId id="329" r:id="rId45"/>
    <p:sldId id="297" r:id="rId46"/>
    <p:sldId id="266" r:id="rId47"/>
    <p:sldId id="267" r:id="rId48"/>
    <p:sldId id="268" r:id="rId49"/>
    <p:sldId id="269" r:id="rId50"/>
    <p:sldId id="270" r:id="rId51"/>
    <p:sldId id="300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57068C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-656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AFFE3-E66B-4A23-8D12-583CE4999773}" type="datetimeFigureOut">
              <a:rPr lang="en-US" smtClean="0"/>
              <a:t>9/11/17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202FD-EC78-4932-AEB6-5F893C8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68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240924" y="3543300"/>
            <a:ext cx="3710152" cy="27432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0" y="6405319"/>
            <a:ext cx="12192000" cy="4572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 dirty="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1" name="Picture 10" descr="C:\Users\Rondell\Desktop\Benchmark A\EG newlogo v4 2048x789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320272" y="6517360"/>
            <a:ext cx="772759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5"/>
          <p:cNvSpPr>
            <a:spLocks noGrp="1"/>
          </p:cNvSpPr>
          <p:nvPr>
            <p:ph type="title" hasCustomPrompt="1"/>
          </p:nvPr>
        </p:nvSpPr>
        <p:spPr>
          <a:xfrm>
            <a:off x="0" y="228600"/>
            <a:ext cx="12192000" cy="3195881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6517360"/>
            <a:ext cx="146446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02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0" y="0"/>
              <a:ext cx="12192000" cy="731520"/>
            </a:xfrm>
            <a:prstGeom prst="rect">
              <a:avLst/>
            </a:prstGeom>
            <a:solidFill>
              <a:srgbClr val="57068C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 defTabSz="914377">
                <a:defRPr/>
              </a:pPr>
              <a:endParaRPr lang="en-US" sz="2400" dirty="0">
                <a:solidFill>
                  <a:prstClr val="white"/>
                </a:solidFill>
                <a:ea typeface="MS PGothic" pitchFamily="34" charset="-128"/>
              </a:endParaRPr>
            </a:p>
          </p:txBody>
        </p:sp>
        <p:pic>
          <p:nvPicPr>
            <p:cNvPr id="11" name="Picture 10" descr="C:\Users\Rondell\Desktop\Benchmark A\EG newlogo v4 2048x789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2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2" t="16378" r="6138" b="16362"/>
            <a:stretch/>
          </p:blipFill>
          <p:spPr bwMode="auto">
            <a:xfrm>
              <a:off x="11140006" y="6400800"/>
              <a:ext cx="772759" cy="228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73152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TITLE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1" hasCustomPrompt="1"/>
          </p:nvPr>
        </p:nvSpPr>
        <p:spPr>
          <a:xfrm>
            <a:off x="0" y="914399"/>
            <a:ext cx="12192000" cy="5339751"/>
          </a:xfrm>
        </p:spPr>
        <p:txBody>
          <a:bodyPr/>
          <a:lstStyle>
            <a:lvl1pPr marL="685800" indent="-228600">
              <a:buSzPct val="100000"/>
              <a:defRPr sz="3600"/>
            </a:lvl1pPr>
            <a:lvl2pPr marL="1143000" indent="-228600">
              <a:defRPr sz="3200"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Text </a:t>
            </a:r>
          </a:p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Text </a:t>
            </a:r>
          </a:p>
          <a:p>
            <a:pPr lvl="1"/>
            <a:r>
              <a:rPr lang="en-US" dirty="0"/>
              <a:t>Text</a:t>
            </a:r>
          </a:p>
          <a:p>
            <a:pPr lvl="1"/>
            <a:r>
              <a:rPr lang="en-US" dirty="0"/>
              <a:t>Text</a:t>
            </a:r>
          </a:p>
        </p:txBody>
      </p: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0" y="6405319"/>
            <a:ext cx="12192000" cy="4572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 dirty="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21" name="Picture 20" descr="C:\Users\Rondell\Desktop\Benchmark A\EG newlogo v4 2048x789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320272" y="651736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6517360"/>
            <a:ext cx="146446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6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EC4E8-95F1-4BAF-9024-4DE4F8F5D4A5}" type="datetimeFigureOut">
              <a:rPr lang="en-US" smtClean="0"/>
              <a:t>9/11/17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41DBA-AC74-4466-8E52-E461CACFA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683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manual.eg.poly.edu/index.php/Mars_Rover_Robot_(MRR)%23Data_Specifications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g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manual.eg.poly.edu/index.php/Supermarket_Logistics_System_(SLS)%23Extra_Credit" TargetMode="External"/><Relationship Id="rId3" Type="http://schemas.openxmlformats.org/officeDocument/2006/relationships/image" Target="../media/image3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manual.eg.poly.edu/index.php/3D_Printing_Extra_Credit" TargetMode="External"/><Relationship Id="rId3" Type="http://schemas.openxmlformats.org/officeDocument/2006/relationships/image" Target="../media/image3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manual.eg.poly.edu/index.php/3D_Printing_Extra_Credit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g.poly.edu/3DPrinting.php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9.png"/><Relationship Id="rId5" Type="http://schemas.microsoft.com/office/2007/relationships/hdphoto" Target="../media/hdphoto3.wdp"/><Relationship Id="rId6" Type="http://schemas.openxmlformats.org/officeDocument/2006/relationships/image" Target="../media/image10.png"/><Relationship Id="rId7" Type="http://schemas.microsoft.com/office/2007/relationships/hdphoto" Target="../media/hdphoto4.wdp"/><Relationship Id="rId8" Type="http://schemas.openxmlformats.org/officeDocument/2006/relationships/image" Target="../media/image11.png"/><Relationship Id="rId9" Type="http://schemas.microsoft.com/office/2007/relationships/hdphoto" Target="../media/hdphoto5.wdp"/><Relationship Id="rId10" Type="http://schemas.openxmlformats.org/officeDocument/2006/relationships/image" Target="../media/image12.png"/><Relationship Id="rId11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Semester-Long Design Project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70" y="3543300"/>
            <a:ext cx="2867025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361" y="3543300"/>
            <a:ext cx="2785110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380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971722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Collect one soil and one water reading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Pick up sensor between readings if necessary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Answer </a:t>
            </a:r>
            <a:r>
              <a:rPr lang="en-US" sz="3300" dirty="0">
                <a:hlinkClick r:id="rId2"/>
              </a:rPr>
              <a:t>Data Specifications</a:t>
            </a:r>
            <a:r>
              <a:rPr lang="en-US" sz="3300" dirty="0"/>
              <a:t> questions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0879" y="1918460"/>
            <a:ext cx="4011631" cy="300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95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168" descr="MRR_Fall_17.JPG"/>
          <p:cNvPicPr preferRelativeResize="0"/>
          <p:nvPr/>
        </p:nvPicPr>
        <p:blipFill rotWithShape="1">
          <a:blip r:embed="rId2">
            <a:alphaModFix/>
          </a:blip>
          <a:srcRect t="14787" b="9143"/>
          <a:stretch/>
        </p:blipFill>
        <p:spPr>
          <a:xfrm>
            <a:off x="1992112" y="1533803"/>
            <a:ext cx="7946099" cy="45332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hape 170"/>
          <p:cNvCxnSpPr>
            <a:stCxn id="15" idx="1"/>
          </p:cNvCxnSpPr>
          <p:nvPr/>
        </p:nvCxnSpPr>
        <p:spPr>
          <a:xfrm flipH="1">
            <a:off x="9029575" y="4459678"/>
            <a:ext cx="675900" cy="435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7" name="Shape 172"/>
          <p:cNvSpPr txBox="1"/>
          <p:nvPr/>
        </p:nvSpPr>
        <p:spPr>
          <a:xfrm>
            <a:off x="234250" y="4061278"/>
            <a:ext cx="1431900" cy="1050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Extra Credit Water Sample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" name="Shape 173"/>
          <p:cNvCxnSpPr>
            <a:stCxn id="17" idx="3"/>
          </p:cNvCxnSpPr>
          <p:nvPr/>
        </p:nvCxnSpPr>
        <p:spPr>
          <a:xfrm>
            <a:off x="3627650" y="2131065"/>
            <a:ext cx="1036500" cy="3132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9" name="Shape 175"/>
          <p:cNvCxnSpPr>
            <a:stCxn id="7" idx="3"/>
          </p:cNvCxnSpPr>
          <p:nvPr/>
        </p:nvCxnSpPr>
        <p:spPr>
          <a:xfrm>
            <a:off x="1666150" y="4586728"/>
            <a:ext cx="959700" cy="34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0" name="Shape 176"/>
          <p:cNvCxnSpPr>
            <a:stCxn id="16" idx="3"/>
          </p:cNvCxnSpPr>
          <p:nvPr/>
        </p:nvCxnSpPr>
        <p:spPr>
          <a:xfrm>
            <a:off x="3454800" y="1261378"/>
            <a:ext cx="656700" cy="630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1" name="Shape 178"/>
          <p:cNvCxnSpPr/>
          <p:nvPr/>
        </p:nvCxnSpPr>
        <p:spPr>
          <a:xfrm rot="10800000">
            <a:off x="8326225" y="2530578"/>
            <a:ext cx="1088400" cy="519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2" name="Shape 179"/>
          <p:cNvCxnSpPr>
            <a:stCxn id="18" idx="1"/>
          </p:cNvCxnSpPr>
          <p:nvPr/>
        </p:nvCxnSpPr>
        <p:spPr>
          <a:xfrm flipH="1">
            <a:off x="7341575" y="1395478"/>
            <a:ext cx="642900" cy="4443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3" name="Shape 181"/>
          <p:cNvCxnSpPr/>
          <p:nvPr/>
        </p:nvCxnSpPr>
        <p:spPr>
          <a:xfrm>
            <a:off x="2607000" y="2942503"/>
            <a:ext cx="847800" cy="3309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14" name="Shape 182"/>
          <p:cNvSpPr txBox="1"/>
          <p:nvPr/>
        </p:nvSpPr>
        <p:spPr>
          <a:xfrm>
            <a:off x="1666150" y="2559328"/>
            <a:ext cx="959700" cy="735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Water Sample</a:t>
            </a:r>
          </a:p>
        </p:txBody>
      </p:sp>
      <p:sp>
        <p:nvSpPr>
          <p:cNvPr id="15" name="Shape 171"/>
          <p:cNvSpPr txBox="1"/>
          <p:nvPr/>
        </p:nvSpPr>
        <p:spPr>
          <a:xfrm>
            <a:off x="9705475" y="4168828"/>
            <a:ext cx="1431900" cy="581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Start Tile</a:t>
            </a:r>
          </a:p>
        </p:txBody>
      </p:sp>
      <p:sp>
        <p:nvSpPr>
          <p:cNvPr id="16" name="Shape 177"/>
          <p:cNvSpPr txBox="1"/>
          <p:nvPr/>
        </p:nvSpPr>
        <p:spPr>
          <a:xfrm>
            <a:off x="1623600" y="893578"/>
            <a:ext cx="1831200" cy="735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Extra Credit Soil (</a:t>
            </a:r>
            <a:r>
              <a:rPr lang="en-US" sz="1800"/>
              <a:t>Fuel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Test)</a:t>
            </a:r>
          </a:p>
        </p:txBody>
      </p:sp>
      <p:sp>
        <p:nvSpPr>
          <p:cNvPr id="17" name="Shape 174"/>
          <p:cNvSpPr txBox="1"/>
          <p:nvPr/>
        </p:nvSpPr>
        <p:spPr>
          <a:xfrm>
            <a:off x="2121650" y="1763265"/>
            <a:ext cx="1506000" cy="735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Soil Sample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1800"/>
              <a:t>Fuel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Test)</a:t>
            </a:r>
          </a:p>
        </p:txBody>
      </p:sp>
      <p:sp>
        <p:nvSpPr>
          <p:cNvPr id="18" name="Shape 180"/>
          <p:cNvSpPr txBox="1"/>
          <p:nvPr/>
        </p:nvSpPr>
        <p:spPr>
          <a:xfrm>
            <a:off x="7984475" y="1027678"/>
            <a:ext cx="1611600" cy="735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Extra Credit Soil (pH test)</a:t>
            </a:r>
          </a:p>
        </p:txBody>
      </p:sp>
      <p:sp>
        <p:nvSpPr>
          <p:cNvPr id="19" name="Shape 183"/>
          <p:cNvSpPr txBox="1"/>
          <p:nvPr/>
        </p:nvSpPr>
        <p:spPr>
          <a:xfrm>
            <a:off x="9414625" y="2105828"/>
            <a:ext cx="1158300" cy="1050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Soil Sample (pH test)</a:t>
            </a:r>
          </a:p>
        </p:txBody>
      </p:sp>
      <p:sp>
        <p:nvSpPr>
          <p:cNvPr id="20" name="Shape 184"/>
          <p:cNvSpPr txBox="1"/>
          <p:nvPr/>
        </p:nvSpPr>
        <p:spPr>
          <a:xfrm>
            <a:off x="10760100" y="6071470"/>
            <a:ext cx="1431900" cy="316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Pavel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sold separately</a:t>
            </a:r>
          </a:p>
        </p:txBody>
      </p:sp>
      <p:sp>
        <p:nvSpPr>
          <p:cNvPr id="21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</p:spTree>
    <p:extLst>
      <p:ext uri="{BB962C8B-B14F-4D97-AF65-F5344CB8AC3E}">
        <p14:creationId xmlns:p14="http://schemas.microsoft.com/office/powerpoint/2010/main" val="3816617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4038615" y="1813111"/>
            <a:ext cx="3617844" cy="4549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</a:t>
            </a:r>
            <a:r>
              <a:rPr lang="en-US" sz="3300" dirty="0" smtClean="0">
                <a:solidFill>
                  <a:srgbClr val="FF6600"/>
                </a:solidFill>
              </a:rPr>
              <a:t>:</a:t>
            </a:r>
            <a:endParaRPr lang="en-US" sz="3300" dirty="0">
              <a:solidFill>
                <a:srgbClr val="FF6600"/>
              </a:solidFill>
            </a:endParaRP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FF6600"/>
                </a:solidFill>
              </a:rPr>
              <a:t>Obtain </a:t>
            </a:r>
            <a:r>
              <a:rPr lang="en-US" altLang="zh-CN" sz="2800" dirty="0" smtClean="0">
                <a:solidFill>
                  <a:srgbClr val="FF6600"/>
                </a:solidFill>
              </a:rPr>
              <a:t>first reading</a:t>
            </a:r>
            <a:endParaRPr lang="en-US" sz="2800" dirty="0" smtClean="0">
              <a:solidFill>
                <a:srgbClr val="FF6600"/>
              </a:solidFill>
            </a:endParaRP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6600"/>
                </a:solidFill>
              </a:rPr>
              <a:t>Return </a:t>
            </a:r>
            <a:r>
              <a:rPr lang="en-US" sz="2800" dirty="0">
                <a:solidFill>
                  <a:srgbClr val="FF6600"/>
                </a:solidFill>
              </a:rPr>
              <a:t>to </a:t>
            </a:r>
            <a:r>
              <a:rPr lang="en-US" sz="2800" dirty="0" smtClean="0">
                <a:solidFill>
                  <a:srgbClr val="FF6600"/>
                </a:solidFill>
              </a:rPr>
              <a:t>pick up module if necessary</a:t>
            </a:r>
            <a:endParaRPr lang="en-US" sz="2800" dirty="0">
              <a:solidFill>
                <a:srgbClr val="FF6600"/>
              </a:solidFill>
            </a:endParaRP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Obtain </a:t>
            </a:r>
            <a:r>
              <a:rPr lang="en-US" sz="2800" dirty="0" smtClean="0">
                <a:solidFill>
                  <a:srgbClr val="FF6600"/>
                </a:solidFill>
              </a:rPr>
              <a:t>second different reading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65430" y="1813111"/>
            <a:ext cx="4151382" cy="3601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6600"/>
                </a:solidFill>
              </a:rPr>
              <a:t>Obtain water and soil reading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6600"/>
                </a:solidFill>
              </a:rPr>
              <a:t>Return to landing site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6600"/>
                </a:solidFill>
              </a:rPr>
              <a:t>Conduct all corresponding tests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1393" y="1813111"/>
            <a:ext cx="3617844" cy="2091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Obtain one </a:t>
            </a:r>
            <a:r>
              <a:rPr lang="en-US" sz="3300" dirty="0" smtClean="0">
                <a:solidFill>
                  <a:srgbClr val="FF6600"/>
                </a:solidFill>
              </a:rPr>
              <a:t>reading</a:t>
            </a:r>
            <a:endParaRPr lang="en-US" sz="3300" dirty="0">
              <a:solidFill>
                <a:srgbClr val="FF66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771" y="3463980"/>
            <a:ext cx="3617844" cy="271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54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0084904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 smtClean="0">
                <a:solidFill>
                  <a:srgbClr val="FF6600"/>
                </a:solidFill>
              </a:rPr>
              <a:t>Obtain all 3 types of readings</a:t>
            </a:r>
            <a:endParaRPr lang="en-US" sz="3300" dirty="0">
              <a:solidFill>
                <a:srgbClr val="FF66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300" dirty="0" smtClean="0">
                <a:solidFill>
                  <a:srgbClr val="FF6600"/>
                </a:solidFill>
              </a:rPr>
              <a:t>Cross the canyon</a:t>
            </a:r>
            <a:endParaRPr lang="en-US" sz="3300" dirty="0">
              <a:solidFill>
                <a:srgbClr val="FF66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300" dirty="0" smtClean="0">
                <a:solidFill>
                  <a:srgbClr val="FF6600"/>
                </a:solidFill>
              </a:rPr>
              <a:t>Traverse up and down mountain</a:t>
            </a:r>
            <a:endParaRPr lang="en-US" sz="3300" dirty="0">
              <a:solidFill>
                <a:srgbClr val="FF66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300" dirty="0" smtClean="0">
                <a:solidFill>
                  <a:srgbClr val="FF6600"/>
                </a:solidFill>
              </a:rPr>
              <a:t>Collect reading from an EC tile</a:t>
            </a:r>
            <a:endParaRPr lang="en-US" sz="3300" dirty="0">
              <a:solidFill>
                <a:srgbClr val="FF66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0879" y="1918460"/>
            <a:ext cx="4011631" cy="300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14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Retrieve lost space module </a:t>
            </a:r>
            <a:r>
              <a:rPr lang="en-US" sz="3300" dirty="0" err="1"/>
              <a:t>Zarya</a:t>
            </a:r>
            <a:r>
              <a:rPr lang="en-US" sz="3300" dirty="0"/>
              <a:t> from moon and return to start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The robot must fit in a start area that is 25cm x 25cm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273" y="1877162"/>
            <a:ext cx="3889727" cy="291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42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1086679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</p:txBody>
      </p:sp>
      <p:pic>
        <p:nvPicPr>
          <p:cNvPr id="6" name="Shape 228"/>
          <p:cNvPicPr preferRelativeResize="0"/>
          <p:nvPr/>
        </p:nvPicPr>
        <p:blipFill rotWithShape="1">
          <a:blip r:embed="rId2">
            <a:alphaModFix/>
          </a:blip>
          <a:srcRect l="6198" t="10217" r="8767"/>
          <a:stretch/>
        </p:blipFill>
        <p:spPr>
          <a:xfrm>
            <a:off x="819170" y="1869405"/>
            <a:ext cx="5189751" cy="410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229"/>
          <p:cNvPicPr preferRelativeResize="0"/>
          <p:nvPr/>
        </p:nvPicPr>
        <p:blipFill rotWithShape="1">
          <a:blip r:embed="rId3">
            <a:alphaModFix/>
          </a:blip>
          <a:srcRect l="4066" t="21237" r="9405" b="8557"/>
          <a:stretch/>
        </p:blipFill>
        <p:spPr>
          <a:xfrm>
            <a:off x="6193271" y="1869405"/>
            <a:ext cx="5400851" cy="41098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4891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1086679"/>
          </a:xfrm>
        </p:spPr>
        <p:txBody>
          <a:bodyPr>
            <a:no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/>
              <a:t>Modules</a:t>
            </a:r>
          </a:p>
        </p:txBody>
      </p:sp>
      <p:pic>
        <p:nvPicPr>
          <p:cNvPr id="8" name="Shape 248" descr="IMG_6519.JPG"/>
          <p:cNvPicPr preferRelativeResize="0"/>
          <p:nvPr/>
        </p:nvPicPr>
        <p:blipFill rotWithShape="1">
          <a:blip r:embed="rId2">
            <a:alphaModFix/>
          </a:blip>
          <a:srcRect l="36893" t="32926" r="32707" b="40157"/>
          <a:stretch/>
        </p:blipFill>
        <p:spPr>
          <a:xfrm>
            <a:off x="1659835" y="2782954"/>
            <a:ext cx="2026256" cy="2103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249" descr="IMG_6520.JPG"/>
          <p:cNvPicPr preferRelativeResize="0"/>
          <p:nvPr/>
        </p:nvPicPr>
        <p:blipFill rotWithShape="1">
          <a:blip r:embed="rId3">
            <a:alphaModFix/>
          </a:blip>
          <a:srcRect l="39331" t="29443" r="34069" b="48073"/>
          <a:stretch/>
        </p:blipFill>
        <p:spPr>
          <a:xfrm>
            <a:off x="5191539" y="2782953"/>
            <a:ext cx="1808922" cy="2103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250" descr="IMG_6521.JPG"/>
          <p:cNvPicPr preferRelativeResize="0"/>
          <p:nvPr/>
        </p:nvPicPr>
        <p:blipFill rotWithShape="1">
          <a:blip r:embed="rId4">
            <a:alphaModFix/>
          </a:blip>
          <a:srcRect l="27644" t="21843" r="52934" b="62957"/>
          <a:stretch/>
        </p:blipFill>
        <p:spPr>
          <a:xfrm>
            <a:off x="8316860" y="2782953"/>
            <a:ext cx="1797861" cy="21037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52"/>
          <p:cNvSpPr txBox="1"/>
          <p:nvPr/>
        </p:nvSpPr>
        <p:spPr>
          <a:xfrm>
            <a:off x="1885985" y="5168341"/>
            <a:ext cx="1573955" cy="65587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err="1"/>
              <a:t>Zarya</a:t>
            </a:r>
            <a:endParaRPr lang="en-US" dirty="0"/>
          </a:p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(Mandatory)</a:t>
            </a:r>
          </a:p>
        </p:txBody>
      </p:sp>
      <p:sp>
        <p:nvSpPr>
          <p:cNvPr id="12" name="Shape 152"/>
          <p:cNvSpPr txBox="1"/>
          <p:nvPr/>
        </p:nvSpPr>
        <p:spPr>
          <a:xfrm>
            <a:off x="5309022" y="5168342"/>
            <a:ext cx="1573955" cy="65587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Unity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(Optional)</a:t>
            </a:r>
          </a:p>
        </p:txBody>
      </p:sp>
      <p:sp>
        <p:nvSpPr>
          <p:cNvPr id="13" name="Shape 152"/>
          <p:cNvSpPr txBox="1"/>
          <p:nvPr/>
        </p:nvSpPr>
        <p:spPr>
          <a:xfrm>
            <a:off x="8428812" y="5168341"/>
            <a:ext cx="1573955" cy="65587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Quest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(Optional)</a:t>
            </a:r>
          </a:p>
        </p:txBody>
      </p:sp>
    </p:spTree>
    <p:extLst>
      <p:ext uri="{BB962C8B-B14F-4D97-AF65-F5344CB8AC3E}">
        <p14:creationId xmlns:p14="http://schemas.microsoft.com/office/powerpoint/2010/main" val="1018967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4103402" y="1972138"/>
            <a:ext cx="3617844" cy="1540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Retrieve </a:t>
            </a:r>
            <a:r>
              <a:rPr lang="en-US" sz="3300" dirty="0" err="1">
                <a:solidFill>
                  <a:srgbClr val="FF6600"/>
                </a:solidFill>
              </a:rPr>
              <a:t>Zarya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21246" y="1940762"/>
            <a:ext cx="3617844" cy="204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Return to start with </a:t>
            </a:r>
            <a:r>
              <a:rPr lang="en-US" sz="3300" dirty="0" err="1">
                <a:solidFill>
                  <a:srgbClr val="FF6600"/>
                </a:solidFill>
              </a:rPr>
              <a:t>Zarya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5558" y="1956450"/>
            <a:ext cx="3617844" cy="3336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 smtClean="0">
                <a:solidFill>
                  <a:srgbClr val="FF6600"/>
                </a:solidFill>
              </a:rPr>
              <a:t>Traverse Hill Tile (Path 1)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 smtClean="0">
                <a:solidFill>
                  <a:srgbClr val="FF6600"/>
                </a:solidFill>
              </a:rPr>
              <a:t>Traverse Bridge (Path 2)</a:t>
            </a:r>
            <a:endParaRPr lang="en-US" sz="3300" dirty="0">
              <a:solidFill>
                <a:srgbClr val="FF66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461" y="3393209"/>
            <a:ext cx="3889727" cy="291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92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and Recovery Robot (SRR)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Retrieve other </a:t>
            </a:r>
            <a:r>
              <a:rPr lang="en-US" sz="3300" dirty="0" smtClean="0">
                <a:solidFill>
                  <a:srgbClr val="FF6600"/>
                </a:solidFill>
              </a:rPr>
              <a:t>modules</a:t>
            </a:r>
          </a:p>
          <a:p>
            <a:pPr>
              <a:lnSpc>
                <a:spcPct val="150000"/>
              </a:lnSpc>
            </a:pPr>
            <a:r>
              <a:rPr lang="en-US" sz="3300" dirty="0" smtClean="0">
                <a:solidFill>
                  <a:srgbClr val="FF6600"/>
                </a:solidFill>
              </a:rPr>
              <a:t>Traverse </a:t>
            </a:r>
            <a:r>
              <a:rPr lang="en-US" sz="3300" dirty="0">
                <a:solidFill>
                  <a:srgbClr val="FF6600"/>
                </a:solidFill>
              </a:rPr>
              <a:t>moon dust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273" y="2125626"/>
            <a:ext cx="3889727" cy="291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14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Bomb Disarming Robot (BDR)</a:t>
            </a:r>
          </a:p>
          <a:p>
            <a:pPr>
              <a:lnSpc>
                <a:spcPct val="150000"/>
              </a:lnSpc>
            </a:pPr>
            <a:r>
              <a:rPr lang="en-US" dirty="0"/>
              <a:t>Disarm bomb and return to start</a:t>
            </a:r>
          </a:p>
          <a:p>
            <a:pPr>
              <a:lnSpc>
                <a:spcPct val="150000"/>
              </a:lnSpc>
            </a:pPr>
            <a:r>
              <a:rPr lang="en-US" dirty="0"/>
              <a:t>Avoid decoy bombs</a:t>
            </a:r>
          </a:p>
          <a:p>
            <a:pPr>
              <a:lnSpc>
                <a:spcPct val="150000"/>
              </a:lnSpc>
            </a:pPr>
            <a:r>
              <a:rPr lang="en-US" dirty="0"/>
              <a:t>Robot must be able to autonomously </a:t>
            </a:r>
            <a:br>
              <a:rPr lang="en-US" dirty="0"/>
            </a:br>
            <a:r>
              <a:rPr lang="en-US" dirty="0"/>
              <a:t>navigate the obstacle course provided</a:t>
            </a:r>
          </a:p>
          <a:p>
            <a:pPr>
              <a:lnSpc>
                <a:spcPct val="150000"/>
              </a:lnSpc>
            </a:pPr>
            <a:r>
              <a:rPr lang="en-US" dirty="0"/>
              <a:t>Robot must fit in a start area that is 25cm x 25cm</a:t>
            </a:r>
          </a:p>
          <a:p>
            <a:pPr>
              <a:lnSpc>
                <a:spcPct val="150000"/>
              </a:lnSpc>
            </a:pPr>
            <a:r>
              <a:rPr lang="en-US" dirty="0"/>
              <a:t>Maximum height is 20cm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96770" l="1647" r="91182">
                        <a14:foregroundMark x1="53973" y1="67829" x2="41085" y2="55297"/>
                        <a14:foregroundMark x1="65213" y1="61757" x2="58043" y2="68605"/>
                        <a14:foregroundMark x1="80136" y1="41214" x2="72771" y2="40052"/>
                        <a14:foregroundMark x1="39729" y1="78553" x2="7461" y2="64470"/>
                        <a14:foregroundMark x1="38857" y1="80233" x2="23256" y2="74548"/>
                        <a14:foregroundMark x1="67151" y1="84884" x2="80620" y2="44961"/>
                        <a14:foregroundMark x1="62500" y1="33850" x2="60659" y2="35659"/>
                        <a14:backgroundMark x1="78973" y1="55943" x2="81492" y2="45607"/>
                        <a14:backgroundMark x1="78488" y1="54522" x2="84690" y2="40181"/>
                        <a14:backgroundMark x1="26550" y1="44057" x2="17926" y2="43928"/>
                        <a14:backgroundMark x1="34109" y1="32687" x2="51163" y2="18992"/>
                        <a14:backgroundMark x1="8140" y1="41860" x2="26550" y2="34367"/>
                        <a14:backgroundMark x1="74516" y1="27907" x2="42636" y2="23385"/>
                        <a14:backgroundMark x1="23547" y1="41085" x2="2907" y2="50000"/>
                        <a14:backgroundMark x1="74225" y1="35271" x2="67926" y2="34625"/>
                        <a14:backgroundMark x1="62016" y1="32558" x2="56008" y2="33204"/>
                        <a14:backgroundMark x1="63178" y1="32558" x2="60271" y2="33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46868">
            <a:off x="8065578" y="1456250"/>
            <a:ext cx="4699149" cy="352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97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3300" dirty="0"/>
              <a:t>Project duration: 10 weeks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Teams of 2-3 people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Projects to choose from: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Supermarket</a:t>
            </a:r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Robot (seven types</a:t>
            </a:r>
            <a:r>
              <a:rPr lang="en-US" sz="3300" dirty="0"/>
              <a:t>)</a:t>
            </a:r>
          </a:p>
        </p:txBody>
      </p:sp>
      <p:pic>
        <p:nvPicPr>
          <p:cNvPr id="4" name="Picture 4" descr="bd0688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134" y="1886651"/>
            <a:ext cx="3350571" cy="339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284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</p:txBody>
      </p:sp>
      <p:sp>
        <p:nvSpPr>
          <p:cNvPr id="6" name="Rectangle 5"/>
          <p:cNvSpPr/>
          <p:nvPr/>
        </p:nvSpPr>
        <p:spPr>
          <a:xfrm>
            <a:off x="8001675" y="1764019"/>
            <a:ext cx="2920249" cy="291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0000"/>
                </a:solidFill>
              </a:rPr>
              <a:t>Prohibited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Arms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Slingshots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Projectiles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270076" y="1828139"/>
            <a:ext cx="3399460" cy="2786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0070C0"/>
                </a:solidFill>
              </a:rPr>
              <a:t>Allowed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Jumping off</a:t>
            </a:r>
            <a:br>
              <a:rPr lang="en-US" sz="3300" dirty="0"/>
            </a:br>
            <a:r>
              <a:rPr lang="en-US" sz="3300" dirty="0"/>
              <a:t>upper levels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Climbing walls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96770" l="1647" r="91182">
                        <a14:foregroundMark x1="53973" y1="67829" x2="41085" y2="55297"/>
                        <a14:foregroundMark x1="65213" y1="61757" x2="58043" y2="68605"/>
                        <a14:foregroundMark x1="80136" y1="41214" x2="72771" y2="40052"/>
                        <a14:foregroundMark x1="39729" y1="78553" x2="7461" y2="64470"/>
                        <a14:foregroundMark x1="38857" y1="80233" x2="23256" y2="74548"/>
                        <a14:foregroundMark x1="67151" y1="84884" x2="80620" y2="44961"/>
                        <a14:foregroundMark x1="62500" y1="33850" x2="60659" y2="35659"/>
                        <a14:backgroundMark x1="78973" y1="55943" x2="81492" y2="45607"/>
                        <a14:backgroundMark x1="78488" y1="54522" x2="84690" y2="40181"/>
                        <a14:backgroundMark x1="26550" y1="44057" x2="17926" y2="43928"/>
                        <a14:backgroundMark x1="34109" y1="32687" x2="51163" y2="18992"/>
                        <a14:backgroundMark x1="8140" y1="41860" x2="26550" y2="34367"/>
                        <a14:backgroundMark x1="74516" y1="27907" x2="42636" y2="23385"/>
                        <a14:backgroundMark x1="23547" y1="41085" x2="2907" y2="50000"/>
                        <a14:backgroundMark x1="74225" y1="35271" x2="67926" y2="34625"/>
                        <a14:backgroundMark x1="62016" y1="32558" x2="56008" y2="33204"/>
                        <a14:backgroundMark x1="63178" y1="32558" x2="60271" y2="33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46868">
            <a:off x="4153275" y="3407304"/>
            <a:ext cx="3885452" cy="291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87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</p:txBody>
      </p:sp>
      <p:sp>
        <p:nvSpPr>
          <p:cNvPr id="4" name="Rectangle 3"/>
          <p:cNvSpPr/>
          <p:nvPr/>
        </p:nvSpPr>
        <p:spPr>
          <a:xfrm>
            <a:off x="3889237" y="2223929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Disarm bomb</a:t>
            </a:r>
          </a:p>
        </p:txBody>
      </p:sp>
      <p:sp>
        <p:nvSpPr>
          <p:cNvPr id="6" name="Rectangle 5"/>
          <p:cNvSpPr/>
          <p:nvPr/>
        </p:nvSpPr>
        <p:spPr>
          <a:xfrm>
            <a:off x="7507081" y="2223929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Return to start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3" y="2223929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Pass two hills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96770" l="1647" r="91182">
                        <a14:foregroundMark x1="53973" y1="67829" x2="41085" y2="55297"/>
                        <a14:foregroundMark x1="65213" y1="61757" x2="58043" y2="68605"/>
                        <a14:foregroundMark x1="80136" y1="41214" x2="72771" y2="40052"/>
                        <a14:foregroundMark x1="39729" y1="78553" x2="7461" y2="64470"/>
                        <a14:foregroundMark x1="38857" y1="80233" x2="23256" y2="74548"/>
                        <a14:foregroundMark x1="67151" y1="84884" x2="80620" y2="44961"/>
                        <a14:foregroundMark x1="62500" y1="33850" x2="60659" y2="35659"/>
                        <a14:backgroundMark x1="78973" y1="55943" x2="81492" y2="45607"/>
                        <a14:backgroundMark x1="78488" y1="54522" x2="84690" y2="40181"/>
                        <a14:backgroundMark x1="26550" y1="44057" x2="17926" y2="43928"/>
                        <a14:backgroundMark x1="34109" y1="32687" x2="51163" y2="18992"/>
                        <a14:backgroundMark x1="8140" y1="41860" x2="26550" y2="34367"/>
                        <a14:backgroundMark x1="74516" y1="27907" x2="42636" y2="23385"/>
                        <a14:backgroundMark x1="23547" y1="41085" x2="2907" y2="50000"/>
                        <a14:backgroundMark x1="74225" y1="35271" x2="67926" y2="34625"/>
                        <a14:backgroundMark x1="62016" y1="32558" x2="56008" y2="33204"/>
                        <a14:backgroundMark x1="63178" y1="32558" x2="60271" y2="33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46868">
            <a:off x="4153275" y="3407304"/>
            <a:ext cx="3885452" cy="291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2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400"/>
            <a:ext cx="12192000" cy="3419062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Disable and retrieve triangulation device(s)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96770" l="1647" r="91182">
                        <a14:foregroundMark x1="53973" y1="67829" x2="41085" y2="55297"/>
                        <a14:foregroundMark x1="65213" y1="61757" x2="58043" y2="68605"/>
                        <a14:foregroundMark x1="80136" y1="41214" x2="72771" y2="40052"/>
                        <a14:foregroundMark x1="39729" y1="78553" x2="7461" y2="64470"/>
                        <a14:foregroundMark x1="38857" y1="80233" x2="23256" y2="74548"/>
                        <a14:foregroundMark x1="67151" y1="84884" x2="80620" y2="44961"/>
                        <a14:foregroundMark x1="62500" y1="33850" x2="60659" y2="35659"/>
                        <a14:backgroundMark x1="78973" y1="55943" x2="81492" y2="45607"/>
                        <a14:backgroundMark x1="78488" y1="54522" x2="84690" y2="40181"/>
                        <a14:backgroundMark x1="26550" y1="44057" x2="17926" y2="43928"/>
                        <a14:backgroundMark x1="34109" y1="32687" x2="51163" y2="18992"/>
                        <a14:backgroundMark x1="8140" y1="41860" x2="26550" y2="34367"/>
                        <a14:backgroundMark x1="74516" y1="27907" x2="42636" y2="23385"/>
                        <a14:backgroundMark x1="23547" y1="41085" x2="2907" y2="50000"/>
                        <a14:backgroundMark x1="74225" y1="35271" x2="67926" y2="34625"/>
                        <a14:backgroundMark x1="62016" y1="32558" x2="56008" y2="33204"/>
                        <a14:backgroundMark x1="63178" y1="32558" x2="60271" y2="33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46868">
            <a:off x="4153275" y="3407304"/>
            <a:ext cx="3885452" cy="291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48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335617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Security Infiltration Drone (SID)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Solve puzzle to deactivate gates by scanning barcodes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Reach exit point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Robot must fit in a start area that </a:t>
            </a:r>
            <a:br>
              <a:rPr lang="en-US" sz="3300" dirty="0"/>
            </a:br>
            <a:r>
              <a:rPr lang="en-US" sz="3300" dirty="0"/>
              <a:t>is 25cm x 25cm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6105" r="93798">
                        <a14:foregroundMark x1="65213" y1="31266" x2="58140" y2="30103"/>
                        <a14:foregroundMark x1="76744" y1="35271" x2="68798" y2="33204"/>
                        <a14:foregroundMark x1="68508" y1="37984" x2="60950" y2="36434"/>
                        <a14:foregroundMark x1="71415" y1="72997" x2="83430" y2="48062"/>
                        <a14:foregroundMark x1="50484" y1="78424" x2="18314" y2="65375"/>
                        <a14:foregroundMark x1="83915" y1="48062" x2="88857" y2="38372"/>
                        <a14:foregroundMark x1="89341" y1="38114" x2="89341" y2="36434"/>
                        <a14:foregroundMark x1="72481" y1="32171" x2="74322" y2="33333"/>
                        <a14:foregroundMark x1="67829" y1="29328" x2="67539" y2="37468"/>
                        <a14:foregroundMark x1="64244" y1="28295" x2="59690" y2="27778"/>
                        <a14:foregroundMark x1="18702" y1="63695" x2="9205" y2="60982"/>
                        <a14:backgroundMark x1="7461" y1="57881" x2="30329" y2="32558"/>
                        <a14:backgroundMark x1="33624" y1="35788" x2="49709" y2="18992"/>
                        <a14:backgroundMark x1="51260" y1="22481" x2="84884" y2="26615"/>
                        <a14:backgroundMark x1="90891" y1="33850" x2="60950" y2="20413"/>
                        <a14:backgroundMark x1="28004" y1="75194" x2="26260" y2="73385"/>
                        <a14:backgroundMark x1="28488" y1="74806" x2="26163" y2="72868"/>
                        <a14:backgroundMark x1="68895" y1="31783" x2="69864" y2="27778"/>
                        <a14:backgroundMark x1="65019" y1="27649" x2="62306" y2="27132"/>
                        <a14:backgroundMark x1="79167" y1="63049" x2="81880" y2="58140"/>
                        <a14:backgroundMark x1="65698" y1="90827" x2="62306" y2="88630"/>
                        <a14:backgroundMark x1="65988" y1="90439" x2="61628" y2="88243"/>
                        <a14:backgroundMark x1="81105" y1="56072" x2="88372" y2="41085"/>
                        <a14:backgroundMark x1="79748" y1="58527" x2="81880" y2="55685"/>
                        <a14:backgroundMark x1="88566" y1="41473" x2="89535" y2="37984"/>
                        <a14:backgroundMark x1="66860" y1="28295" x2="63663" y2="28036"/>
                        <a14:backgroundMark x1="63760" y1="28036" x2="60562" y2="27778"/>
                        <a14:backgroundMark x1="59787" y1="27649" x2="52229" y2="270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00207">
            <a:off x="7534550" y="1889852"/>
            <a:ext cx="4518459" cy="338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51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0" b="18026"/>
          <a:stretch/>
        </p:blipFill>
        <p:spPr>
          <a:xfrm>
            <a:off x="762507" y="1710321"/>
            <a:ext cx="4884876" cy="32117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5" b="9584"/>
          <a:stretch/>
        </p:blipFill>
        <p:spPr>
          <a:xfrm>
            <a:off x="6134857" y="1710322"/>
            <a:ext cx="4950085" cy="3211791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335617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Security Infiltration Drone (SID)</a:t>
            </a:r>
          </a:p>
        </p:txBody>
      </p:sp>
      <p:sp>
        <p:nvSpPr>
          <p:cNvPr id="8" name="Shape 354"/>
          <p:cNvSpPr/>
          <p:nvPr/>
        </p:nvSpPr>
        <p:spPr>
          <a:xfrm>
            <a:off x="1724446" y="2494624"/>
            <a:ext cx="316656" cy="34031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9" name="Shape 355"/>
          <p:cNvSpPr/>
          <p:nvPr/>
        </p:nvSpPr>
        <p:spPr>
          <a:xfrm>
            <a:off x="3137325" y="2285207"/>
            <a:ext cx="222546" cy="28903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0" name="Shape 356"/>
          <p:cNvSpPr/>
          <p:nvPr/>
        </p:nvSpPr>
        <p:spPr>
          <a:xfrm>
            <a:off x="8162146" y="1992702"/>
            <a:ext cx="268528" cy="28859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1" name="Shape 357"/>
          <p:cNvSpPr/>
          <p:nvPr/>
        </p:nvSpPr>
        <p:spPr>
          <a:xfrm>
            <a:off x="9509893" y="2185790"/>
            <a:ext cx="289716" cy="3113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2" name="Shape 358"/>
          <p:cNvSpPr/>
          <p:nvPr/>
        </p:nvSpPr>
        <p:spPr>
          <a:xfrm>
            <a:off x="10197752" y="2294274"/>
            <a:ext cx="257463" cy="37051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Shape 359"/>
          <p:cNvSpPr/>
          <p:nvPr/>
        </p:nvSpPr>
        <p:spPr>
          <a:xfrm>
            <a:off x="8701918" y="2097828"/>
            <a:ext cx="241284" cy="31344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Shape 360"/>
          <p:cNvSpPr/>
          <p:nvPr/>
        </p:nvSpPr>
        <p:spPr>
          <a:xfrm>
            <a:off x="2900157" y="2787704"/>
            <a:ext cx="261894" cy="30806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Shape 361"/>
          <p:cNvSpPr/>
          <p:nvPr/>
        </p:nvSpPr>
        <p:spPr>
          <a:xfrm>
            <a:off x="3832340" y="2915214"/>
            <a:ext cx="184436" cy="36110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Shape 152"/>
          <p:cNvSpPr txBox="1"/>
          <p:nvPr/>
        </p:nvSpPr>
        <p:spPr>
          <a:xfrm>
            <a:off x="4956313" y="5104993"/>
            <a:ext cx="2279373" cy="97257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Numbers are gates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Letters are barcodes</a:t>
            </a:r>
          </a:p>
        </p:txBody>
      </p:sp>
    </p:spTree>
    <p:extLst>
      <p:ext uri="{BB962C8B-B14F-4D97-AF65-F5344CB8AC3E}">
        <p14:creationId xmlns:p14="http://schemas.microsoft.com/office/powerpoint/2010/main" val="4151165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312"/>
          <p:cNvPicPr preferRelativeResize="0"/>
          <p:nvPr/>
        </p:nvPicPr>
        <p:blipFill rotWithShape="1">
          <a:blip r:embed="rId2">
            <a:alphaModFix/>
          </a:blip>
          <a:srcRect t="17285" b="10751"/>
          <a:stretch/>
        </p:blipFill>
        <p:spPr>
          <a:xfrm>
            <a:off x="848731" y="3585347"/>
            <a:ext cx="4263314" cy="2301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313"/>
          <p:cNvPicPr preferRelativeResize="0"/>
          <p:nvPr/>
        </p:nvPicPr>
        <p:blipFill rotWithShape="1">
          <a:blip r:embed="rId3">
            <a:alphaModFix/>
          </a:blip>
          <a:srcRect t="24115"/>
          <a:stretch/>
        </p:blipFill>
        <p:spPr>
          <a:xfrm>
            <a:off x="848731" y="1137272"/>
            <a:ext cx="4220196" cy="24017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315"/>
          <p:cNvSpPr/>
          <p:nvPr/>
        </p:nvSpPr>
        <p:spPr>
          <a:xfrm>
            <a:off x="3420753" y="4034408"/>
            <a:ext cx="235467" cy="25306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A61C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lt2"/>
                </a:solidFill>
                <a:latin typeface="Arial"/>
              </a:rPr>
              <a:t>A</a:t>
            </a:r>
          </a:p>
        </p:txBody>
      </p:sp>
      <p:sp>
        <p:nvSpPr>
          <p:cNvPr id="8" name="Shape 316"/>
          <p:cNvSpPr/>
          <p:nvPr/>
        </p:nvSpPr>
        <p:spPr>
          <a:xfrm>
            <a:off x="3518462" y="1373112"/>
            <a:ext cx="189778" cy="24647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A61C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lt2"/>
                </a:solidFill>
                <a:latin typeface="Arial"/>
              </a:rPr>
              <a:t>B</a:t>
            </a:r>
          </a:p>
        </p:txBody>
      </p:sp>
      <p:sp>
        <p:nvSpPr>
          <p:cNvPr id="9" name="Shape 317"/>
          <p:cNvSpPr/>
          <p:nvPr/>
        </p:nvSpPr>
        <p:spPr>
          <a:xfrm>
            <a:off x="4218715" y="1526515"/>
            <a:ext cx="230299" cy="24750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A61C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lt2"/>
                </a:solidFill>
                <a:latin typeface="Arial"/>
              </a:rPr>
              <a:t>C</a:t>
            </a:r>
          </a:p>
        </p:txBody>
      </p:sp>
      <p:sp>
        <p:nvSpPr>
          <p:cNvPr id="10" name="Shape 318"/>
          <p:cNvSpPr/>
          <p:nvPr/>
        </p:nvSpPr>
        <p:spPr>
          <a:xfrm>
            <a:off x="3477932" y="2232573"/>
            <a:ext cx="230297" cy="24750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A61C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lt2"/>
                </a:solidFill>
                <a:latin typeface="Arial"/>
              </a:rPr>
              <a:t>D</a:t>
            </a:r>
          </a:p>
        </p:txBody>
      </p:sp>
      <p:sp>
        <p:nvSpPr>
          <p:cNvPr id="11" name="Shape 319"/>
          <p:cNvSpPr/>
          <p:nvPr/>
        </p:nvSpPr>
        <p:spPr>
          <a:xfrm>
            <a:off x="3109232" y="4607798"/>
            <a:ext cx="156231" cy="305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A61C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lt2"/>
                </a:solidFill>
                <a:latin typeface="Arial"/>
              </a:rPr>
              <a:t>1</a:t>
            </a:r>
          </a:p>
        </p:txBody>
      </p:sp>
      <p:sp>
        <p:nvSpPr>
          <p:cNvPr id="12" name="Shape 320"/>
          <p:cNvSpPr/>
          <p:nvPr/>
        </p:nvSpPr>
        <p:spPr>
          <a:xfrm>
            <a:off x="2438658" y="4286931"/>
            <a:ext cx="194031" cy="25306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A61C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lt2"/>
                </a:solidFill>
                <a:latin typeface="Arial"/>
              </a:rPr>
              <a:t>2</a:t>
            </a:r>
          </a:p>
        </p:txBody>
      </p:sp>
      <p:sp>
        <p:nvSpPr>
          <p:cNvPr id="13" name="Shape 321"/>
          <p:cNvSpPr/>
          <p:nvPr/>
        </p:nvSpPr>
        <p:spPr>
          <a:xfrm>
            <a:off x="2711258" y="3768322"/>
            <a:ext cx="235468" cy="30588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A61C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lt2"/>
                </a:solidFill>
                <a:latin typeface="Arial"/>
              </a:rPr>
              <a:t>3</a:t>
            </a:r>
          </a:p>
        </p:txBody>
      </p:sp>
      <p:sp>
        <p:nvSpPr>
          <p:cNvPr id="14" name="Shape 322"/>
          <p:cNvSpPr/>
          <p:nvPr/>
        </p:nvSpPr>
        <p:spPr>
          <a:xfrm>
            <a:off x="1686390" y="2043629"/>
            <a:ext cx="230298" cy="33141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A61C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lt2"/>
                </a:solidFill>
                <a:latin typeface="Arial"/>
              </a:rPr>
              <a:t>4</a:t>
            </a:r>
          </a:p>
        </p:txBody>
      </p:sp>
      <p:sp>
        <p:nvSpPr>
          <p:cNvPr id="15" name="Shape 323"/>
          <p:cNvSpPr txBox="1"/>
          <p:nvPr/>
        </p:nvSpPr>
        <p:spPr>
          <a:xfrm>
            <a:off x="905831" y="4444822"/>
            <a:ext cx="780600" cy="2520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/>
              <a:t>START</a:t>
            </a:r>
          </a:p>
        </p:txBody>
      </p:sp>
      <p:sp>
        <p:nvSpPr>
          <p:cNvPr id="16" name="Shape 324"/>
          <p:cNvSpPr txBox="1">
            <a:spLocks noGrp="1"/>
          </p:cNvSpPr>
          <p:nvPr>
            <p:ph type="body" idx="4294967295"/>
          </p:nvPr>
        </p:nvSpPr>
        <p:spPr>
          <a:xfrm>
            <a:off x="5639931" y="2232572"/>
            <a:ext cx="6338700" cy="1970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93700" rtl="0">
              <a:spcBef>
                <a:spcPts val="0"/>
              </a:spcBef>
              <a:buSzPct val="100000"/>
            </a:pPr>
            <a:r>
              <a:rPr lang="en-US" sz="2600"/>
              <a:t>Barcode A: Gates 2 and 4</a:t>
            </a:r>
          </a:p>
          <a:p>
            <a:pPr marL="457200" lvl="0" indent="-393700" rtl="0">
              <a:spcBef>
                <a:spcPts val="0"/>
              </a:spcBef>
              <a:buSzPct val="100000"/>
            </a:pPr>
            <a:r>
              <a:rPr lang="en-US" sz="2600"/>
              <a:t>Barcode B: All gates</a:t>
            </a:r>
          </a:p>
          <a:p>
            <a:pPr marL="457200" lvl="0" indent="-393700" rtl="0">
              <a:spcBef>
                <a:spcPts val="0"/>
              </a:spcBef>
              <a:buSzPct val="100000"/>
            </a:pPr>
            <a:r>
              <a:rPr lang="en-US" sz="2600">
                <a:solidFill>
                  <a:schemeClr val="dk1"/>
                </a:solidFill>
              </a:rPr>
              <a:t>Barcode C: Gates 1 and 3</a:t>
            </a:r>
          </a:p>
          <a:p>
            <a:pPr marL="457200" lvl="0" indent="-393700" rtl="0">
              <a:spcBef>
                <a:spcPts val="0"/>
              </a:spcBef>
              <a:buSzPct val="100000"/>
            </a:pPr>
            <a:r>
              <a:rPr lang="en-US" sz="2600">
                <a:solidFill>
                  <a:schemeClr val="dk1"/>
                </a:solidFill>
              </a:rPr>
              <a:t>Barcode D: Gate 2 (delayed by 2 min) </a:t>
            </a:r>
          </a:p>
        </p:txBody>
      </p:sp>
      <p:sp>
        <p:nvSpPr>
          <p:cNvPr id="1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quarter" idx="11"/>
          </p:nvPr>
        </p:nvSpPr>
        <p:spPr>
          <a:xfrm>
            <a:off x="4620587" y="1045758"/>
            <a:ext cx="8335617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Security Infiltration Drone (SID)</a:t>
            </a:r>
          </a:p>
        </p:txBody>
      </p:sp>
    </p:spTree>
    <p:extLst>
      <p:ext uri="{BB962C8B-B14F-4D97-AF65-F5344CB8AC3E}">
        <p14:creationId xmlns:p14="http://schemas.microsoft.com/office/powerpoint/2010/main" val="1462366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Security Infiltration Drone (SID)</a:t>
            </a:r>
          </a:p>
        </p:txBody>
      </p:sp>
      <p:sp>
        <p:nvSpPr>
          <p:cNvPr id="4" name="Rectangle 3"/>
          <p:cNvSpPr/>
          <p:nvPr/>
        </p:nvSpPr>
        <p:spPr>
          <a:xfrm>
            <a:off x="3889237" y="1664901"/>
            <a:ext cx="3617844" cy="2658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Scan 3 </a:t>
            </a:r>
            <a:r>
              <a:rPr lang="en-US" sz="3300" dirty="0" smtClean="0">
                <a:solidFill>
                  <a:srgbClr val="FF6600"/>
                </a:solidFill>
              </a:rPr>
              <a:t>barcodes in sequence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07081" y="1667441"/>
            <a:ext cx="3617844" cy="204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Reach exit (black tile)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3" y="1667337"/>
            <a:ext cx="3617844" cy="3860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Show puzzle solution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Scan first barcode in sequence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6105" r="93798">
                        <a14:foregroundMark x1="65213" y1="31266" x2="58140" y2="30103"/>
                        <a14:foregroundMark x1="76744" y1="35271" x2="68798" y2="33204"/>
                        <a14:foregroundMark x1="68508" y1="37984" x2="60950" y2="36434"/>
                        <a14:foregroundMark x1="71415" y1="72997" x2="83430" y2="48062"/>
                        <a14:foregroundMark x1="50484" y1="78424" x2="18314" y2="65375"/>
                        <a14:foregroundMark x1="83915" y1="48062" x2="88857" y2="38372"/>
                        <a14:foregroundMark x1="89341" y1="38114" x2="89341" y2="36434"/>
                        <a14:foregroundMark x1="72481" y1="32171" x2="74322" y2="33333"/>
                        <a14:foregroundMark x1="67829" y1="29328" x2="67539" y2="37468"/>
                        <a14:foregroundMark x1="64244" y1="28295" x2="59690" y2="27778"/>
                        <a14:foregroundMark x1="18702" y1="63695" x2="9205" y2="60982"/>
                        <a14:backgroundMark x1="7461" y1="57881" x2="30329" y2="32558"/>
                        <a14:backgroundMark x1="33624" y1="35788" x2="49709" y2="18992"/>
                        <a14:backgroundMark x1="51260" y1="22481" x2="84884" y2="26615"/>
                        <a14:backgroundMark x1="90891" y1="33850" x2="60950" y2="20413"/>
                        <a14:backgroundMark x1="28004" y1="75194" x2="26260" y2="73385"/>
                        <a14:backgroundMark x1="28488" y1="74806" x2="26163" y2="72868"/>
                        <a14:backgroundMark x1="68895" y1="31783" x2="69864" y2="27778"/>
                        <a14:backgroundMark x1="65019" y1="27649" x2="62306" y2="27132"/>
                        <a14:backgroundMark x1="79167" y1="63049" x2="81880" y2="58140"/>
                        <a14:backgroundMark x1="65698" y1="90827" x2="62306" y2="88630"/>
                        <a14:backgroundMark x1="65988" y1="90439" x2="61628" y2="88243"/>
                        <a14:backgroundMark x1="81105" y1="56072" x2="88372" y2="41085"/>
                        <a14:backgroundMark x1="79748" y1="58527" x2="81880" y2="55685"/>
                        <a14:backgroundMark x1="88566" y1="41473" x2="89535" y2="37984"/>
                        <a14:backgroundMark x1="66860" y1="28295" x2="63663" y2="28036"/>
                        <a14:backgroundMark x1="63760" y1="28036" x2="60562" y2="27778"/>
                        <a14:backgroundMark x1="59787" y1="27649" x2="52229" y2="270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00207">
            <a:off x="5247851" y="3129981"/>
            <a:ext cx="4518459" cy="338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878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7898296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Security Infiltration Drone (SID)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Retrieve data canisters</a:t>
            </a:r>
            <a:br>
              <a:rPr lang="en-US" sz="3300" dirty="0">
                <a:solidFill>
                  <a:srgbClr val="FF6600"/>
                </a:solidFill>
              </a:rPr>
            </a:br>
            <a:r>
              <a:rPr lang="en-US" sz="3300" dirty="0">
                <a:solidFill>
                  <a:srgbClr val="FF6600"/>
                </a:solidFill>
              </a:rPr>
              <a:t>(with robotic arm)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6105" r="93798">
                        <a14:foregroundMark x1="65213" y1="31266" x2="58140" y2="30103"/>
                        <a14:foregroundMark x1="76744" y1="35271" x2="68798" y2="33204"/>
                        <a14:foregroundMark x1="68508" y1="37984" x2="60950" y2="36434"/>
                        <a14:foregroundMark x1="71415" y1="72997" x2="83430" y2="48062"/>
                        <a14:foregroundMark x1="50484" y1="78424" x2="18314" y2="65375"/>
                        <a14:foregroundMark x1="83915" y1="48062" x2="88857" y2="38372"/>
                        <a14:foregroundMark x1="89341" y1="38114" x2="89341" y2="36434"/>
                        <a14:foregroundMark x1="72481" y1="32171" x2="74322" y2="33333"/>
                        <a14:foregroundMark x1="67829" y1="29328" x2="67539" y2="37468"/>
                        <a14:foregroundMark x1="64244" y1="28295" x2="59690" y2="27778"/>
                        <a14:foregroundMark x1="18702" y1="63695" x2="9205" y2="60982"/>
                        <a14:backgroundMark x1="7461" y1="57881" x2="30329" y2="32558"/>
                        <a14:backgroundMark x1="33624" y1="35788" x2="49709" y2="18992"/>
                        <a14:backgroundMark x1="51260" y1="22481" x2="84884" y2="26615"/>
                        <a14:backgroundMark x1="90891" y1="33850" x2="60950" y2="20413"/>
                        <a14:backgroundMark x1="28004" y1="75194" x2="26260" y2="73385"/>
                        <a14:backgroundMark x1="28488" y1="74806" x2="26163" y2="72868"/>
                        <a14:backgroundMark x1="68895" y1="31783" x2="69864" y2="27778"/>
                        <a14:backgroundMark x1="65019" y1="27649" x2="62306" y2="27132"/>
                        <a14:backgroundMark x1="79167" y1="63049" x2="81880" y2="58140"/>
                        <a14:backgroundMark x1="65698" y1="90827" x2="62306" y2="88630"/>
                        <a14:backgroundMark x1="65988" y1="90439" x2="61628" y2="88243"/>
                        <a14:backgroundMark x1="81105" y1="56072" x2="88372" y2="41085"/>
                        <a14:backgroundMark x1="79748" y1="58527" x2="81880" y2="55685"/>
                        <a14:backgroundMark x1="88566" y1="41473" x2="89535" y2="37984"/>
                        <a14:backgroundMark x1="66860" y1="28295" x2="63663" y2="28036"/>
                        <a14:backgroundMark x1="63760" y1="28036" x2="60562" y2="27778"/>
                        <a14:backgroundMark x1="59787" y1="27649" x2="52229" y2="270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00207">
            <a:off x="7058919" y="1716814"/>
            <a:ext cx="4979894" cy="373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487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Retrieval &amp; Delivery System (RDS)</a:t>
            </a:r>
          </a:p>
          <a:p>
            <a:pPr>
              <a:lnSpc>
                <a:spcPct val="150000"/>
              </a:lnSpc>
            </a:pPr>
            <a:r>
              <a:rPr lang="en-US" dirty="0"/>
              <a:t>Retrieve fuel cells</a:t>
            </a:r>
          </a:p>
          <a:p>
            <a:pPr>
              <a:lnSpc>
                <a:spcPct val="150000"/>
              </a:lnSpc>
            </a:pPr>
            <a:r>
              <a:rPr lang="en-US" dirty="0"/>
              <a:t>Deliver them to three different hospitals</a:t>
            </a:r>
          </a:p>
          <a:p>
            <a:pPr>
              <a:lnSpc>
                <a:spcPct val="150000"/>
              </a:lnSpc>
            </a:pPr>
            <a:r>
              <a:rPr lang="en-US" dirty="0"/>
              <a:t>Hospitals consume power at different </a:t>
            </a:r>
            <a:br>
              <a:rPr lang="en-US" dirty="0"/>
            </a:br>
            <a:r>
              <a:rPr lang="en-US" dirty="0"/>
              <a:t>levels of efficiency</a:t>
            </a:r>
          </a:p>
          <a:p>
            <a:pPr>
              <a:lnSpc>
                <a:spcPct val="150000"/>
              </a:lnSpc>
            </a:pPr>
            <a:r>
              <a:rPr lang="en-US" dirty="0"/>
              <a:t>Deliver a total of at least 200 hours of battery life</a:t>
            </a:r>
          </a:p>
          <a:p>
            <a:pPr>
              <a:lnSpc>
                <a:spcPct val="150000"/>
              </a:lnSpc>
            </a:pPr>
            <a:r>
              <a:rPr lang="en-US" dirty="0"/>
              <a:t>The robot must fit in a start area that is 25cm x 25cm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3335" y="1749803"/>
            <a:ext cx="4018665" cy="301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44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1748268"/>
            <a:ext cx="5335856" cy="2871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/>
              <a:t>Fuel Cells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Center of tile = 25 </a:t>
            </a:r>
            <a:r>
              <a:rPr lang="en-US" sz="3300" dirty="0" err="1"/>
              <a:t>hrs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Edge of tile = 30 </a:t>
            </a:r>
            <a:r>
              <a:rPr lang="en-US" sz="3300" dirty="0" err="1"/>
              <a:t>hrs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Corner of tile = 35 </a:t>
            </a:r>
            <a:r>
              <a:rPr lang="en-US" sz="3300" dirty="0" err="1"/>
              <a:t>hrs</a:t>
            </a:r>
            <a:endParaRPr lang="en-US" sz="3300" dirty="0"/>
          </a:p>
        </p:txBody>
      </p:sp>
      <p:sp>
        <p:nvSpPr>
          <p:cNvPr id="8" name="Rectangle 7"/>
          <p:cNvSpPr/>
          <p:nvPr/>
        </p:nvSpPr>
        <p:spPr>
          <a:xfrm>
            <a:off x="7758870" y="1748267"/>
            <a:ext cx="5055982" cy="2871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/>
              <a:t>Power Supply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Yellow = 1x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Blue = 2x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Red = 3x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2771" y="3804556"/>
            <a:ext cx="3766457" cy="282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02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548671532"/>
              </p:ext>
            </p:extLst>
          </p:nvPr>
        </p:nvGraphicFramePr>
        <p:xfrm>
          <a:off x="802757" y="1310186"/>
          <a:ext cx="10451806" cy="2468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2259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259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% of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Benchmarks</a:t>
                      </a:r>
                      <a:r>
                        <a:rPr lang="en-US" sz="3600" baseline="0" dirty="0"/>
                        <a:t> and Commissioning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80214" y="4359349"/>
            <a:ext cx="9696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6600"/>
                </a:solidFill>
              </a:rPr>
              <a:t>NOTE: The SLDP counts toward 30% of your course final grade!</a:t>
            </a:r>
          </a:p>
        </p:txBody>
      </p:sp>
    </p:spTree>
    <p:extLst>
      <p:ext uri="{BB962C8B-B14F-4D97-AF65-F5344CB8AC3E}">
        <p14:creationId xmlns:p14="http://schemas.microsoft.com/office/powerpoint/2010/main" val="962086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204"/>
          <p:cNvPicPr preferRelativeResize="0"/>
          <p:nvPr/>
        </p:nvPicPr>
        <p:blipFill rotWithShape="1">
          <a:blip r:embed="rId2">
            <a:alphaModFix/>
          </a:blip>
          <a:srcRect l="3575" t="27388" r="7709"/>
          <a:stretch/>
        </p:blipFill>
        <p:spPr>
          <a:xfrm>
            <a:off x="394173" y="2123626"/>
            <a:ext cx="5569149" cy="3806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205"/>
          <p:cNvPicPr preferRelativeResize="0"/>
          <p:nvPr/>
        </p:nvPicPr>
        <p:blipFill rotWithShape="1">
          <a:blip r:embed="rId3">
            <a:alphaModFix/>
          </a:blip>
          <a:srcRect t="6806" b="4446"/>
          <a:stretch/>
        </p:blipFill>
        <p:spPr>
          <a:xfrm>
            <a:off x="6161625" y="2101734"/>
            <a:ext cx="5663575" cy="382861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206"/>
          <p:cNvSpPr txBox="1"/>
          <p:nvPr/>
        </p:nvSpPr>
        <p:spPr>
          <a:xfrm>
            <a:off x="573461" y="2641895"/>
            <a:ext cx="1506897" cy="445027"/>
          </a:xfrm>
          <a:prstGeom prst="rect">
            <a:avLst/>
          </a:prstGeom>
          <a:solidFill>
            <a:srgbClr val="EA999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3x Multiplier</a:t>
            </a:r>
          </a:p>
        </p:txBody>
      </p:sp>
      <p:sp>
        <p:nvSpPr>
          <p:cNvPr id="7" name="Shape 207"/>
          <p:cNvSpPr txBox="1"/>
          <p:nvPr/>
        </p:nvSpPr>
        <p:spPr>
          <a:xfrm>
            <a:off x="9049200" y="4777874"/>
            <a:ext cx="1483988" cy="454567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1x Multiplier</a:t>
            </a:r>
          </a:p>
        </p:txBody>
      </p:sp>
      <p:sp>
        <p:nvSpPr>
          <p:cNvPr id="8" name="Shape 208"/>
          <p:cNvSpPr txBox="1"/>
          <p:nvPr/>
        </p:nvSpPr>
        <p:spPr>
          <a:xfrm>
            <a:off x="10123800" y="3486474"/>
            <a:ext cx="1460516" cy="498061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2x Multiplier</a:t>
            </a:r>
          </a:p>
        </p:txBody>
      </p:sp>
      <p:sp>
        <p:nvSpPr>
          <p:cNvPr id="9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</p:spTree>
    <p:extLst>
      <p:ext uri="{BB962C8B-B14F-4D97-AF65-F5344CB8AC3E}">
        <p14:creationId xmlns:p14="http://schemas.microsoft.com/office/powerpoint/2010/main" val="28264498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sp>
        <p:nvSpPr>
          <p:cNvPr id="4" name="Rectangle 3"/>
          <p:cNvSpPr/>
          <p:nvPr/>
        </p:nvSpPr>
        <p:spPr>
          <a:xfrm>
            <a:off x="3995255" y="1879372"/>
            <a:ext cx="3617844" cy="204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Deliver 125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r>
              <a:rPr lang="en-US" sz="3300" dirty="0">
                <a:solidFill>
                  <a:srgbClr val="FF6600"/>
                </a:solidFill>
              </a:rPr>
              <a:t> total</a:t>
            </a:r>
          </a:p>
        </p:txBody>
      </p:sp>
      <p:sp>
        <p:nvSpPr>
          <p:cNvPr id="6" name="Rectangle 5"/>
          <p:cNvSpPr/>
          <p:nvPr/>
        </p:nvSpPr>
        <p:spPr>
          <a:xfrm>
            <a:off x="7613099" y="1879372"/>
            <a:ext cx="3617844" cy="204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Deliver 200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r>
              <a:rPr lang="en-US" sz="3300" dirty="0">
                <a:solidFill>
                  <a:srgbClr val="FF6600"/>
                </a:solidFill>
              </a:rPr>
              <a:t> total</a:t>
            </a:r>
          </a:p>
        </p:txBody>
      </p:sp>
      <p:sp>
        <p:nvSpPr>
          <p:cNvPr id="8" name="Rectangle 7"/>
          <p:cNvSpPr/>
          <p:nvPr/>
        </p:nvSpPr>
        <p:spPr>
          <a:xfrm>
            <a:off x="377411" y="1879372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Deliver 50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endParaRPr lang="en-US" sz="3300" dirty="0">
              <a:solidFill>
                <a:srgbClr val="FF66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2771" y="3722914"/>
            <a:ext cx="3766457" cy="282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941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Additional </a:t>
            </a:r>
            <a:r>
              <a:rPr lang="en-US" sz="3300" dirty="0" smtClean="0">
                <a:solidFill>
                  <a:srgbClr val="FF6600"/>
                </a:solidFill>
              </a:rPr>
              <a:t>full cells</a:t>
            </a:r>
          </a:p>
          <a:p>
            <a:pPr>
              <a:lnSpc>
                <a:spcPct val="150000"/>
              </a:lnSpc>
            </a:pPr>
            <a:r>
              <a:rPr lang="en-US" sz="3300" dirty="0" smtClean="0">
                <a:solidFill>
                  <a:srgbClr val="FF6600"/>
                </a:solidFill>
              </a:rPr>
              <a:t>Does not depend on hours</a:t>
            </a:r>
          </a:p>
          <a:p>
            <a:pPr>
              <a:lnSpc>
                <a:spcPct val="150000"/>
              </a:lnSpc>
            </a:pPr>
            <a:r>
              <a:rPr lang="en-US" sz="3300" dirty="0" smtClean="0">
                <a:solidFill>
                  <a:srgbClr val="FF6600"/>
                </a:solidFill>
              </a:rPr>
              <a:t>Depends on extra number of cells</a:t>
            </a:r>
            <a:endParaRPr lang="en-US" sz="3300" dirty="0">
              <a:solidFill>
                <a:srgbClr val="FF66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6459" y="2019435"/>
            <a:ext cx="4165622" cy="31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54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508229"/>
            <a:ext cx="6446520" cy="363314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dirty="0"/>
              <a:t>Construct a robot that functions underwater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Perform tasks for a total </a:t>
            </a:r>
            <a:br>
              <a:rPr lang="en-US" sz="3300" dirty="0"/>
            </a:br>
            <a:r>
              <a:rPr lang="en-US" sz="3300" dirty="0"/>
              <a:t>of 100 points</a:t>
            </a:r>
          </a:p>
        </p:txBody>
      </p:sp>
      <p:sp>
        <p:nvSpPr>
          <p:cNvPr id="7" name="Shape 563"/>
          <p:cNvSpPr/>
          <p:nvPr/>
        </p:nvSpPr>
        <p:spPr>
          <a:xfrm>
            <a:off x="2791717" y="5112361"/>
            <a:ext cx="6578087" cy="121401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sz="3300" dirty="0"/>
          </a:p>
        </p:txBody>
      </p:sp>
      <p:sp>
        <p:nvSpPr>
          <p:cNvPr id="4" name="TextBox 3"/>
          <p:cNvSpPr txBox="1"/>
          <p:nvPr/>
        </p:nvSpPr>
        <p:spPr>
          <a:xfrm>
            <a:off x="6080761" y="1465209"/>
            <a:ext cx="489204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300" dirty="0"/>
              <a:t> AUV must fit into a </a:t>
            </a:r>
            <a:br>
              <a:rPr lang="en-US" sz="3300" dirty="0"/>
            </a:br>
            <a:r>
              <a:rPr lang="en-US" sz="3300" dirty="0"/>
              <a:t>1’ x 1’ x 1’ box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300" dirty="0"/>
              <a:t>Must use waterproofed sensors and case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300" dirty="0"/>
              <a:t>Oil spill task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1480" y="911274"/>
            <a:ext cx="93954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Autonomous Underwater Vehicle (AUV)</a:t>
            </a:r>
          </a:p>
        </p:txBody>
      </p:sp>
    </p:spTree>
    <p:extLst>
      <p:ext uri="{BB962C8B-B14F-4D97-AF65-F5344CB8AC3E}">
        <p14:creationId xmlns:p14="http://schemas.microsoft.com/office/powerpoint/2010/main" val="3836674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93"/>
          <p:cNvSpPr txBox="1"/>
          <p:nvPr/>
        </p:nvSpPr>
        <p:spPr>
          <a:xfrm>
            <a:off x="6052325" y="1725675"/>
            <a:ext cx="5036700" cy="4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9370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-US" sz="2600">
                <a:solidFill>
                  <a:schemeClr val="dk1"/>
                </a:solidFill>
              </a:rPr>
              <a:t>Marine Plant Samples</a:t>
            </a:r>
          </a:p>
          <a:p>
            <a:pPr marL="914400" lvl="0" indent="-39370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2600">
                <a:solidFill>
                  <a:schemeClr val="dk1"/>
                </a:solidFill>
              </a:rPr>
              <a:t>5 points</a:t>
            </a:r>
          </a:p>
          <a:p>
            <a:pPr marL="914400" lvl="0" indent="-39370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2600">
                <a:solidFill>
                  <a:schemeClr val="dk1"/>
                </a:solidFill>
              </a:rPr>
              <a:t>15 points if brought back to start</a:t>
            </a:r>
          </a:p>
          <a:p>
            <a:pPr marL="457200" lvl="0" indent="-39370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-US" sz="2600">
                <a:solidFill>
                  <a:schemeClr val="dk1"/>
                </a:solidFill>
              </a:rPr>
              <a:t>Data Canisters</a:t>
            </a:r>
          </a:p>
          <a:p>
            <a:pPr marL="914400" lvl="0" indent="-39370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2600">
                <a:solidFill>
                  <a:schemeClr val="dk1"/>
                </a:solidFill>
              </a:rPr>
              <a:t>10 points</a:t>
            </a:r>
          </a:p>
          <a:p>
            <a:pPr marL="457200" lvl="0" indent="-39370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-US" sz="2600">
                <a:solidFill>
                  <a:schemeClr val="dk1"/>
                </a:solidFill>
              </a:rPr>
              <a:t>Oceanographic Sensor</a:t>
            </a:r>
          </a:p>
          <a:p>
            <a:pPr marL="914400" lvl="0" indent="-39370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2600">
                <a:solidFill>
                  <a:schemeClr val="dk1"/>
                </a:solidFill>
              </a:rPr>
              <a:t>20 points</a:t>
            </a:r>
          </a:p>
          <a:p>
            <a:pPr marL="457200" lvl="0" indent="-39370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-US" sz="2600">
                <a:solidFill>
                  <a:schemeClr val="dk1"/>
                </a:solidFill>
              </a:rPr>
              <a:t>Seismic Reader</a:t>
            </a:r>
          </a:p>
          <a:p>
            <a:pPr marL="914400" lvl="0" indent="-39370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2600">
                <a:solidFill>
                  <a:schemeClr val="dk1"/>
                </a:solidFill>
              </a:rPr>
              <a:t>10 points</a:t>
            </a:r>
          </a:p>
          <a:p>
            <a:pPr marL="457200" lvl="0" indent="-39370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-US" sz="2600">
                <a:solidFill>
                  <a:schemeClr val="dk1"/>
                </a:solidFill>
              </a:rPr>
              <a:t>Oil Spill</a:t>
            </a:r>
          </a:p>
          <a:p>
            <a:pPr marL="914400" lvl="0" indent="-39370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2600">
                <a:solidFill>
                  <a:schemeClr val="dk1"/>
                </a:solidFill>
              </a:rPr>
              <a:t>40 points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5" name="Shape 9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1100" y="852562"/>
            <a:ext cx="1228725" cy="15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6575" y="852575"/>
            <a:ext cx="1714500" cy="14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6575" y="2705100"/>
            <a:ext cx="2219325" cy="14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97"/>
          <p:cNvSpPr txBox="1"/>
          <p:nvPr/>
        </p:nvSpPr>
        <p:spPr>
          <a:xfrm>
            <a:off x="1492875" y="852575"/>
            <a:ext cx="622199" cy="5861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0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Shape 98"/>
          <p:cNvSpPr txBox="1"/>
          <p:nvPr/>
        </p:nvSpPr>
        <p:spPr>
          <a:xfrm>
            <a:off x="3522400" y="852575"/>
            <a:ext cx="943500" cy="7361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6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Shape 99"/>
          <p:cNvSpPr txBox="1"/>
          <p:nvPr/>
        </p:nvSpPr>
        <p:spPr>
          <a:xfrm>
            <a:off x="3961075" y="2625000"/>
            <a:ext cx="891599" cy="7361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60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11" name="Shape 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100" y="2705100"/>
            <a:ext cx="1330276" cy="197132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01"/>
          <p:cNvSpPr txBox="1"/>
          <p:nvPr/>
        </p:nvSpPr>
        <p:spPr>
          <a:xfrm>
            <a:off x="1555125" y="2661300"/>
            <a:ext cx="622199" cy="66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6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quarter" idx="11"/>
          </p:nvPr>
        </p:nvSpPr>
        <p:spPr>
          <a:xfrm>
            <a:off x="3613256" y="870612"/>
            <a:ext cx="12192000" cy="1100586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Autonomous Underwater Vehicle (AUV)</a:t>
            </a:r>
          </a:p>
        </p:txBody>
      </p:sp>
      <p:pic>
        <p:nvPicPr>
          <p:cNvPr id="17" name="图片 16" descr="Screen Shot 2017-09-11 at 11.09.5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42" y="4441418"/>
            <a:ext cx="1199791" cy="162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612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1100586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Autonomous Underwater Vehicle (AUV)</a:t>
            </a:r>
          </a:p>
        </p:txBody>
      </p:sp>
      <p:pic>
        <p:nvPicPr>
          <p:cNvPr id="18" name="Shape 78" descr="800px-Auv1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5950" y="2451554"/>
            <a:ext cx="10134600" cy="267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Shape 79"/>
          <p:cNvCxnSpPr/>
          <p:nvPr/>
        </p:nvCxnSpPr>
        <p:spPr>
          <a:xfrm rot="10800000" flipH="1">
            <a:off x="3037750" y="3156750"/>
            <a:ext cx="1198800" cy="345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" name="Shape 80"/>
          <p:cNvCxnSpPr/>
          <p:nvPr/>
        </p:nvCxnSpPr>
        <p:spPr>
          <a:xfrm>
            <a:off x="3026225" y="3502650"/>
            <a:ext cx="806700" cy="633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" name="Shape 81"/>
          <p:cNvCxnSpPr/>
          <p:nvPr/>
        </p:nvCxnSpPr>
        <p:spPr>
          <a:xfrm>
            <a:off x="6945075" y="2845650"/>
            <a:ext cx="495600" cy="9798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2" name="Shape 82"/>
          <p:cNvCxnSpPr/>
          <p:nvPr/>
        </p:nvCxnSpPr>
        <p:spPr>
          <a:xfrm>
            <a:off x="6945075" y="2857175"/>
            <a:ext cx="1533000" cy="9684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" name="Shape 83"/>
          <p:cNvCxnSpPr/>
          <p:nvPr/>
        </p:nvCxnSpPr>
        <p:spPr>
          <a:xfrm flipH="1">
            <a:off x="6472575" y="2845650"/>
            <a:ext cx="472500" cy="10605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" name="Shape 84"/>
          <p:cNvCxnSpPr/>
          <p:nvPr/>
        </p:nvCxnSpPr>
        <p:spPr>
          <a:xfrm>
            <a:off x="9688275" y="4032825"/>
            <a:ext cx="576300" cy="876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" name="Shape 85"/>
          <p:cNvCxnSpPr/>
          <p:nvPr/>
        </p:nvCxnSpPr>
        <p:spPr>
          <a:xfrm rot="10800000" flipH="1">
            <a:off x="6334200" y="4978775"/>
            <a:ext cx="1227000" cy="483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6" name="Shape 86"/>
          <p:cNvCxnSpPr/>
          <p:nvPr/>
        </p:nvCxnSpPr>
        <p:spPr>
          <a:xfrm>
            <a:off x="5043275" y="2488350"/>
            <a:ext cx="922200" cy="6684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7" name="Shape 87"/>
          <p:cNvSpPr txBox="1"/>
          <p:nvPr/>
        </p:nvSpPr>
        <p:spPr>
          <a:xfrm>
            <a:off x="3832925" y="2284029"/>
            <a:ext cx="1210350" cy="30765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dirty="0"/>
              <a:t>20 points</a:t>
            </a:r>
          </a:p>
        </p:txBody>
      </p:sp>
      <p:sp>
        <p:nvSpPr>
          <p:cNvPr id="28" name="Shape 88"/>
          <p:cNvSpPr txBox="1"/>
          <p:nvPr/>
        </p:nvSpPr>
        <p:spPr>
          <a:xfrm>
            <a:off x="1831743" y="3326296"/>
            <a:ext cx="1188720" cy="31089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dirty="0"/>
              <a:t>10 points</a:t>
            </a:r>
          </a:p>
        </p:txBody>
      </p:sp>
      <p:sp>
        <p:nvSpPr>
          <p:cNvPr id="29" name="Shape 89"/>
          <p:cNvSpPr txBox="1"/>
          <p:nvPr/>
        </p:nvSpPr>
        <p:spPr>
          <a:xfrm>
            <a:off x="9264275" y="3779325"/>
            <a:ext cx="1165186" cy="31089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40 points</a:t>
            </a:r>
          </a:p>
        </p:txBody>
      </p:sp>
      <p:sp>
        <p:nvSpPr>
          <p:cNvPr id="31" name="Shape 91"/>
          <p:cNvSpPr txBox="1"/>
          <p:nvPr/>
        </p:nvSpPr>
        <p:spPr>
          <a:xfrm>
            <a:off x="6084450" y="2511654"/>
            <a:ext cx="1756252" cy="31089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5 or 15 points</a:t>
            </a:r>
          </a:p>
        </p:txBody>
      </p:sp>
      <p:sp>
        <p:nvSpPr>
          <p:cNvPr id="32" name="Shape 88"/>
          <p:cNvSpPr txBox="1"/>
          <p:nvPr/>
        </p:nvSpPr>
        <p:spPr>
          <a:xfrm>
            <a:off x="5010271" y="5306628"/>
            <a:ext cx="1188720" cy="31089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dirty="0"/>
              <a:t>10 points</a:t>
            </a:r>
          </a:p>
        </p:txBody>
      </p:sp>
    </p:spTree>
    <p:extLst>
      <p:ext uri="{BB962C8B-B14F-4D97-AF65-F5344CB8AC3E}">
        <p14:creationId xmlns:p14="http://schemas.microsoft.com/office/powerpoint/2010/main" val="3988087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Autonomous Underwater Vehicle (AUV)</a:t>
            </a:r>
          </a:p>
        </p:txBody>
      </p:sp>
      <p:sp>
        <p:nvSpPr>
          <p:cNvPr id="7" name="Shape 563"/>
          <p:cNvSpPr/>
          <p:nvPr/>
        </p:nvSpPr>
        <p:spPr>
          <a:xfrm>
            <a:off x="2696542" y="4912242"/>
            <a:ext cx="6734537" cy="141413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" name="Rectangle 3"/>
          <p:cNvSpPr/>
          <p:nvPr/>
        </p:nvSpPr>
        <p:spPr>
          <a:xfrm>
            <a:off x="3889237" y="2223929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Earn 60 points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7507081" y="2223929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Earn 100 points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3" y="2223929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Earn 25 points</a:t>
            </a:r>
          </a:p>
        </p:txBody>
      </p:sp>
    </p:spTree>
    <p:extLst>
      <p:ext uri="{BB962C8B-B14F-4D97-AF65-F5344CB8AC3E}">
        <p14:creationId xmlns:p14="http://schemas.microsoft.com/office/powerpoint/2010/main" val="40442795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4136067"/>
          </a:xfrm>
        </p:spPr>
        <p:txBody>
          <a:bodyPr>
            <a:no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Autonomous Underwater Vehicle (AUV)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10000"/>
              </a:lnSpc>
            </a:pPr>
            <a:r>
              <a:rPr lang="en-US" sz="3300" dirty="0">
                <a:solidFill>
                  <a:srgbClr val="FF6600"/>
                </a:solidFill>
              </a:rPr>
              <a:t>Rover design (stays underwater): 5 pts</a:t>
            </a:r>
          </a:p>
          <a:p>
            <a:pPr>
              <a:lnSpc>
                <a:spcPct val="110000"/>
              </a:lnSpc>
            </a:pPr>
            <a:r>
              <a:rPr lang="en-US" sz="3300" dirty="0">
                <a:solidFill>
                  <a:srgbClr val="FF6600"/>
                </a:solidFill>
              </a:rPr>
              <a:t>Skimmer design (skims water surface): 10 pts</a:t>
            </a:r>
          </a:p>
          <a:p>
            <a:pPr>
              <a:lnSpc>
                <a:spcPct val="110000"/>
              </a:lnSpc>
            </a:pPr>
            <a:r>
              <a:rPr lang="en-US" sz="3300" dirty="0">
                <a:solidFill>
                  <a:srgbClr val="FF6600"/>
                </a:solidFill>
              </a:rPr>
              <a:t>Hybrid design (floats underwater, changes elevation): 15 pts</a:t>
            </a:r>
          </a:p>
        </p:txBody>
      </p:sp>
      <p:sp>
        <p:nvSpPr>
          <p:cNvPr id="7" name="Shape 563"/>
          <p:cNvSpPr/>
          <p:nvPr/>
        </p:nvSpPr>
        <p:spPr>
          <a:xfrm>
            <a:off x="2696542" y="4912242"/>
            <a:ext cx="6734537" cy="141413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52667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/>
          </p:nvPr>
        </p:nvSpPr>
        <p:spPr>
          <a:xfrm>
            <a:off x="0" y="1508229"/>
            <a:ext cx="6446520" cy="449046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dirty="0" smtClean="0"/>
              <a:t>Solve puzzle</a:t>
            </a:r>
          </a:p>
          <a:p>
            <a:pPr>
              <a:lnSpc>
                <a:spcPct val="150000"/>
              </a:lnSpc>
            </a:pPr>
            <a:r>
              <a:rPr lang="en-US" sz="3300" dirty="0" smtClean="0"/>
              <a:t>Activate ramps via Hall Effect sensors</a:t>
            </a:r>
            <a:endParaRPr lang="en-US" sz="3300" dirty="0"/>
          </a:p>
          <a:p>
            <a:pPr>
              <a:lnSpc>
                <a:spcPct val="150000"/>
              </a:lnSpc>
            </a:pPr>
            <a:r>
              <a:rPr lang="en-US" sz="3300" dirty="0" smtClean="0"/>
              <a:t>Reach the “treasure” at the bottom of the course</a:t>
            </a:r>
            <a:endParaRPr lang="en-US" sz="3300" dirty="0"/>
          </a:p>
        </p:txBody>
      </p:sp>
      <p:sp>
        <p:nvSpPr>
          <p:cNvPr id="8" name="TextBox 3"/>
          <p:cNvSpPr txBox="1"/>
          <p:nvPr/>
        </p:nvSpPr>
        <p:spPr>
          <a:xfrm>
            <a:off x="6934803" y="1508996"/>
            <a:ext cx="4892040" cy="1573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300" dirty="0" smtClean="0"/>
              <a:t>Optional: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3300" dirty="0" smtClean="0"/>
              <a:t>Return to start</a:t>
            </a:r>
            <a:endParaRPr lang="en-US" sz="3300" dirty="0"/>
          </a:p>
        </p:txBody>
      </p:sp>
      <p:sp>
        <p:nvSpPr>
          <p:cNvPr id="9" name="TextBox 4"/>
          <p:cNvSpPr txBox="1"/>
          <p:nvPr/>
        </p:nvSpPr>
        <p:spPr>
          <a:xfrm>
            <a:off x="411480" y="911274"/>
            <a:ext cx="107567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smtClean="0"/>
              <a:t>Subterranean Infiltrator &amp; Fortune Retriever (SIFR)</a:t>
            </a:r>
            <a:endParaRPr lang="en-US" sz="3300" b="1" dirty="0"/>
          </a:p>
        </p:txBody>
      </p:sp>
      <p:pic>
        <p:nvPicPr>
          <p:cNvPr id="2" name="图片 1" descr="Screen Shot 2017-09-11 at 11.45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680" y="3331942"/>
            <a:ext cx="3972033" cy="264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708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pic>
        <p:nvPicPr>
          <p:cNvPr id="5" name="图片 4" descr="Screen Shot 2017-09-11 at 11.34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04" y="2011663"/>
            <a:ext cx="3175000" cy="2476500"/>
          </a:xfrm>
          <a:prstGeom prst="rect">
            <a:avLst/>
          </a:prstGeom>
        </p:spPr>
      </p:pic>
      <p:pic>
        <p:nvPicPr>
          <p:cNvPr id="6" name="图片 5" descr="Screen Shot 2017-09-11 at 11.35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177" y="1972785"/>
            <a:ext cx="3251200" cy="2514600"/>
          </a:xfrm>
          <a:prstGeom prst="rect">
            <a:avLst/>
          </a:prstGeom>
        </p:spPr>
      </p:pic>
      <p:pic>
        <p:nvPicPr>
          <p:cNvPr id="7" name="图片 6" descr="Screen Shot 2017-09-11 at 11.35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724" y="1940112"/>
            <a:ext cx="3266206" cy="2541846"/>
          </a:xfrm>
          <a:prstGeom prst="rect">
            <a:avLst/>
          </a:prstGeom>
        </p:spPr>
      </p:pic>
      <p:sp>
        <p:nvSpPr>
          <p:cNvPr id="8" name="Shape 353"/>
          <p:cNvSpPr txBox="1"/>
          <p:nvPr/>
        </p:nvSpPr>
        <p:spPr>
          <a:xfrm>
            <a:off x="1085262" y="4896490"/>
            <a:ext cx="2128800" cy="89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4800" dirty="0"/>
              <a:t>Top</a:t>
            </a:r>
          </a:p>
        </p:txBody>
      </p:sp>
      <p:sp>
        <p:nvSpPr>
          <p:cNvPr id="9" name="Shape 354"/>
          <p:cNvSpPr txBox="1"/>
          <p:nvPr/>
        </p:nvSpPr>
        <p:spPr>
          <a:xfrm>
            <a:off x="5031587" y="4882565"/>
            <a:ext cx="2128800" cy="89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4800" dirty="0"/>
              <a:t>Middle</a:t>
            </a:r>
          </a:p>
        </p:txBody>
      </p:sp>
      <p:sp>
        <p:nvSpPr>
          <p:cNvPr id="10" name="Shape 355"/>
          <p:cNvSpPr txBox="1"/>
          <p:nvPr/>
        </p:nvSpPr>
        <p:spPr>
          <a:xfrm>
            <a:off x="8977925" y="4882565"/>
            <a:ext cx="2128800" cy="89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4800"/>
              <a:t>Bottom</a:t>
            </a:r>
          </a:p>
        </p:txBody>
      </p:sp>
      <p:sp>
        <p:nvSpPr>
          <p:cNvPr id="11" name="TextBox 4"/>
          <p:cNvSpPr txBox="1"/>
          <p:nvPr/>
        </p:nvSpPr>
        <p:spPr>
          <a:xfrm>
            <a:off x="411480" y="911274"/>
            <a:ext cx="107567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smtClean="0"/>
              <a:t>Subterranean Infiltrator &amp; Fortune Retriever (SIFR)</a:t>
            </a:r>
            <a:endParaRPr lang="en-US" sz="3300" b="1" dirty="0"/>
          </a:p>
        </p:txBody>
      </p:sp>
    </p:spTree>
    <p:extLst>
      <p:ext uri="{BB962C8B-B14F-4D97-AF65-F5344CB8AC3E}">
        <p14:creationId xmlns:p14="http://schemas.microsoft.com/office/powerpoint/2010/main" val="5818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-1" y="691379"/>
            <a:ext cx="11277601" cy="53397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Benchmarks: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Completion of a specified portion of the project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2 Benchmarks throughout semester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schedule for due dates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Penalties for not completing on time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They are cumulative, i.e. Benchmark B includes Benchmark A</a:t>
            </a:r>
          </a:p>
        </p:txBody>
      </p:sp>
      <p:pic>
        <p:nvPicPr>
          <p:cNvPr id="4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606" y="2487875"/>
            <a:ext cx="3425127" cy="218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3008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3933034" y="1961212"/>
            <a:ext cx="3775245" cy="2777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 smtClean="0">
                <a:solidFill>
                  <a:srgbClr val="FF6600"/>
                </a:solidFill>
              </a:rPr>
              <a:t>Activate Ramp 1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 smtClean="0">
                <a:solidFill>
                  <a:srgbClr val="FF6600"/>
                </a:solidFill>
              </a:rPr>
              <a:t>Activate Ramp 2 or 3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35559" y="1939319"/>
            <a:ext cx="4164829" cy="3336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 smtClean="0">
                <a:solidFill>
                  <a:srgbClr val="FF6600"/>
                </a:solidFill>
              </a:rPr>
              <a:t>Retrieve “Treasure”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 smtClean="0">
                <a:solidFill>
                  <a:srgbClr val="FF6600"/>
                </a:solidFill>
              </a:rPr>
              <a:t>Have “escape route” ready</a:t>
            </a:r>
          </a:p>
        </p:txBody>
      </p:sp>
      <p:sp>
        <p:nvSpPr>
          <p:cNvPr id="8" name="Rectangle 7"/>
          <p:cNvSpPr/>
          <p:nvPr/>
        </p:nvSpPr>
        <p:spPr>
          <a:xfrm>
            <a:off x="227594" y="1917426"/>
            <a:ext cx="3714137" cy="2777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 smtClean="0">
                <a:solidFill>
                  <a:srgbClr val="FF6600"/>
                </a:solidFill>
              </a:rPr>
              <a:t>Show TA the puzzle solution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 smtClean="0">
                <a:solidFill>
                  <a:srgbClr val="FF6600"/>
                </a:solidFill>
              </a:rPr>
              <a:t>Activate Ramp 1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411480" y="911274"/>
            <a:ext cx="107567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smtClean="0"/>
              <a:t>Subterranean Infiltrator &amp; Fortune Retriever (SIFR)</a:t>
            </a:r>
            <a:endParaRPr lang="en-US" sz="3300" b="1" dirty="0"/>
          </a:p>
        </p:txBody>
      </p:sp>
    </p:spTree>
    <p:extLst>
      <p:ext uri="{BB962C8B-B14F-4D97-AF65-F5344CB8AC3E}">
        <p14:creationId xmlns:p14="http://schemas.microsoft.com/office/powerpoint/2010/main" val="15320508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10" name="TextBox 4"/>
          <p:cNvSpPr txBox="1"/>
          <p:nvPr/>
        </p:nvSpPr>
        <p:spPr>
          <a:xfrm>
            <a:off x="411480" y="911274"/>
            <a:ext cx="107567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smtClean="0"/>
              <a:t>Subterranean Infiltrator &amp; Fortune Retriever (SIFR)</a:t>
            </a:r>
          </a:p>
          <a:p>
            <a:endParaRPr lang="en-US" sz="33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525564" y="1948482"/>
            <a:ext cx="11212042" cy="316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300" dirty="0">
                <a:solidFill>
                  <a:srgbClr val="FF6600"/>
                </a:solidFill>
              </a:rPr>
              <a:t>Extra Credit</a:t>
            </a:r>
            <a:r>
              <a:rPr lang="en-US" altLang="zh-CN" sz="3300" dirty="0" smtClean="0">
                <a:solidFill>
                  <a:srgbClr val="FF6600"/>
                </a:solidFill>
              </a:rPr>
              <a:t>: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altLang="zh-CN" sz="3300" dirty="0" smtClean="0">
                <a:solidFill>
                  <a:srgbClr val="FF6600"/>
                </a:solidFill>
              </a:rPr>
              <a:t>Using Ramp 3 / Hall Effect 4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altLang="zh-CN" sz="3300" dirty="0" smtClean="0">
                <a:solidFill>
                  <a:srgbClr val="FF6600"/>
                </a:solidFill>
              </a:rPr>
              <a:t>Return to Middle Layer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altLang="zh-CN" sz="3300" dirty="0" smtClean="0">
                <a:solidFill>
                  <a:srgbClr val="FF6600"/>
                </a:solidFill>
              </a:rPr>
              <a:t>Return to Start</a:t>
            </a:r>
            <a:endParaRPr lang="en-US" altLang="zh-CN" sz="3300" dirty="0">
              <a:solidFill>
                <a:srgbClr val="FF6600"/>
              </a:solidFill>
            </a:endParaRPr>
          </a:p>
          <a:p>
            <a:endParaRPr kumimoji="1" lang="zh-CN" altLang="en-US" dirty="0"/>
          </a:p>
        </p:txBody>
      </p:sp>
      <p:pic>
        <p:nvPicPr>
          <p:cNvPr id="5" name="图片 4" descr="Screen Shot 2017-09-11 at 11.45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881" y="2156117"/>
            <a:ext cx="4136671" cy="275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306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-218985" y="892506"/>
            <a:ext cx="8211943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Supermarket Logistics System (SLS)</a:t>
            </a:r>
          </a:p>
          <a:p>
            <a:pPr marL="914400" lvl="1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Create 3D AutoCAD </a:t>
            </a:r>
            <a:endParaRPr lang="en-US" sz="3300" dirty="0" smtClean="0">
              <a:solidFill>
                <a:schemeClr val="dk1"/>
              </a:solidFill>
            </a:endParaRPr>
          </a:p>
          <a:p>
            <a:pPr marL="495300" lvl="1" indent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r>
              <a:rPr lang="en-US" sz="3300" dirty="0" smtClean="0">
                <a:solidFill>
                  <a:schemeClr val="dk1"/>
                </a:solidFill>
              </a:rPr>
              <a:t>of supermarket (No physical model)</a:t>
            </a:r>
            <a:endParaRPr lang="en-US" sz="3300" dirty="0">
              <a:solidFill>
                <a:srgbClr val="FF0000"/>
              </a:solidFill>
            </a:endParaRPr>
          </a:p>
          <a:p>
            <a:pPr marL="914400" lvl="1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Plan utilities layout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Electrical system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Plumbing system</a:t>
            </a:r>
            <a:endParaRPr lang="en-US" sz="3300" dirty="0"/>
          </a:p>
        </p:txBody>
      </p:sp>
      <p:sp>
        <p:nvSpPr>
          <p:cNvPr id="4" name="Shape 283"/>
          <p:cNvSpPr txBox="1">
            <a:spLocks/>
          </p:cNvSpPr>
          <p:nvPr/>
        </p:nvSpPr>
        <p:spPr>
          <a:xfrm>
            <a:off x="6510302" y="1651159"/>
            <a:ext cx="5414100" cy="4351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indent="-4572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Create LabVIEW VI’s</a:t>
            </a:r>
          </a:p>
          <a:p>
            <a:pPr marL="1371600" lvl="2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Lighting System</a:t>
            </a:r>
          </a:p>
          <a:p>
            <a:pPr marL="1371600" lvl="2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Heating/ Cooling system</a:t>
            </a:r>
          </a:p>
          <a:p>
            <a:pPr marL="1371600" lvl="2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Security System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558" y="4531968"/>
            <a:ext cx="3202884" cy="184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841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Supermarket Logistics System (SLS)</a:t>
            </a:r>
          </a:p>
        </p:txBody>
      </p:sp>
      <p:sp>
        <p:nvSpPr>
          <p:cNvPr id="4" name="Rectangle 3"/>
          <p:cNvSpPr/>
          <p:nvPr/>
        </p:nvSpPr>
        <p:spPr>
          <a:xfrm>
            <a:off x="6321287" y="1707093"/>
            <a:ext cx="4088571" cy="4518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</a:t>
            </a:r>
            <a:r>
              <a:rPr lang="en-US" sz="3300" dirty="0" smtClean="0">
                <a:solidFill>
                  <a:srgbClr val="FF6600"/>
                </a:solidFill>
              </a:rPr>
              <a:t>:</a:t>
            </a:r>
            <a:endParaRPr lang="en-US" sz="3300" dirty="0">
              <a:solidFill>
                <a:srgbClr val="FF6600"/>
              </a:solidFill>
            </a:endParaRP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 smtClean="0">
                <a:solidFill>
                  <a:srgbClr val="FF6600"/>
                </a:solidFill>
              </a:rPr>
              <a:t>Everything from Benchmark A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 smtClean="0">
                <a:solidFill>
                  <a:srgbClr val="FF6600"/>
                </a:solidFill>
              </a:rPr>
              <a:t>Plumbing </a:t>
            </a:r>
            <a:r>
              <a:rPr lang="en-US" sz="3300" dirty="0">
                <a:solidFill>
                  <a:srgbClr val="FF6600"/>
                </a:solidFill>
              </a:rPr>
              <a:t>layer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Electrical layer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Most detailed side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Heating &amp; cooling VI</a:t>
            </a:r>
          </a:p>
        </p:txBody>
      </p:sp>
      <p:sp>
        <p:nvSpPr>
          <p:cNvPr id="8" name="Rectangle 7"/>
          <p:cNvSpPr/>
          <p:nvPr/>
        </p:nvSpPr>
        <p:spPr>
          <a:xfrm>
            <a:off x="987010" y="1707094"/>
            <a:ext cx="4737929" cy="359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Floor plan 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Front elevation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Most detailed side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Lighting system VI</a:t>
            </a:r>
          </a:p>
          <a:p>
            <a:pPr marL="1409700" lvl="2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8 lights w breaker switch</a:t>
            </a:r>
          </a:p>
        </p:txBody>
      </p:sp>
    </p:spTree>
    <p:extLst>
      <p:ext uri="{BB962C8B-B14F-4D97-AF65-F5344CB8AC3E}">
        <p14:creationId xmlns:p14="http://schemas.microsoft.com/office/powerpoint/2010/main" val="28375844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Supermarket Logistics System (SLS)</a:t>
            </a:r>
          </a:p>
        </p:txBody>
      </p:sp>
      <p:sp>
        <p:nvSpPr>
          <p:cNvPr id="6" name="Rectangle 5"/>
          <p:cNvSpPr/>
          <p:nvPr/>
        </p:nvSpPr>
        <p:spPr>
          <a:xfrm>
            <a:off x="437321" y="1627581"/>
            <a:ext cx="5936975" cy="5248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lvl="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LabVIEW VI’s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Lighting system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Heating &amp; cooling system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Alarm system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Model of building &amp; parking lot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3D AutoCAD or Revit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FF6600"/>
                </a:solidFill>
              </a:rPr>
              <a:t>No physical models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7" name="Shape 298"/>
          <p:cNvSpPr txBox="1">
            <a:spLocks/>
          </p:cNvSpPr>
          <p:nvPr/>
        </p:nvSpPr>
        <p:spPr>
          <a:xfrm>
            <a:off x="6475422" y="2282660"/>
            <a:ext cx="5906999" cy="4351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sz="3300" dirty="0">
                <a:solidFill>
                  <a:srgbClr val="FF6600"/>
                </a:solidFill>
              </a:rPr>
              <a:t>AutoCAD drawings</a:t>
            </a:r>
          </a:p>
          <a:p>
            <a:pPr marL="914400" lvl="1" indent="-457200"/>
            <a:r>
              <a:rPr lang="en-US" sz="3300" dirty="0">
                <a:solidFill>
                  <a:srgbClr val="FF6600"/>
                </a:solidFill>
              </a:rPr>
              <a:t>Floor plan</a:t>
            </a:r>
          </a:p>
          <a:p>
            <a:pPr marL="914400" lvl="1" indent="-457200"/>
            <a:r>
              <a:rPr lang="en-US" sz="3300" dirty="0">
                <a:solidFill>
                  <a:srgbClr val="FF6600"/>
                </a:solidFill>
              </a:rPr>
              <a:t>Plumbing system</a:t>
            </a:r>
          </a:p>
          <a:p>
            <a:pPr marL="914400" lvl="1" indent="-457200"/>
            <a:r>
              <a:rPr lang="en-US" sz="3300" dirty="0">
                <a:solidFill>
                  <a:srgbClr val="FF6600"/>
                </a:solidFill>
              </a:rPr>
              <a:t>Electrical system</a:t>
            </a:r>
          </a:p>
          <a:p>
            <a:pPr marL="914400" lvl="1" indent="-457200"/>
            <a:r>
              <a:rPr lang="en-US" sz="3300" dirty="0">
                <a:solidFill>
                  <a:srgbClr val="FF6600"/>
                </a:solidFill>
              </a:rPr>
              <a:t>Front elevation</a:t>
            </a:r>
          </a:p>
          <a:p>
            <a:pPr marL="914400" lvl="1" indent="-457200"/>
            <a:r>
              <a:rPr lang="en-US" sz="3300" dirty="0">
                <a:solidFill>
                  <a:srgbClr val="FF6600"/>
                </a:solidFill>
              </a:rPr>
              <a:t>Most detailed side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5441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700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Supermarket Logistics System (SLS)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6600"/>
                </a:solidFill>
              </a:rPr>
              <a:t>Incorporate </a:t>
            </a:r>
            <a:r>
              <a:rPr lang="en-US" dirty="0">
                <a:solidFill>
                  <a:srgbClr val="FF6600"/>
                </a:solidFill>
                <a:hlinkClick r:id="rId2"/>
              </a:rPr>
              <a:t>LEED certification </a:t>
            </a:r>
            <a:r>
              <a:rPr lang="en-US" dirty="0">
                <a:solidFill>
                  <a:srgbClr val="FF6600"/>
                </a:solidFill>
              </a:rPr>
              <a:t/>
            </a:r>
            <a:br>
              <a:rPr lang="en-US" dirty="0">
                <a:solidFill>
                  <a:srgbClr val="FF6600"/>
                </a:solidFill>
              </a:rPr>
            </a:br>
            <a:r>
              <a:rPr lang="en-US" dirty="0">
                <a:solidFill>
                  <a:srgbClr val="FF6600"/>
                </a:solidFill>
              </a:rPr>
              <a:t>into the design of </a:t>
            </a:r>
            <a:r>
              <a:rPr lang="en-US" dirty="0" smtClean="0">
                <a:solidFill>
                  <a:srgbClr val="FF6600"/>
                </a:solidFill>
              </a:rPr>
              <a:t>supermarket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6600"/>
                </a:solidFill>
              </a:rPr>
              <a:t>Different levels of certification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FF6600"/>
                </a:solidFill>
              </a:rPr>
              <a:t>LEED Silver (2 categories)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FF6600"/>
                </a:solidFill>
              </a:rPr>
              <a:t>LEED Gold (4 categories)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FF6600"/>
                </a:solidFill>
              </a:rPr>
              <a:t>LEED Platinum (All 6 categories)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6600"/>
                </a:solidFill>
              </a:rPr>
              <a:t>Teams choose the ones that best fit their design</a:t>
            </a:r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8" name="Picture 6" descr="http://www.gbcbolivia.org/wordpress/wp-content/uploads/LEED-level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514" y="2619349"/>
            <a:ext cx="4959693" cy="185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7038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Design your own SLDP team logo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Due by Milestone 2 Presentations</a:t>
            </a:r>
          </a:p>
          <a:p>
            <a:pPr>
              <a:lnSpc>
                <a:spcPct val="150000"/>
              </a:lnSpc>
            </a:pPr>
            <a:r>
              <a:rPr lang="en-US" dirty="0"/>
              <a:t>Be </a:t>
            </a:r>
            <a:r>
              <a:rPr lang="en-US" b="1" dirty="0"/>
              <a:t>creative</a:t>
            </a:r>
            <a:r>
              <a:rPr lang="en-US" dirty="0"/>
              <a:t> with your design (</a:t>
            </a:r>
            <a:r>
              <a:rPr lang="en-US" b="1" dirty="0"/>
              <a:t>2 </a:t>
            </a:r>
            <a:r>
              <a:rPr lang="en-US" b="1" dirty="0" err="1"/>
              <a:t>pts</a:t>
            </a:r>
            <a:r>
              <a:rPr lang="en-US" b="1" dirty="0"/>
              <a:t> EC</a:t>
            </a:r>
            <a:r>
              <a:rPr lang="en-US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design will need approval by a 3D printing TA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Can’t be text like Lab 1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Multiple colors are available: purple, black, white, </a:t>
            </a:r>
            <a:br>
              <a:rPr lang="en-US" dirty="0"/>
            </a:br>
            <a:r>
              <a:rPr lang="en-US" dirty="0"/>
              <a:t>yellow, red, green, pink, light blue, blue, clear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More info on </a:t>
            </a:r>
            <a:r>
              <a:rPr lang="en-US" altLang="en-US" dirty="0">
                <a:solidFill>
                  <a:srgbClr val="000066"/>
                </a:solidFill>
                <a:hlinkClick r:id="rId2"/>
              </a:rPr>
              <a:t>3D Printing Extra Credit</a:t>
            </a:r>
            <a:r>
              <a:rPr lang="en-US" altLang="en-US" dirty="0"/>
              <a:t> page on lab manual </a:t>
            </a:r>
          </a:p>
        </p:txBody>
      </p:sp>
      <p:pic>
        <p:nvPicPr>
          <p:cNvPr id="4" name="Picture 4" descr="http://www.flashforge-usa.com/shop/media/catalog/product/cache/1/image/9df78eab33525d08d6e5fb8d27136e95/c/r/creator-pro-i-1-nobg-we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9" t="3914" r="9690" b="7467"/>
          <a:stretch/>
        </p:blipFill>
        <p:spPr bwMode="auto">
          <a:xfrm>
            <a:off x="9441711" y="2239743"/>
            <a:ext cx="2442736" cy="268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7232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Constraints</a:t>
            </a:r>
            <a:r>
              <a:rPr lang="en-US" dirty="0"/>
              <a:t>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Maximum weight of 15 grams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No </a:t>
            </a:r>
            <a:r>
              <a:rPr lang="en-US" dirty="0"/>
              <a:t>copyrighted logos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Must be attached to robot or worn </a:t>
            </a:r>
            <a:br>
              <a:rPr lang="en-US" b="1" dirty="0"/>
            </a:br>
            <a:r>
              <a:rPr lang="en-US" b="1" dirty="0"/>
              <a:t>as pin during Final </a:t>
            </a:r>
            <a:r>
              <a:rPr lang="en-US" b="1" dirty="0" smtClean="0"/>
              <a:t>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0048" r="4003" b="8090"/>
          <a:stretch/>
        </p:blipFill>
        <p:spPr>
          <a:xfrm>
            <a:off x="8222283" y="3484868"/>
            <a:ext cx="3464558" cy="1602036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8815" r="97" b="6725"/>
          <a:stretch/>
        </p:blipFill>
        <p:spPr>
          <a:xfrm>
            <a:off x="8222219" y="1467109"/>
            <a:ext cx="3463922" cy="1602528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271459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 ADVANCED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400"/>
            <a:ext cx="12192000" cy="54045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An experimental opportunity to create a prototype of a custom, </a:t>
            </a:r>
            <a:br>
              <a:rPr lang="en-US" sz="2800" dirty="0"/>
            </a:br>
            <a:r>
              <a:rPr lang="en-US" sz="2800" dirty="0"/>
              <a:t>3D-printed robot part or terrain modification (</a:t>
            </a:r>
            <a:r>
              <a:rPr lang="en-US" sz="2800" b="1" dirty="0"/>
              <a:t>4 pts EC</a:t>
            </a:r>
            <a:r>
              <a:rPr lang="en-US" sz="2800" dirty="0"/>
              <a:t>)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Constraints:</a:t>
            </a:r>
          </a:p>
          <a:p>
            <a:pPr lvl="1">
              <a:lnSpc>
                <a:spcPct val="100000"/>
              </a:lnSpc>
            </a:pPr>
            <a:r>
              <a:rPr lang="en-US" sz="2800" dirty="0" smtClean="0"/>
              <a:t>Due </a:t>
            </a:r>
            <a:r>
              <a:rPr lang="en-US" sz="2800" dirty="0"/>
              <a:t>by Milestone 2 Presentations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solidFill>
                  <a:srgbClr val="FF6600"/>
                </a:solidFill>
              </a:rPr>
              <a:t>YOU MUST HAVE A CONTINGENCY PLAN </a:t>
            </a:r>
            <a:r>
              <a:rPr lang="en-US" sz="2800" dirty="0"/>
              <a:t>if the piece does not </a:t>
            </a:r>
            <a:br>
              <a:rPr lang="en-US" sz="2800" dirty="0"/>
            </a:br>
            <a:r>
              <a:rPr lang="en-US" sz="2800" dirty="0"/>
              <a:t>work or cannot be printed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For full list of constraints see the </a:t>
            </a:r>
            <a:r>
              <a:rPr lang="en-US" altLang="en-US" sz="2800" dirty="0">
                <a:solidFill>
                  <a:srgbClr val="000066"/>
                </a:solidFill>
                <a:hlinkClick r:id="rId2"/>
              </a:rPr>
              <a:t>3D Printing Extra Credit</a:t>
            </a:r>
            <a:r>
              <a:rPr lang="en-US" altLang="en-US" sz="2800" dirty="0">
                <a:hlinkClick r:id="rId2"/>
              </a:rPr>
              <a:t> </a:t>
            </a:r>
            <a:r>
              <a:rPr lang="en-US" altLang="en-US" sz="2800" dirty="0"/>
              <a:t>page on lab manual </a:t>
            </a:r>
            <a:endParaRPr lang="en-US" sz="2800" dirty="0"/>
          </a:p>
          <a:p>
            <a:pPr>
              <a:lnSpc>
                <a:spcPct val="100000"/>
              </a:lnSpc>
            </a:pPr>
            <a:r>
              <a:rPr lang="en-US" sz="2800" dirty="0"/>
              <a:t>You </a:t>
            </a:r>
            <a:r>
              <a:rPr lang="en-US" sz="2800" dirty="0" smtClean="0"/>
              <a:t>may print </a:t>
            </a:r>
            <a:r>
              <a:rPr lang="en-US" sz="2800" dirty="0"/>
              <a:t>parts at the MakerSpace, or you can receive one-on-one instruction in the EG Prototyping Lab (Rogers Hall 223)</a:t>
            </a:r>
          </a:p>
        </p:txBody>
      </p:sp>
    </p:spTree>
    <p:extLst>
      <p:ext uri="{BB962C8B-B14F-4D97-AF65-F5344CB8AC3E}">
        <p14:creationId xmlns:p14="http://schemas.microsoft.com/office/powerpoint/2010/main" val="19860211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 Submission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Submit your design at </a:t>
            </a:r>
            <a:r>
              <a:rPr lang="en-US" b="1" dirty="0"/>
              <a:t>eg.poly.edu </a:t>
            </a:r>
            <a:r>
              <a:rPr lang="en-US" dirty="0"/>
              <a:t>under the </a:t>
            </a:r>
            <a:br>
              <a:rPr lang="en-US" dirty="0"/>
            </a:br>
            <a:r>
              <a:rPr lang="en-US" b="1" i="1" dirty="0">
                <a:hlinkClick r:id="rId2"/>
              </a:rPr>
              <a:t>3D Printing Submission</a:t>
            </a:r>
            <a:r>
              <a:rPr lang="en-US" i="1" dirty="0"/>
              <a:t> </a:t>
            </a:r>
            <a:r>
              <a:rPr lang="en-US" dirty="0"/>
              <a:t>tab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first submission is due by Milestone 2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design must be a </a:t>
            </a:r>
            <a:r>
              <a:rPr lang="en-US" b="1" dirty="0" smtClean="0"/>
              <a:t>.</a:t>
            </a:r>
            <a:r>
              <a:rPr lang="en-US" b="1" dirty="0" err="1"/>
              <a:t>stl</a:t>
            </a:r>
            <a:r>
              <a:rPr lang="en-US" b="1" dirty="0"/>
              <a:t> </a:t>
            </a:r>
            <a:r>
              <a:rPr lang="en-US" dirty="0"/>
              <a:t>file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After your submission has been received you will be contacted by a </a:t>
            </a:r>
            <a:r>
              <a:rPr lang="en-US" dirty="0" smtClean="0"/>
              <a:t>TA to come start your print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20751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Commissioning:</a:t>
            </a:r>
            <a:endParaRPr lang="en-US" sz="3300" dirty="0"/>
          </a:p>
          <a:p>
            <a:pPr lvl="1">
              <a:lnSpc>
                <a:spcPct val="150000"/>
              </a:lnSpc>
            </a:pPr>
            <a:r>
              <a:rPr lang="en-US" sz="3300" dirty="0"/>
              <a:t>Completion of all required tasks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Last phase of project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due dates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Failure to commission will result </a:t>
            </a:r>
            <a:br>
              <a:rPr lang="en-US" sz="3300" dirty="0"/>
            </a:br>
            <a:r>
              <a:rPr lang="en-US" sz="3300" dirty="0"/>
              <a:t>in penalties (partial commissioning)</a:t>
            </a:r>
          </a:p>
        </p:txBody>
      </p:sp>
      <p:pic>
        <p:nvPicPr>
          <p:cNvPr id="4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06" y="2493370"/>
            <a:ext cx="3425127" cy="218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261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501254"/>
            <a:ext cx="12192000" cy="405338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Refer to </a:t>
            </a:r>
            <a:r>
              <a:rPr lang="en-US" b="1" dirty="0"/>
              <a:t>manual.eg.poly.edu</a:t>
            </a:r>
            <a:r>
              <a:rPr lang="en-US" dirty="0"/>
              <a:t> for details</a:t>
            </a:r>
          </a:p>
          <a:p>
            <a:pPr>
              <a:lnSpc>
                <a:spcPct val="150000"/>
              </a:lnSpc>
            </a:pPr>
            <a:r>
              <a:rPr lang="en-US" dirty="0"/>
              <a:t>Think about which project interests you</a:t>
            </a:r>
          </a:p>
          <a:p>
            <a:pPr>
              <a:lnSpc>
                <a:spcPct val="150000"/>
              </a:lnSpc>
            </a:pPr>
            <a:r>
              <a:rPr lang="en-US" dirty="0"/>
              <a:t>Brainstorm ideas</a:t>
            </a:r>
          </a:p>
          <a:p>
            <a:pPr>
              <a:lnSpc>
                <a:spcPct val="150000"/>
              </a:lnSpc>
            </a:pPr>
            <a:r>
              <a:rPr lang="en-US" dirty="0"/>
              <a:t>Speak with professors and TAs regarding projects</a:t>
            </a:r>
          </a:p>
        </p:txBody>
      </p:sp>
    </p:spTree>
    <p:extLst>
      <p:ext uri="{BB962C8B-B14F-4D97-AF65-F5344CB8AC3E}">
        <p14:creationId xmlns:p14="http://schemas.microsoft.com/office/powerpoint/2010/main" val="25001054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Semester-Long Design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7200" indent="0" algn="ctr">
              <a:buNone/>
            </a:pPr>
            <a:endParaRPr lang="en-US" dirty="0"/>
          </a:p>
          <a:p>
            <a:pPr marL="457200" indent="0" algn="ctr">
              <a:buNone/>
            </a:pPr>
            <a:endParaRPr lang="en-US" sz="4000" dirty="0"/>
          </a:p>
          <a:p>
            <a:pPr marL="457200" indent="0" algn="ctr">
              <a:buNone/>
            </a:pPr>
            <a:r>
              <a:rPr lang="en-US" sz="4000" dirty="0"/>
              <a:t>QUESTIONS?</a:t>
            </a:r>
          </a:p>
        </p:txBody>
      </p:sp>
      <p:pic>
        <p:nvPicPr>
          <p:cNvPr id="4" name="Picture 4" descr="CAI19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682" y="3584274"/>
            <a:ext cx="2423786" cy="24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I19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767" y="3584274"/>
            <a:ext cx="2423786" cy="24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609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1913704" cy="5339751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Partial Commissioning:</a:t>
            </a:r>
            <a:endParaRPr lang="en-US" sz="3300" dirty="0"/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/>
              <a:t>If you have reached up at least to Benchmark A, you’ve earned at least 30% for commissioning</a:t>
            </a:r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/>
              <a:t>If you have reached up at least to Benchmark B, you’ve earned at least 70% for commissioning</a:t>
            </a:r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/>
              <a:t>Any value higher than </a:t>
            </a:r>
            <a:r>
              <a:rPr lang="en-US" sz="3300" dirty="0" smtClean="0">
                <a:solidFill>
                  <a:srgbClr val="FF0000"/>
                </a:solidFill>
              </a:rPr>
              <a:t>your</a:t>
            </a:r>
            <a:r>
              <a:rPr lang="en-US" sz="3300" dirty="0" smtClean="0"/>
              <a:t> </a:t>
            </a:r>
            <a:r>
              <a:rPr lang="en-US" sz="3300" dirty="0"/>
              <a:t>benchmarks is decided by </a:t>
            </a:r>
            <a:r>
              <a:rPr lang="en-US" sz="3300" b="1" u="sng" dirty="0"/>
              <a:t>two</a:t>
            </a:r>
            <a:r>
              <a:rPr lang="en-US" sz="3300" dirty="0"/>
              <a:t> TAs watching a full run</a:t>
            </a:r>
          </a:p>
        </p:txBody>
      </p:sp>
    </p:spTree>
    <p:extLst>
      <p:ext uri="{BB962C8B-B14F-4D97-AF65-F5344CB8AC3E}">
        <p14:creationId xmlns:p14="http://schemas.microsoft.com/office/powerpoint/2010/main" val="1291779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646768"/>
            <a:ext cx="12192000" cy="53397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Project Submission:</a:t>
            </a:r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Submit Technical </a:t>
            </a:r>
            <a:r>
              <a:rPr lang="en-US" sz="3300" dirty="0"/>
              <a:t>and Managerial related documents </a:t>
            </a:r>
            <a:r>
              <a:rPr lang="en-US" sz="3300" dirty="0" smtClean="0"/>
              <a:t>via an online </a:t>
            </a:r>
            <a:r>
              <a:rPr lang="en-US" sz="3300" dirty="0"/>
              <a:t>form </a:t>
            </a:r>
            <a:r>
              <a:rPr lang="en-US" sz="3300" dirty="0" smtClean="0"/>
              <a:t>provided toward end of semester</a:t>
            </a:r>
            <a:endParaRPr lang="en-US" sz="3300" dirty="0"/>
          </a:p>
          <a:p>
            <a:pPr lvl="1">
              <a:lnSpc>
                <a:spcPct val="150000"/>
              </a:lnSpc>
            </a:pPr>
            <a:r>
              <a:rPr lang="en-US" sz="3300" dirty="0"/>
              <a:t>Must be received in order to obtain SLDP grade (30%)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Any missing items will result in penalties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deadline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Submission Guidelines</a:t>
            </a:r>
          </a:p>
          <a:p>
            <a:pPr marL="914400" lvl="1" indent="0">
              <a:lnSpc>
                <a:spcPct val="150000"/>
              </a:lnSpc>
              <a:buNone/>
            </a:pP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916259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160059"/>
            <a:ext cx="6485860" cy="5339751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Seven Robot </a:t>
            </a:r>
            <a:r>
              <a:rPr lang="en-US" dirty="0"/>
              <a:t>Variants</a:t>
            </a:r>
          </a:p>
          <a:p>
            <a:pPr>
              <a:lnSpc>
                <a:spcPct val="150000"/>
              </a:lnSpc>
            </a:pPr>
            <a:r>
              <a:rPr lang="en-US" dirty="0"/>
              <a:t>Supermarket Logistics </a:t>
            </a:r>
            <a:r>
              <a:rPr lang="en-US" dirty="0" smtClean="0"/>
              <a:t>System</a:t>
            </a:r>
            <a:endParaRPr lang="en-US" dirty="0"/>
          </a:p>
        </p:txBody>
      </p:sp>
      <p:pic>
        <p:nvPicPr>
          <p:cNvPr id="4" name="Shape 4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18029" y="1576474"/>
            <a:ext cx="5422604" cy="3806455"/>
          </a:xfrm>
          <a:prstGeom prst="rect">
            <a:avLst/>
          </a:prstGeom>
          <a:noFill/>
          <a:ln w="28575" cap="flat" cmpd="sng">
            <a:solidFill>
              <a:srgbClr val="57068C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853469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buNone/>
            </a:pPr>
            <a:r>
              <a:rPr lang="en-US" sz="3300" b="1" dirty="0"/>
              <a:t>Robot Variants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6" y="1109719"/>
            <a:ext cx="3889727" cy="29172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7403" y="910631"/>
            <a:ext cx="4680362" cy="35102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3922" y="1151018"/>
            <a:ext cx="4011631" cy="3008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90" b="93540" l="6105" r="93798">
                        <a14:foregroundMark x1="65213" y1="31266" x2="58140" y2="30103"/>
                        <a14:foregroundMark x1="76744" y1="35271" x2="68798" y2="33204"/>
                        <a14:foregroundMark x1="68508" y1="37984" x2="60950" y2="36434"/>
                        <a14:foregroundMark x1="71415" y1="72997" x2="83430" y2="48062"/>
                        <a14:foregroundMark x1="50484" y1="78424" x2="18314" y2="65375"/>
                        <a14:foregroundMark x1="83915" y1="48062" x2="88857" y2="38372"/>
                        <a14:foregroundMark x1="89341" y1="38114" x2="89341" y2="36434"/>
                        <a14:foregroundMark x1="72481" y1="32171" x2="74322" y2="33333"/>
                        <a14:foregroundMark x1="67829" y1="29328" x2="67539" y2="37468"/>
                        <a14:foregroundMark x1="64244" y1="28295" x2="59690" y2="27778"/>
                        <a14:foregroundMark x1="18702" y1="63695" x2="9205" y2="60982"/>
                        <a14:backgroundMark x1="7461" y1="57881" x2="30329" y2="32558"/>
                        <a14:backgroundMark x1="33624" y1="35788" x2="49709" y2="18992"/>
                        <a14:backgroundMark x1="51260" y1="22481" x2="84884" y2="26615"/>
                        <a14:backgroundMark x1="90891" y1="33850" x2="60950" y2="20413"/>
                        <a14:backgroundMark x1="28004" y1="75194" x2="26260" y2="73385"/>
                        <a14:backgroundMark x1="28488" y1="74806" x2="26163" y2="72868"/>
                        <a14:backgroundMark x1="68895" y1="31783" x2="69864" y2="27778"/>
                        <a14:backgroundMark x1="65019" y1="27649" x2="62306" y2="27132"/>
                        <a14:backgroundMark x1="79167" y1="63049" x2="81880" y2="58140"/>
                        <a14:backgroundMark x1="65698" y1="90827" x2="62306" y2="88630"/>
                        <a14:backgroundMark x1="65988" y1="90439" x2="61628" y2="88243"/>
                        <a14:backgroundMark x1="81105" y1="56072" x2="88372" y2="41085"/>
                        <a14:backgroundMark x1="79748" y1="58527" x2="81880" y2="55685"/>
                        <a14:backgroundMark x1="88566" y1="41473" x2="89535" y2="37984"/>
                        <a14:backgroundMark x1="66860" y1="28295" x2="63663" y2="28036"/>
                        <a14:backgroundMark x1="63760" y1="28036" x2="60562" y2="27778"/>
                        <a14:backgroundMark x1="59787" y1="27649" x2="52229" y2="270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00207">
            <a:off x="1548507" y="3278825"/>
            <a:ext cx="4518459" cy="33888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19" b="96770" l="1647" r="91182">
                        <a14:foregroundMark x1="53973" y1="67829" x2="41085" y2="55297"/>
                        <a14:foregroundMark x1="65213" y1="61757" x2="58043" y2="68605"/>
                        <a14:foregroundMark x1="80136" y1="41214" x2="72771" y2="40052"/>
                        <a14:foregroundMark x1="39729" y1="78553" x2="7461" y2="64470"/>
                        <a14:foregroundMark x1="38857" y1="80233" x2="23256" y2="74548"/>
                        <a14:foregroundMark x1="67151" y1="84884" x2="80620" y2="44961"/>
                        <a14:foregroundMark x1="62500" y1="33850" x2="60659" y2="35659"/>
                        <a14:backgroundMark x1="78973" y1="55943" x2="81492" y2="45607"/>
                        <a14:backgroundMark x1="78488" y1="54522" x2="84690" y2="40181"/>
                        <a14:backgroundMark x1="26550" y1="44057" x2="17926" y2="43928"/>
                        <a14:backgroundMark x1="34109" y1="32687" x2="51163" y2="18992"/>
                        <a14:backgroundMark x1="8140" y1="41860" x2="26550" y2="34367"/>
                        <a14:backgroundMark x1="74516" y1="27907" x2="42636" y2="23385"/>
                        <a14:backgroundMark x1="23547" y1="41085" x2="2907" y2="50000"/>
                        <a14:backgroundMark x1="74225" y1="35271" x2="67926" y2="34625"/>
                        <a14:backgroundMark x1="62016" y1="32558" x2="56008" y2="33204"/>
                        <a14:backgroundMark x1="63178" y1="32558" x2="60271" y2="33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46868">
            <a:off x="5665279" y="3040121"/>
            <a:ext cx="4699149" cy="352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78260"/>
      </p:ext>
    </p:extLst>
  </p:cSld>
  <p:clrMapOvr>
    <a:masterClrMapping/>
  </p:clrMapOvr>
</p:sld>
</file>

<file path=ppt/theme/theme1.xml><?xml version="1.0" encoding="utf-8"?>
<a:theme xmlns:a="http://schemas.openxmlformats.org/drawingml/2006/main" name="EG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ster ppt" id="{E8BD0D52-E5DA-4702-BCDB-1B619DC0289C}" vid="{20C0CA4F-22CB-4C99-A5C0-9CF425B767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 ppt (5)</Template>
  <TotalTime>623</TotalTime>
  <Words>1399</Words>
  <Application>Microsoft Macintosh PowerPoint</Application>
  <PresentationFormat>自定义</PresentationFormat>
  <Paragraphs>376</Paragraphs>
  <Slides>51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52" baseType="lpstr">
      <vt:lpstr>EG template</vt:lpstr>
      <vt:lpstr>Semester-Long Design Project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General Engineering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Semester-Long Design Project</dc:title>
  <dc:creator>Eve Fishinevich</dc:creator>
  <cp:lastModifiedBy>Gu</cp:lastModifiedBy>
  <cp:revision>311</cp:revision>
  <dcterms:created xsi:type="dcterms:W3CDTF">2016-01-21T00:46:48Z</dcterms:created>
  <dcterms:modified xsi:type="dcterms:W3CDTF">2017-09-12T03:47:38Z</dcterms:modified>
</cp:coreProperties>
</file>