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53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14" r:id="rId11"/>
    <p:sldId id="333" r:id="rId12"/>
    <p:sldId id="316" r:id="rId13"/>
    <p:sldId id="281" r:id="rId14"/>
    <p:sldId id="282" r:id="rId15"/>
    <p:sldId id="322" r:id="rId16"/>
    <p:sldId id="323" r:id="rId17"/>
    <p:sldId id="321" r:id="rId18"/>
    <p:sldId id="283" r:id="rId19"/>
    <p:sldId id="308" r:id="rId20"/>
    <p:sldId id="309" r:id="rId21"/>
    <p:sldId id="310" r:id="rId22"/>
    <p:sldId id="285" r:id="rId23"/>
    <p:sldId id="324" r:id="rId24"/>
    <p:sldId id="325" r:id="rId25"/>
    <p:sldId id="334" r:id="rId26"/>
    <p:sldId id="326" r:id="rId27"/>
    <p:sldId id="287" r:id="rId28"/>
    <p:sldId id="288" r:id="rId29"/>
    <p:sldId id="317" r:id="rId30"/>
    <p:sldId id="335" r:id="rId31"/>
    <p:sldId id="319" r:id="rId32"/>
    <p:sldId id="289" r:id="rId33"/>
    <p:sldId id="294" r:id="rId34"/>
    <p:sldId id="336" r:id="rId35"/>
    <p:sldId id="306" r:id="rId36"/>
    <p:sldId id="302" r:id="rId37"/>
    <p:sldId id="307" r:id="rId38"/>
    <p:sldId id="337" r:id="rId39"/>
    <p:sldId id="338" r:id="rId40"/>
    <p:sldId id="339" r:id="rId41"/>
    <p:sldId id="340" r:id="rId42"/>
    <p:sldId id="327" r:id="rId43"/>
    <p:sldId id="328" r:id="rId44"/>
    <p:sldId id="329" r:id="rId45"/>
    <p:sldId id="297" r:id="rId46"/>
    <p:sldId id="266" r:id="rId47"/>
    <p:sldId id="267" r:id="rId48"/>
    <p:sldId id="268" r:id="rId49"/>
    <p:sldId id="269" r:id="rId50"/>
    <p:sldId id="270" r:id="rId51"/>
    <p:sldId id="30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-128" y="-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10/1/17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10/1/17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nual.eg.poly.edu/index.php/Mars_Rover_Robot_(MRR)%23Data_Specification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nual.eg.poly.edu/index.php/Supermarket_Logistics_System_(SLS)%23Extra_Credit" TargetMode="External"/><Relationship Id="rId3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nual.eg.poly.edu/index.php/3D_Printing_Extra_Credit" TargetMode="External"/><Relationship Id="rId3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nual.eg.poly.edu/index.php/3D_Printing_Extra_Credit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g.poly.edu/3DPrinting.ph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9.png"/><Relationship Id="rId5" Type="http://schemas.microsoft.com/office/2007/relationships/hdphoto" Target="../media/hdphoto3.wdp"/><Relationship Id="rId6" Type="http://schemas.openxmlformats.org/officeDocument/2006/relationships/image" Target="../media/image10.png"/><Relationship Id="rId7" Type="http://schemas.microsoft.com/office/2007/relationships/hdphoto" Target="../media/hdphoto4.wdp"/><Relationship Id="rId8" Type="http://schemas.openxmlformats.org/officeDocument/2006/relationships/image" Target="../media/image11.png"/><Relationship Id="rId9" Type="http://schemas.microsoft.com/office/2007/relationships/hdphoto" Target="../media/hdphoto5.wdp"/><Relationship Id="rId10" Type="http://schemas.openxmlformats.org/officeDocument/2006/relationships/image" Target="../media/image12.png"/><Relationship Id="rId11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70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61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97172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879" y="1918460"/>
            <a:ext cx="4011631" cy="30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68" descr="MRR_Fall_17.JPG"/>
          <p:cNvPicPr preferRelativeResize="0"/>
          <p:nvPr/>
        </p:nvPicPr>
        <p:blipFill rotWithShape="1">
          <a:blip r:embed="rId2">
            <a:alphaModFix/>
          </a:blip>
          <a:srcRect t="14787" b="9143"/>
          <a:stretch/>
        </p:blipFill>
        <p:spPr>
          <a:xfrm>
            <a:off x="1992112" y="1533803"/>
            <a:ext cx="7946099" cy="4533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hape 170"/>
          <p:cNvCxnSpPr>
            <a:stCxn id="15" idx="1"/>
          </p:cNvCxnSpPr>
          <p:nvPr/>
        </p:nvCxnSpPr>
        <p:spPr>
          <a:xfrm flipH="1">
            <a:off x="9029575" y="4459678"/>
            <a:ext cx="675900" cy="43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7" name="Shape 172"/>
          <p:cNvSpPr txBox="1"/>
          <p:nvPr/>
        </p:nvSpPr>
        <p:spPr>
          <a:xfrm>
            <a:off x="234250" y="4061278"/>
            <a:ext cx="1431900" cy="105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 Credit Water Sample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Shape 173"/>
          <p:cNvCxnSpPr>
            <a:stCxn id="17" idx="3"/>
          </p:cNvCxnSpPr>
          <p:nvPr/>
        </p:nvCxnSpPr>
        <p:spPr>
          <a:xfrm>
            <a:off x="3627650" y="2131065"/>
            <a:ext cx="1036500" cy="313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" name="Shape 175"/>
          <p:cNvCxnSpPr>
            <a:stCxn id="7" idx="3"/>
          </p:cNvCxnSpPr>
          <p:nvPr/>
        </p:nvCxnSpPr>
        <p:spPr>
          <a:xfrm>
            <a:off x="1666150" y="4586728"/>
            <a:ext cx="959700" cy="34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" name="Shape 176"/>
          <p:cNvCxnSpPr>
            <a:stCxn id="16" idx="3"/>
          </p:cNvCxnSpPr>
          <p:nvPr/>
        </p:nvCxnSpPr>
        <p:spPr>
          <a:xfrm>
            <a:off x="3454800" y="1261378"/>
            <a:ext cx="656700" cy="630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1" name="Shape 178"/>
          <p:cNvCxnSpPr/>
          <p:nvPr/>
        </p:nvCxnSpPr>
        <p:spPr>
          <a:xfrm rot="10800000">
            <a:off x="8326225" y="2530578"/>
            <a:ext cx="1088400" cy="51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2" name="Shape 179"/>
          <p:cNvCxnSpPr>
            <a:stCxn id="18" idx="1"/>
          </p:cNvCxnSpPr>
          <p:nvPr/>
        </p:nvCxnSpPr>
        <p:spPr>
          <a:xfrm flipH="1">
            <a:off x="7341575" y="1395478"/>
            <a:ext cx="642900" cy="444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3" name="Shape 181"/>
          <p:cNvCxnSpPr/>
          <p:nvPr/>
        </p:nvCxnSpPr>
        <p:spPr>
          <a:xfrm>
            <a:off x="2607000" y="2942503"/>
            <a:ext cx="847800" cy="330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4" name="Shape 182"/>
          <p:cNvSpPr txBox="1"/>
          <p:nvPr/>
        </p:nvSpPr>
        <p:spPr>
          <a:xfrm>
            <a:off x="1666150" y="2559328"/>
            <a:ext cx="959700" cy="73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 Sample</a:t>
            </a:r>
          </a:p>
        </p:txBody>
      </p:sp>
      <p:sp>
        <p:nvSpPr>
          <p:cNvPr id="15" name="Shape 171"/>
          <p:cNvSpPr txBox="1"/>
          <p:nvPr/>
        </p:nvSpPr>
        <p:spPr>
          <a:xfrm>
            <a:off x="9705475" y="4168828"/>
            <a:ext cx="1431900" cy="58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 Tile</a:t>
            </a:r>
          </a:p>
        </p:txBody>
      </p:sp>
      <p:sp>
        <p:nvSpPr>
          <p:cNvPr id="16" name="Shape 177"/>
          <p:cNvSpPr txBox="1"/>
          <p:nvPr/>
        </p:nvSpPr>
        <p:spPr>
          <a:xfrm>
            <a:off x="1623600" y="893578"/>
            <a:ext cx="1831200" cy="73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 Credit Soil (</a:t>
            </a:r>
            <a:r>
              <a:rPr lang="en-US" sz="1800"/>
              <a:t>Fuel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Test)</a:t>
            </a:r>
          </a:p>
        </p:txBody>
      </p:sp>
      <p:sp>
        <p:nvSpPr>
          <p:cNvPr id="17" name="Shape 174"/>
          <p:cNvSpPr txBox="1"/>
          <p:nvPr/>
        </p:nvSpPr>
        <p:spPr>
          <a:xfrm>
            <a:off x="2121650" y="1763265"/>
            <a:ext cx="1506000" cy="73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Soil Sample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800"/>
              <a:t>Fuel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Test)</a:t>
            </a:r>
          </a:p>
        </p:txBody>
      </p:sp>
      <p:sp>
        <p:nvSpPr>
          <p:cNvPr id="18" name="Shape 180"/>
          <p:cNvSpPr txBox="1"/>
          <p:nvPr/>
        </p:nvSpPr>
        <p:spPr>
          <a:xfrm>
            <a:off x="7984475" y="1027678"/>
            <a:ext cx="1611600" cy="73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 Credit Soil (pH test)</a:t>
            </a:r>
          </a:p>
        </p:txBody>
      </p:sp>
      <p:sp>
        <p:nvSpPr>
          <p:cNvPr id="19" name="Shape 183"/>
          <p:cNvSpPr txBox="1"/>
          <p:nvPr/>
        </p:nvSpPr>
        <p:spPr>
          <a:xfrm>
            <a:off x="9414625" y="2105828"/>
            <a:ext cx="1158300" cy="105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Soil Sample (pH test)</a:t>
            </a:r>
          </a:p>
        </p:txBody>
      </p:sp>
      <p:sp>
        <p:nvSpPr>
          <p:cNvPr id="20" name="Shape 184"/>
          <p:cNvSpPr txBox="1"/>
          <p:nvPr/>
        </p:nvSpPr>
        <p:spPr>
          <a:xfrm>
            <a:off x="10760100" y="6071470"/>
            <a:ext cx="1431900" cy="31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Pavel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sold separately</a:t>
            </a:r>
          </a:p>
        </p:txBody>
      </p:sp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</a:t>
            </a:r>
            <a:r>
              <a:rPr lang="en-US" sz="3300" dirty="0" smtClean="0">
                <a:solidFill>
                  <a:srgbClr val="FF6600"/>
                </a:solidFill>
              </a:rPr>
              <a:t>:</a:t>
            </a:r>
            <a:endParaRPr lang="en-US" sz="33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</a:t>
            </a:r>
            <a:r>
              <a:rPr lang="en-US" altLang="zh-CN" sz="2800" dirty="0" smtClean="0">
                <a:solidFill>
                  <a:srgbClr val="FF6600"/>
                </a:solidFill>
              </a:rPr>
              <a:t>first reading</a:t>
            </a:r>
            <a:endParaRPr lang="en-US" sz="2800" dirty="0" smtClean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Return </a:t>
            </a:r>
            <a:r>
              <a:rPr lang="en-US" sz="2800" dirty="0">
                <a:solidFill>
                  <a:srgbClr val="FF6600"/>
                </a:solidFill>
              </a:rPr>
              <a:t>to </a:t>
            </a:r>
            <a:r>
              <a:rPr lang="en-US" sz="2800" dirty="0" smtClean="0">
                <a:solidFill>
                  <a:srgbClr val="FF6600"/>
                </a:solidFill>
              </a:rPr>
              <a:t>pick up module if necessary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</a:t>
            </a:r>
            <a:r>
              <a:rPr lang="en-US" sz="2800" dirty="0" smtClean="0">
                <a:solidFill>
                  <a:srgbClr val="FF6600"/>
                </a:solidFill>
              </a:rPr>
              <a:t>second different reading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3601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Obtain water and soil reading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Conduct all corresponding tests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91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</a:t>
            </a:r>
            <a:r>
              <a:rPr lang="en-US" sz="3300" dirty="0" smtClean="0">
                <a:solidFill>
                  <a:srgbClr val="FF6600"/>
                </a:solidFill>
              </a:rPr>
              <a:t>reading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Obtain all 3 types of readings</a:t>
            </a:r>
            <a:endParaRPr lang="en-US" sz="3300" dirty="0">
              <a:solidFill>
                <a:srgbClr val="FF66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Cross the canyon</a:t>
            </a:r>
            <a:endParaRPr lang="en-US" sz="3300" dirty="0">
              <a:solidFill>
                <a:srgbClr val="FF66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Traverse up and down mountain</a:t>
            </a:r>
            <a:endParaRPr lang="en-US" sz="3300" dirty="0">
              <a:solidFill>
                <a:srgbClr val="FF66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Collect reading from an EC tile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879" y="1918460"/>
            <a:ext cx="4011631" cy="30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from moon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6" name="Shape 228"/>
          <p:cNvPicPr preferRelativeResize="0"/>
          <p:nvPr/>
        </p:nvPicPr>
        <p:blipFill rotWithShape="1">
          <a:blip r:embed="rId2">
            <a:alphaModFix/>
          </a:blip>
          <a:srcRect l="6198" t="10217" r="8767"/>
          <a:stretch/>
        </p:blipFill>
        <p:spPr>
          <a:xfrm>
            <a:off x="819170" y="1869405"/>
            <a:ext cx="5189751" cy="410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29"/>
          <p:cNvPicPr preferRelativeResize="0"/>
          <p:nvPr/>
        </p:nvPicPr>
        <p:blipFill rotWithShape="1">
          <a:blip r:embed="rId3">
            <a:alphaModFix/>
          </a:blip>
          <a:srcRect l="4066" t="21237" r="9405" b="8557"/>
          <a:stretch/>
        </p:blipFill>
        <p:spPr>
          <a:xfrm>
            <a:off x="6193271" y="1869405"/>
            <a:ext cx="5400851" cy="4109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8" name="Shape 248" descr="IMG_6519.JPG"/>
          <p:cNvPicPr preferRelativeResize="0"/>
          <p:nvPr/>
        </p:nvPicPr>
        <p:blipFill rotWithShape="1">
          <a:blip r:embed="rId2">
            <a:alphaModFix/>
          </a:blip>
          <a:srcRect l="36893" t="32926" r="32707" b="40157"/>
          <a:stretch/>
        </p:blipFill>
        <p:spPr>
          <a:xfrm>
            <a:off x="1659835" y="2782954"/>
            <a:ext cx="2026256" cy="210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49" descr="IMG_6520.JPG"/>
          <p:cNvPicPr preferRelativeResize="0"/>
          <p:nvPr/>
        </p:nvPicPr>
        <p:blipFill rotWithShape="1">
          <a:blip r:embed="rId3">
            <a:alphaModFix/>
          </a:blip>
          <a:srcRect l="39331" t="29443" r="34069" b="48073"/>
          <a:stretch/>
        </p:blipFill>
        <p:spPr>
          <a:xfrm>
            <a:off x="5191539" y="2782953"/>
            <a:ext cx="1808922" cy="210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50" descr="IMG_6521.JPG"/>
          <p:cNvPicPr preferRelativeResize="0"/>
          <p:nvPr/>
        </p:nvPicPr>
        <p:blipFill rotWithShape="1">
          <a:blip r:embed="rId4">
            <a:alphaModFix/>
          </a:blip>
          <a:srcRect l="27644" t="21843" r="52934" b="62957"/>
          <a:stretch/>
        </p:blipFill>
        <p:spPr>
          <a:xfrm>
            <a:off x="8316860" y="2782953"/>
            <a:ext cx="1797861" cy="2103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52"/>
          <p:cNvSpPr txBox="1"/>
          <p:nvPr/>
        </p:nvSpPr>
        <p:spPr>
          <a:xfrm>
            <a:off x="1885985" y="5168341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Zarya</a:t>
            </a:r>
            <a:endParaRPr lang="en-US" dirty="0"/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(Mandatory)</a:t>
            </a:r>
          </a:p>
        </p:txBody>
      </p:sp>
      <p:sp>
        <p:nvSpPr>
          <p:cNvPr id="12" name="Shape 152"/>
          <p:cNvSpPr txBox="1"/>
          <p:nvPr/>
        </p:nvSpPr>
        <p:spPr>
          <a:xfrm>
            <a:off x="5309022" y="5168342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Unity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(Optional)</a:t>
            </a:r>
          </a:p>
        </p:txBody>
      </p:sp>
      <p:sp>
        <p:nvSpPr>
          <p:cNvPr id="13" name="Shape 152"/>
          <p:cNvSpPr txBox="1"/>
          <p:nvPr/>
        </p:nvSpPr>
        <p:spPr>
          <a:xfrm>
            <a:off x="8428812" y="5168341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Quest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(Optional)</a:t>
            </a:r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3402" y="1972138"/>
            <a:ext cx="3617844" cy="1540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1246" y="194076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8" y="1956450"/>
            <a:ext cx="3617844" cy="333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Traverse Hill Tile (Path 1)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Traverse Bridge (Path 2)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61" y="3393209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and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other </a:t>
            </a:r>
            <a:r>
              <a:rPr lang="en-US" sz="3300" dirty="0" smtClean="0">
                <a:solidFill>
                  <a:srgbClr val="FF6600"/>
                </a:solidFill>
              </a:rPr>
              <a:t>modules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Traverse </a:t>
            </a:r>
            <a:r>
              <a:rPr lang="en-US" sz="3300" dirty="0">
                <a:solidFill>
                  <a:srgbClr val="FF6600"/>
                </a:solidFill>
              </a:rPr>
              <a:t>moon dust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2125626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4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8065578" y="1456250"/>
            <a:ext cx="4699149" cy="35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10 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Supermarket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Robot (seven types</a:t>
            </a:r>
            <a:r>
              <a:rPr lang="en-US" sz="3300" dirty="0"/>
              <a:t>)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1675" y="176401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0076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4153275" y="3407304"/>
            <a:ext cx="3885452" cy="29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4153275" y="3407304"/>
            <a:ext cx="3885452" cy="29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3419062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Disable and retrieve triangulation device(s)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4153275" y="3407304"/>
            <a:ext cx="3885452" cy="29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48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Solve puzzle to deactivate gates by scanning barcodes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exit point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fit in a start area that </a:t>
            </a:r>
            <a:br>
              <a:rPr lang="en-US" sz="3300" dirty="0"/>
            </a:br>
            <a:r>
              <a:rPr lang="en-US" sz="3300" dirty="0"/>
              <a:t>is 25cm x 25cm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7534550" y="1889852"/>
            <a:ext cx="4518459" cy="338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51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0" b="18026"/>
          <a:stretch/>
        </p:blipFill>
        <p:spPr>
          <a:xfrm>
            <a:off x="762507" y="1710321"/>
            <a:ext cx="4884876" cy="3211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5" b="9584"/>
          <a:stretch/>
        </p:blipFill>
        <p:spPr>
          <a:xfrm>
            <a:off x="6134857" y="1710322"/>
            <a:ext cx="4950085" cy="321179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8" name="Shape 354"/>
          <p:cNvSpPr/>
          <p:nvPr/>
        </p:nvSpPr>
        <p:spPr>
          <a:xfrm>
            <a:off x="1724446" y="2494624"/>
            <a:ext cx="316656" cy="34031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Shape 355"/>
          <p:cNvSpPr/>
          <p:nvPr/>
        </p:nvSpPr>
        <p:spPr>
          <a:xfrm>
            <a:off x="3137325" y="2285207"/>
            <a:ext cx="222546" cy="2890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Shape 356"/>
          <p:cNvSpPr/>
          <p:nvPr/>
        </p:nvSpPr>
        <p:spPr>
          <a:xfrm>
            <a:off x="8162146" y="1992702"/>
            <a:ext cx="268528" cy="2885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Shape 357"/>
          <p:cNvSpPr/>
          <p:nvPr/>
        </p:nvSpPr>
        <p:spPr>
          <a:xfrm>
            <a:off x="9509893" y="2185790"/>
            <a:ext cx="289716" cy="3113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2" name="Shape 358"/>
          <p:cNvSpPr/>
          <p:nvPr/>
        </p:nvSpPr>
        <p:spPr>
          <a:xfrm>
            <a:off x="10197752" y="2294274"/>
            <a:ext cx="257463" cy="370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Shape 359"/>
          <p:cNvSpPr/>
          <p:nvPr/>
        </p:nvSpPr>
        <p:spPr>
          <a:xfrm>
            <a:off x="8701918" y="2097828"/>
            <a:ext cx="241284" cy="31344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Shape 360"/>
          <p:cNvSpPr/>
          <p:nvPr/>
        </p:nvSpPr>
        <p:spPr>
          <a:xfrm>
            <a:off x="2900157" y="2787704"/>
            <a:ext cx="261894" cy="3080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Shape 361"/>
          <p:cNvSpPr/>
          <p:nvPr/>
        </p:nvSpPr>
        <p:spPr>
          <a:xfrm>
            <a:off x="3832340" y="2915214"/>
            <a:ext cx="184436" cy="36110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Shape 152"/>
          <p:cNvSpPr txBox="1"/>
          <p:nvPr/>
        </p:nvSpPr>
        <p:spPr>
          <a:xfrm>
            <a:off x="4956313" y="5104993"/>
            <a:ext cx="2279373" cy="97257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Numbers are gates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Letters are barcodes</a:t>
            </a:r>
          </a:p>
        </p:txBody>
      </p:sp>
    </p:spTree>
    <p:extLst>
      <p:ext uri="{BB962C8B-B14F-4D97-AF65-F5344CB8AC3E}">
        <p14:creationId xmlns:p14="http://schemas.microsoft.com/office/powerpoint/2010/main" val="4151165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12"/>
          <p:cNvPicPr preferRelativeResize="0"/>
          <p:nvPr/>
        </p:nvPicPr>
        <p:blipFill rotWithShape="1">
          <a:blip r:embed="rId2">
            <a:alphaModFix/>
          </a:blip>
          <a:srcRect t="17285" b="10751"/>
          <a:stretch/>
        </p:blipFill>
        <p:spPr>
          <a:xfrm>
            <a:off x="848731" y="3585347"/>
            <a:ext cx="4263314" cy="230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13"/>
          <p:cNvPicPr preferRelativeResize="0"/>
          <p:nvPr/>
        </p:nvPicPr>
        <p:blipFill rotWithShape="1">
          <a:blip r:embed="rId3">
            <a:alphaModFix/>
          </a:blip>
          <a:srcRect t="24115"/>
          <a:stretch/>
        </p:blipFill>
        <p:spPr>
          <a:xfrm>
            <a:off x="848731" y="1137272"/>
            <a:ext cx="4220196" cy="240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15"/>
          <p:cNvSpPr/>
          <p:nvPr/>
        </p:nvSpPr>
        <p:spPr>
          <a:xfrm>
            <a:off x="3420753" y="4034408"/>
            <a:ext cx="235467" cy="25306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A</a:t>
            </a:r>
          </a:p>
        </p:txBody>
      </p:sp>
      <p:sp>
        <p:nvSpPr>
          <p:cNvPr id="8" name="Shape 316"/>
          <p:cNvSpPr/>
          <p:nvPr/>
        </p:nvSpPr>
        <p:spPr>
          <a:xfrm>
            <a:off x="3518462" y="1373112"/>
            <a:ext cx="189778" cy="2464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B</a:t>
            </a:r>
          </a:p>
        </p:txBody>
      </p:sp>
      <p:sp>
        <p:nvSpPr>
          <p:cNvPr id="9" name="Shape 317"/>
          <p:cNvSpPr/>
          <p:nvPr/>
        </p:nvSpPr>
        <p:spPr>
          <a:xfrm>
            <a:off x="4218715" y="1526515"/>
            <a:ext cx="230299" cy="24750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C</a:t>
            </a:r>
          </a:p>
        </p:txBody>
      </p:sp>
      <p:sp>
        <p:nvSpPr>
          <p:cNvPr id="10" name="Shape 318"/>
          <p:cNvSpPr/>
          <p:nvPr/>
        </p:nvSpPr>
        <p:spPr>
          <a:xfrm>
            <a:off x="3477932" y="2232573"/>
            <a:ext cx="230297" cy="24750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D</a:t>
            </a:r>
          </a:p>
        </p:txBody>
      </p:sp>
      <p:sp>
        <p:nvSpPr>
          <p:cNvPr id="11" name="Shape 319"/>
          <p:cNvSpPr/>
          <p:nvPr/>
        </p:nvSpPr>
        <p:spPr>
          <a:xfrm>
            <a:off x="3109232" y="4607798"/>
            <a:ext cx="156231" cy="305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1</a:t>
            </a:r>
          </a:p>
        </p:txBody>
      </p:sp>
      <p:sp>
        <p:nvSpPr>
          <p:cNvPr id="12" name="Shape 320"/>
          <p:cNvSpPr/>
          <p:nvPr/>
        </p:nvSpPr>
        <p:spPr>
          <a:xfrm>
            <a:off x="2438658" y="4286931"/>
            <a:ext cx="194031" cy="25306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2</a:t>
            </a:r>
          </a:p>
        </p:txBody>
      </p:sp>
      <p:sp>
        <p:nvSpPr>
          <p:cNvPr id="13" name="Shape 321"/>
          <p:cNvSpPr/>
          <p:nvPr/>
        </p:nvSpPr>
        <p:spPr>
          <a:xfrm>
            <a:off x="2711258" y="3768322"/>
            <a:ext cx="235468" cy="3058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3</a:t>
            </a:r>
          </a:p>
        </p:txBody>
      </p:sp>
      <p:sp>
        <p:nvSpPr>
          <p:cNvPr id="14" name="Shape 322"/>
          <p:cNvSpPr/>
          <p:nvPr/>
        </p:nvSpPr>
        <p:spPr>
          <a:xfrm>
            <a:off x="1686390" y="2043629"/>
            <a:ext cx="230298" cy="3314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A61C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4</a:t>
            </a:r>
          </a:p>
        </p:txBody>
      </p:sp>
      <p:sp>
        <p:nvSpPr>
          <p:cNvPr id="15" name="Shape 323"/>
          <p:cNvSpPr txBox="1"/>
          <p:nvPr/>
        </p:nvSpPr>
        <p:spPr>
          <a:xfrm>
            <a:off x="905831" y="4444822"/>
            <a:ext cx="780600" cy="2520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START</a:t>
            </a:r>
          </a:p>
        </p:txBody>
      </p:sp>
      <p:sp>
        <p:nvSpPr>
          <p:cNvPr id="16" name="Shape 324"/>
          <p:cNvSpPr txBox="1">
            <a:spLocks noGrp="1"/>
          </p:cNvSpPr>
          <p:nvPr>
            <p:ph type="body" idx="4294967295"/>
          </p:nvPr>
        </p:nvSpPr>
        <p:spPr>
          <a:xfrm>
            <a:off x="5639931" y="2232572"/>
            <a:ext cx="6338700" cy="1970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93700" rtl="0">
              <a:spcBef>
                <a:spcPts val="0"/>
              </a:spcBef>
              <a:buSzPct val="100000"/>
            </a:pPr>
            <a:r>
              <a:rPr lang="en-US" sz="2600"/>
              <a:t>Barcode A: Gates 2 and 4</a:t>
            </a:r>
          </a:p>
          <a:p>
            <a:pPr marL="457200" lvl="0" indent="-393700" rtl="0">
              <a:spcBef>
                <a:spcPts val="0"/>
              </a:spcBef>
              <a:buSzPct val="100000"/>
            </a:pPr>
            <a:r>
              <a:rPr lang="en-US" sz="2600"/>
              <a:t>Barcode B: All gates</a:t>
            </a:r>
          </a:p>
          <a:p>
            <a:pPr marL="457200" lvl="0" indent="-393700" rtl="0">
              <a:spcBef>
                <a:spcPts val="0"/>
              </a:spcBef>
              <a:buSzPct val="100000"/>
            </a:pPr>
            <a:r>
              <a:rPr lang="en-US" sz="2600">
                <a:solidFill>
                  <a:schemeClr val="dk1"/>
                </a:solidFill>
              </a:rPr>
              <a:t>Barcode C: Gates 1 and 3</a:t>
            </a:r>
          </a:p>
          <a:p>
            <a:pPr marL="457200" lvl="0" indent="-393700" rtl="0">
              <a:spcBef>
                <a:spcPts val="0"/>
              </a:spcBef>
              <a:buSzPct val="100000"/>
            </a:pPr>
            <a:r>
              <a:rPr lang="en-US" sz="2600">
                <a:solidFill>
                  <a:schemeClr val="dk1"/>
                </a:solidFill>
              </a:rPr>
              <a:t>Barcode D: Gate 2 (delayed by 2 min) </a:t>
            </a:r>
          </a:p>
        </p:txBody>
      </p:sp>
      <p:sp>
        <p:nvSpPr>
          <p:cNvPr id="1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11"/>
          </p:nvPr>
        </p:nvSpPr>
        <p:spPr>
          <a:xfrm>
            <a:off x="4620587" y="1045758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</p:spTree>
    <p:extLst>
      <p:ext uri="{BB962C8B-B14F-4D97-AF65-F5344CB8AC3E}">
        <p14:creationId xmlns:p14="http://schemas.microsoft.com/office/powerpoint/2010/main" val="146236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1664901"/>
            <a:ext cx="3617844" cy="265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Scan 3 </a:t>
            </a:r>
            <a:r>
              <a:rPr lang="en-US" sz="3300" dirty="0" smtClean="0">
                <a:solidFill>
                  <a:srgbClr val="FF6600"/>
                </a:solidFill>
              </a:rPr>
              <a:t>barcodes in sequence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07081" y="166744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Reach exit (black tile)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667337"/>
            <a:ext cx="3617844" cy="3860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Show puzzle solution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Scan first barcode in sequence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5247851" y="3129981"/>
            <a:ext cx="4518459" cy="338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87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7898296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data canisters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(with robotic arm)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7058919" y="1716814"/>
            <a:ext cx="4979894" cy="37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48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1" y="3804556"/>
            <a:ext cx="3766457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04"/>
          <p:cNvPicPr preferRelativeResize="0"/>
          <p:nvPr/>
        </p:nvPicPr>
        <p:blipFill rotWithShape="1">
          <a:blip r:embed="rId2">
            <a:alphaModFix/>
          </a:blip>
          <a:srcRect l="3575" t="27388" r="7709"/>
          <a:stretch/>
        </p:blipFill>
        <p:spPr>
          <a:xfrm>
            <a:off x="394173" y="2123626"/>
            <a:ext cx="5569149" cy="380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05"/>
          <p:cNvPicPr preferRelativeResize="0"/>
          <p:nvPr/>
        </p:nvPicPr>
        <p:blipFill rotWithShape="1">
          <a:blip r:embed="rId3">
            <a:alphaModFix/>
          </a:blip>
          <a:srcRect t="6806" b="4446"/>
          <a:stretch/>
        </p:blipFill>
        <p:spPr>
          <a:xfrm>
            <a:off x="6161625" y="2101734"/>
            <a:ext cx="5663575" cy="38286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06"/>
          <p:cNvSpPr txBox="1"/>
          <p:nvPr/>
        </p:nvSpPr>
        <p:spPr>
          <a:xfrm>
            <a:off x="573461" y="2641895"/>
            <a:ext cx="1506897" cy="445027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3x Multiplier</a:t>
            </a:r>
          </a:p>
        </p:txBody>
      </p:sp>
      <p:sp>
        <p:nvSpPr>
          <p:cNvPr id="7" name="Shape 207"/>
          <p:cNvSpPr txBox="1"/>
          <p:nvPr/>
        </p:nvSpPr>
        <p:spPr>
          <a:xfrm>
            <a:off x="9049200" y="4777874"/>
            <a:ext cx="1483988" cy="454567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1x Multiplier</a:t>
            </a:r>
          </a:p>
        </p:txBody>
      </p:sp>
      <p:sp>
        <p:nvSpPr>
          <p:cNvPr id="8" name="Shape 208"/>
          <p:cNvSpPr txBox="1"/>
          <p:nvPr/>
        </p:nvSpPr>
        <p:spPr>
          <a:xfrm>
            <a:off x="10123800" y="3486474"/>
            <a:ext cx="1460516" cy="498061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2x Multiplier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255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3099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1" y="3722914"/>
            <a:ext cx="3766457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Additional </a:t>
            </a:r>
            <a:r>
              <a:rPr lang="en-US" sz="3300" dirty="0" smtClean="0">
                <a:solidFill>
                  <a:srgbClr val="FF6600"/>
                </a:solidFill>
              </a:rPr>
              <a:t>full cells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Does not depend on hours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Depends on extra number of cells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6459" y="2019435"/>
            <a:ext cx="4165622" cy="31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5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8229"/>
            <a:ext cx="6446520" cy="36331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Construct a robot that functions underwater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Perform tasks for a total </a:t>
            </a:r>
            <a:br>
              <a:rPr lang="en-US" sz="3300" dirty="0"/>
            </a:br>
            <a:r>
              <a:rPr lang="en-US" sz="3300" dirty="0"/>
              <a:t>of 100 points</a:t>
            </a:r>
          </a:p>
        </p:txBody>
      </p:sp>
      <p:sp>
        <p:nvSpPr>
          <p:cNvPr id="7" name="Shape 563"/>
          <p:cNvSpPr/>
          <p:nvPr/>
        </p:nvSpPr>
        <p:spPr>
          <a:xfrm>
            <a:off x="2791717" y="5112361"/>
            <a:ext cx="6578087" cy="121401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3300" dirty="0"/>
          </a:p>
        </p:txBody>
      </p:sp>
      <p:sp>
        <p:nvSpPr>
          <p:cNvPr id="4" name="TextBox 3"/>
          <p:cNvSpPr txBox="1"/>
          <p:nvPr/>
        </p:nvSpPr>
        <p:spPr>
          <a:xfrm>
            <a:off x="6080761" y="1465209"/>
            <a:ext cx="489204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 AUV must fit into a </a:t>
            </a:r>
            <a:br>
              <a:rPr lang="en-US" sz="3300" dirty="0"/>
            </a:br>
            <a:r>
              <a:rPr lang="en-US" sz="3300" dirty="0"/>
              <a:t>1’ x 1’ x 1’ box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Must use waterproofed sensors and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/>
              <a:t>Oil spill task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" y="911274"/>
            <a:ext cx="93954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Autonomous Underwater Vehicle (AUV)</a:t>
            </a:r>
          </a:p>
        </p:txBody>
      </p:sp>
    </p:spTree>
    <p:extLst>
      <p:ext uri="{BB962C8B-B14F-4D97-AF65-F5344CB8AC3E}">
        <p14:creationId xmlns:p14="http://schemas.microsoft.com/office/powerpoint/2010/main" val="383667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3"/>
          <p:cNvSpPr txBox="1"/>
          <p:nvPr/>
        </p:nvSpPr>
        <p:spPr>
          <a:xfrm>
            <a:off x="6052325" y="1725675"/>
            <a:ext cx="5036700" cy="4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2600">
                <a:solidFill>
                  <a:schemeClr val="dk1"/>
                </a:solidFill>
              </a:rPr>
              <a:t>Marine Plant Samples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>
                <a:solidFill>
                  <a:schemeClr val="dk1"/>
                </a:solidFill>
              </a:rPr>
              <a:t>5 points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>
                <a:solidFill>
                  <a:schemeClr val="dk1"/>
                </a:solidFill>
              </a:rPr>
              <a:t>15 points if brought back to start</a:t>
            </a:r>
          </a:p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2600">
                <a:solidFill>
                  <a:schemeClr val="dk1"/>
                </a:solidFill>
              </a:rPr>
              <a:t>Data Canisters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>
                <a:solidFill>
                  <a:schemeClr val="dk1"/>
                </a:solidFill>
              </a:rPr>
              <a:t>10 points</a:t>
            </a:r>
          </a:p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2600">
                <a:solidFill>
                  <a:schemeClr val="dk1"/>
                </a:solidFill>
              </a:rPr>
              <a:t>Oceanographic Sensor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>
                <a:solidFill>
                  <a:schemeClr val="dk1"/>
                </a:solidFill>
              </a:rPr>
              <a:t>20 points</a:t>
            </a:r>
          </a:p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2600">
                <a:solidFill>
                  <a:schemeClr val="dk1"/>
                </a:solidFill>
              </a:rPr>
              <a:t>Seismic Reader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>
                <a:solidFill>
                  <a:schemeClr val="dk1"/>
                </a:solidFill>
              </a:rPr>
              <a:t>10 points</a:t>
            </a:r>
          </a:p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2600">
                <a:solidFill>
                  <a:schemeClr val="dk1"/>
                </a:solidFill>
              </a:rPr>
              <a:t>Oil Spill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>
                <a:solidFill>
                  <a:schemeClr val="dk1"/>
                </a:solidFill>
              </a:rPr>
              <a:t>40 points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" name="Shape 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1100" y="852562"/>
            <a:ext cx="1228725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575" y="852575"/>
            <a:ext cx="171450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6575" y="2705100"/>
            <a:ext cx="2219325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7"/>
          <p:cNvSpPr txBox="1"/>
          <p:nvPr/>
        </p:nvSpPr>
        <p:spPr>
          <a:xfrm>
            <a:off x="1492875" y="852575"/>
            <a:ext cx="622199" cy="586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Shape 98"/>
          <p:cNvSpPr txBox="1"/>
          <p:nvPr/>
        </p:nvSpPr>
        <p:spPr>
          <a:xfrm>
            <a:off x="3522400" y="852575"/>
            <a:ext cx="943500" cy="736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Shape 99"/>
          <p:cNvSpPr txBox="1"/>
          <p:nvPr/>
        </p:nvSpPr>
        <p:spPr>
          <a:xfrm>
            <a:off x="3961075" y="2625000"/>
            <a:ext cx="891599" cy="736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1" name="Shape 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100" y="2705100"/>
            <a:ext cx="1330276" cy="19713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01"/>
          <p:cNvSpPr txBox="1"/>
          <p:nvPr/>
        </p:nvSpPr>
        <p:spPr>
          <a:xfrm>
            <a:off x="1555125" y="2661300"/>
            <a:ext cx="622199" cy="6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1"/>
          </p:nvPr>
        </p:nvSpPr>
        <p:spPr>
          <a:xfrm>
            <a:off x="3613256" y="870612"/>
            <a:ext cx="12192000" cy="110058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pic>
        <p:nvPicPr>
          <p:cNvPr id="17" name="图片 16" descr="Screen Shot 2017-09-11 at 11.09.5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2" y="4441418"/>
            <a:ext cx="1199791" cy="162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61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0058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pic>
        <p:nvPicPr>
          <p:cNvPr id="18" name="Shape 78" descr="800px-Auv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950" y="2451554"/>
            <a:ext cx="10134600" cy="26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hape 79"/>
          <p:cNvCxnSpPr/>
          <p:nvPr/>
        </p:nvCxnSpPr>
        <p:spPr>
          <a:xfrm rot="10800000" flipH="1">
            <a:off x="3037750" y="3156750"/>
            <a:ext cx="1198800" cy="345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80"/>
          <p:cNvCxnSpPr/>
          <p:nvPr/>
        </p:nvCxnSpPr>
        <p:spPr>
          <a:xfrm>
            <a:off x="3026225" y="3502650"/>
            <a:ext cx="806700" cy="63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81"/>
          <p:cNvCxnSpPr/>
          <p:nvPr/>
        </p:nvCxnSpPr>
        <p:spPr>
          <a:xfrm>
            <a:off x="6945075" y="2845650"/>
            <a:ext cx="495600" cy="979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82"/>
          <p:cNvCxnSpPr/>
          <p:nvPr/>
        </p:nvCxnSpPr>
        <p:spPr>
          <a:xfrm>
            <a:off x="6945075" y="2857175"/>
            <a:ext cx="1533000" cy="96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83"/>
          <p:cNvCxnSpPr/>
          <p:nvPr/>
        </p:nvCxnSpPr>
        <p:spPr>
          <a:xfrm flipH="1">
            <a:off x="6472575" y="2845650"/>
            <a:ext cx="472500" cy="106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84"/>
          <p:cNvCxnSpPr/>
          <p:nvPr/>
        </p:nvCxnSpPr>
        <p:spPr>
          <a:xfrm>
            <a:off x="9688275" y="4032825"/>
            <a:ext cx="576300" cy="876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" name="Shape 85"/>
          <p:cNvCxnSpPr/>
          <p:nvPr/>
        </p:nvCxnSpPr>
        <p:spPr>
          <a:xfrm rot="10800000" flipH="1">
            <a:off x="6334200" y="4978775"/>
            <a:ext cx="1227000" cy="483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" name="Shape 86"/>
          <p:cNvCxnSpPr/>
          <p:nvPr/>
        </p:nvCxnSpPr>
        <p:spPr>
          <a:xfrm>
            <a:off x="5043275" y="2488350"/>
            <a:ext cx="922200" cy="66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7" name="Shape 87"/>
          <p:cNvSpPr txBox="1"/>
          <p:nvPr/>
        </p:nvSpPr>
        <p:spPr>
          <a:xfrm>
            <a:off x="3832925" y="2284029"/>
            <a:ext cx="1210350" cy="30765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20 points</a:t>
            </a:r>
          </a:p>
        </p:txBody>
      </p:sp>
      <p:sp>
        <p:nvSpPr>
          <p:cNvPr id="28" name="Shape 88"/>
          <p:cNvSpPr txBox="1"/>
          <p:nvPr/>
        </p:nvSpPr>
        <p:spPr>
          <a:xfrm>
            <a:off x="1831743" y="3326296"/>
            <a:ext cx="1188720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10 points</a:t>
            </a:r>
          </a:p>
        </p:txBody>
      </p:sp>
      <p:sp>
        <p:nvSpPr>
          <p:cNvPr id="29" name="Shape 89"/>
          <p:cNvSpPr txBox="1"/>
          <p:nvPr/>
        </p:nvSpPr>
        <p:spPr>
          <a:xfrm>
            <a:off x="9264275" y="3779325"/>
            <a:ext cx="1165186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40 points</a:t>
            </a:r>
          </a:p>
        </p:txBody>
      </p:sp>
      <p:sp>
        <p:nvSpPr>
          <p:cNvPr id="31" name="Shape 91"/>
          <p:cNvSpPr txBox="1"/>
          <p:nvPr/>
        </p:nvSpPr>
        <p:spPr>
          <a:xfrm>
            <a:off x="6084450" y="2511654"/>
            <a:ext cx="1756252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5 or 15 points</a:t>
            </a:r>
          </a:p>
        </p:txBody>
      </p:sp>
      <p:sp>
        <p:nvSpPr>
          <p:cNvPr id="32" name="Shape 88"/>
          <p:cNvSpPr txBox="1"/>
          <p:nvPr/>
        </p:nvSpPr>
        <p:spPr>
          <a:xfrm>
            <a:off x="5010271" y="5306628"/>
            <a:ext cx="1188720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10 points</a:t>
            </a:r>
          </a:p>
        </p:txBody>
      </p:sp>
    </p:spTree>
    <p:extLst>
      <p:ext uri="{BB962C8B-B14F-4D97-AF65-F5344CB8AC3E}">
        <p14:creationId xmlns:p14="http://schemas.microsoft.com/office/powerpoint/2010/main" val="398808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60 points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100 points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25 points</a:t>
            </a:r>
          </a:p>
        </p:txBody>
      </p:sp>
    </p:spTree>
    <p:extLst>
      <p:ext uri="{BB962C8B-B14F-4D97-AF65-F5344CB8AC3E}">
        <p14:creationId xmlns:p14="http://schemas.microsoft.com/office/powerpoint/2010/main" val="4044279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4136067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Rover design (stays underwater): 5 pts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Skimmer design (skims water surface): 10 pts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Hybrid design (floats underwater, changes elevation): 15 pts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5266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8229"/>
            <a:ext cx="6446520" cy="44904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 smtClean="0"/>
              <a:t>Solve puzzle</a:t>
            </a:r>
          </a:p>
          <a:p>
            <a:pPr>
              <a:lnSpc>
                <a:spcPct val="150000"/>
              </a:lnSpc>
            </a:pPr>
            <a:r>
              <a:rPr lang="en-US" sz="3300" dirty="0" smtClean="0"/>
              <a:t>Activate ramps via Hall Effect sensors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 smtClean="0"/>
              <a:t>Reach the “treasure” at the bottom of the course</a:t>
            </a:r>
            <a:endParaRPr lang="en-US" sz="3300" dirty="0"/>
          </a:p>
        </p:txBody>
      </p:sp>
      <p:sp>
        <p:nvSpPr>
          <p:cNvPr id="8" name="TextBox 3"/>
          <p:cNvSpPr txBox="1"/>
          <p:nvPr/>
        </p:nvSpPr>
        <p:spPr>
          <a:xfrm>
            <a:off x="6934803" y="1508996"/>
            <a:ext cx="489204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dirty="0" smtClean="0"/>
              <a:t>Optional: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300" dirty="0" smtClean="0"/>
              <a:t>Return to start</a:t>
            </a:r>
            <a:endParaRPr lang="en-US" sz="3300" dirty="0"/>
          </a:p>
        </p:txBody>
      </p:sp>
      <p:sp>
        <p:nvSpPr>
          <p:cNvPr id="9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/>
              <a:t>Subterranean Infiltrator &amp; Fortune Retriever (SIFR)</a:t>
            </a:r>
            <a:endParaRPr lang="en-US" sz="3300" b="1" dirty="0"/>
          </a:p>
        </p:txBody>
      </p:sp>
      <p:pic>
        <p:nvPicPr>
          <p:cNvPr id="2" name="图片 1" descr="Screen Shot 2017-09-11 at 11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80" y="3331942"/>
            <a:ext cx="3972033" cy="26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0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5" name="图片 4" descr="Screen Shot 2017-09-11 at 11.34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4" y="2011663"/>
            <a:ext cx="3175000" cy="2476500"/>
          </a:xfrm>
          <a:prstGeom prst="rect">
            <a:avLst/>
          </a:prstGeom>
        </p:spPr>
      </p:pic>
      <p:pic>
        <p:nvPicPr>
          <p:cNvPr id="6" name="图片 5" descr="Screen Shot 2017-09-11 at 11.35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77" y="1972785"/>
            <a:ext cx="3251200" cy="2514600"/>
          </a:xfrm>
          <a:prstGeom prst="rect">
            <a:avLst/>
          </a:prstGeom>
        </p:spPr>
      </p:pic>
      <p:pic>
        <p:nvPicPr>
          <p:cNvPr id="7" name="图片 6" descr="Screen Shot 2017-09-11 at 11.35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724" y="1940112"/>
            <a:ext cx="3266206" cy="2541846"/>
          </a:xfrm>
          <a:prstGeom prst="rect">
            <a:avLst/>
          </a:prstGeom>
        </p:spPr>
      </p:pic>
      <p:sp>
        <p:nvSpPr>
          <p:cNvPr id="8" name="Shape 353"/>
          <p:cNvSpPr txBox="1"/>
          <p:nvPr/>
        </p:nvSpPr>
        <p:spPr>
          <a:xfrm>
            <a:off x="1085262" y="4896490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/>
              <a:t>Top</a:t>
            </a:r>
          </a:p>
        </p:txBody>
      </p:sp>
      <p:sp>
        <p:nvSpPr>
          <p:cNvPr id="9" name="Shape 354"/>
          <p:cNvSpPr txBox="1"/>
          <p:nvPr/>
        </p:nvSpPr>
        <p:spPr>
          <a:xfrm>
            <a:off x="5031587" y="4882565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/>
              <a:t>Middle</a:t>
            </a:r>
          </a:p>
        </p:txBody>
      </p:sp>
      <p:sp>
        <p:nvSpPr>
          <p:cNvPr id="10" name="Shape 355"/>
          <p:cNvSpPr txBox="1"/>
          <p:nvPr/>
        </p:nvSpPr>
        <p:spPr>
          <a:xfrm>
            <a:off x="8977925" y="4882565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/>
              <a:t>Bottom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/>
              <a:t>Subterranean Infiltrator &amp; Fortune Retriever (SIFR)</a:t>
            </a:r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5818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2 Benchmarks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time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They are cumulative, i.e. Benchmark B includes Benchmark A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06" y="2487875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3933034" y="1961212"/>
            <a:ext cx="3775245" cy="277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Activate Ramp 1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Activate Ramp 2 or 3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35559" y="1939319"/>
            <a:ext cx="4164829" cy="333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Retrieve “Treasure”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Have “escape route” ready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594" y="1917426"/>
            <a:ext cx="3714137" cy="277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Show TA the puzzle solution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Activate Ramp 1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/>
              <a:t>Subterranean Infiltrator &amp; Fortune Retriever (SIFR)</a:t>
            </a:r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1532050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411480" y="911274"/>
            <a:ext cx="10756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/>
              <a:t>Subterranean Infiltrator &amp; Fortune Retriever (SIFR)</a:t>
            </a:r>
          </a:p>
          <a:p>
            <a:endParaRPr lang="en-US" sz="33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525564" y="1948482"/>
            <a:ext cx="11212042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00" dirty="0">
                <a:solidFill>
                  <a:srgbClr val="FF6600"/>
                </a:solidFill>
              </a:rPr>
              <a:t>Extra Credit</a:t>
            </a:r>
            <a:r>
              <a:rPr lang="en-US" altLang="zh-CN" sz="3300" dirty="0" smtClean="0">
                <a:solidFill>
                  <a:srgbClr val="FF6600"/>
                </a:solidFill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altLang="zh-CN" sz="3300" dirty="0" smtClean="0">
                <a:solidFill>
                  <a:srgbClr val="FF6600"/>
                </a:solidFill>
              </a:rPr>
              <a:t>Using Ramp 3 / Hall Effect 4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altLang="zh-CN" sz="3300" dirty="0" smtClean="0">
                <a:solidFill>
                  <a:srgbClr val="FF6600"/>
                </a:solidFill>
              </a:rPr>
              <a:t>Return to Middle Layer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altLang="zh-CN" sz="3300" dirty="0" smtClean="0">
                <a:solidFill>
                  <a:srgbClr val="FF6600"/>
                </a:solidFill>
              </a:rPr>
              <a:t>Return to Start</a:t>
            </a:r>
            <a:endParaRPr lang="en-US" altLang="zh-CN" sz="3300" dirty="0">
              <a:solidFill>
                <a:srgbClr val="FF6600"/>
              </a:solidFill>
            </a:endParaRPr>
          </a:p>
          <a:p>
            <a:endParaRPr kumimoji="1" lang="zh-CN" altLang="en-US" dirty="0"/>
          </a:p>
        </p:txBody>
      </p:sp>
      <p:pic>
        <p:nvPicPr>
          <p:cNvPr id="5" name="图片 4" descr="Screen Shot 2017-09-11 at 11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81" y="2156117"/>
            <a:ext cx="4136671" cy="275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30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218985" y="892506"/>
            <a:ext cx="8211943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3D AutoCAD </a:t>
            </a:r>
            <a:endParaRPr lang="en-US" sz="3300" dirty="0" smtClean="0">
              <a:solidFill>
                <a:schemeClr val="dk1"/>
              </a:solidFill>
            </a:endParaRPr>
          </a:p>
          <a:p>
            <a:pPr marL="495300" lvl="1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sz="3300" dirty="0" smtClean="0">
                <a:solidFill>
                  <a:schemeClr val="dk1"/>
                </a:solidFill>
              </a:rPr>
              <a:t>of supermarket (No physical model)</a:t>
            </a:r>
            <a:endParaRPr lang="en-US" sz="3300" dirty="0">
              <a:solidFill>
                <a:srgbClr val="FF0000"/>
              </a:solidFill>
            </a:endParaRP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  <a:endParaRPr lang="en-US" sz="3300" dirty="0"/>
          </a:p>
        </p:txBody>
      </p:sp>
      <p:sp>
        <p:nvSpPr>
          <p:cNvPr id="4" name="Shape 283"/>
          <p:cNvSpPr txBox="1">
            <a:spLocks/>
          </p:cNvSpPr>
          <p:nvPr/>
        </p:nvSpPr>
        <p:spPr>
          <a:xfrm>
            <a:off x="6510302" y="1651159"/>
            <a:ext cx="5414100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LabVIEW VI’s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Lighting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Heating/ Cooling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Security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58" y="4531968"/>
            <a:ext cx="3202884" cy="18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07093"/>
            <a:ext cx="4088571" cy="451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</a:t>
            </a:r>
            <a:r>
              <a:rPr lang="en-US" sz="3300" dirty="0" smtClean="0">
                <a:solidFill>
                  <a:srgbClr val="FF6600"/>
                </a:solidFill>
              </a:rPr>
              <a:t>:</a:t>
            </a:r>
            <a:endParaRPr lang="en-US" sz="3300" dirty="0">
              <a:solidFill>
                <a:srgbClr val="FF6600"/>
              </a:solidFill>
            </a:endParaRP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rgbClr val="FF6600"/>
                </a:solidFill>
              </a:rPr>
              <a:t>Plumbing </a:t>
            </a:r>
            <a:r>
              <a:rPr lang="en-US" sz="3300" dirty="0">
                <a:solidFill>
                  <a:srgbClr val="FF6600"/>
                </a:solidFill>
              </a:rPr>
              <a:t>layer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 layer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Heating &amp; cooling VI</a:t>
            </a:r>
          </a:p>
        </p:txBody>
      </p:sp>
      <p:sp>
        <p:nvSpPr>
          <p:cNvPr id="8" name="Rectangle 7"/>
          <p:cNvSpPr/>
          <p:nvPr/>
        </p:nvSpPr>
        <p:spPr>
          <a:xfrm>
            <a:off x="987010" y="1707094"/>
            <a:ext cx="4737929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Floor plan 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Front elevation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Lighting system VI</a:t>
            </a:r>
          </a:p>
          <a:p>
            <a:pPr marL="1409700" lvl="2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8 lights w breaker switch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627581"/>
            <a:ext cx="5936975" cy="5248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LabVIEW VI’s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Lighting system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Heating &amp; cooling system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Alarm system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Model of building &amp; parking lot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3D AutoCAD or Revit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6600"/>
                </a:solidFill>
              </a:rPr>
              <a:t>No physical models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7" name="Shape 298"/>
          <p:cNvSpPr txBox="1">
            <a:spLocks/>
          </p:cNvSpPr>
          <p:nvPr/>
        </p:nvSpPr>
        <p:spPr>
          <a:xfrm>
            <a:off x="6475422" y="2282660"/>
            <a:ext cx="5906999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3300" dirty="0">
                <a:solidFill>
                  <a:srgbClr val="FF6600"/>
                </a:solidFill>
              </a:rPr>
              <a:t>AutoCAD drawings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Floor plan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Plumbing system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Electrical system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Front elevation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Supermarket Logistics System (SLS)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6600"/>
                </a:solidFill>
              </a:rPr>
              <a:t>Incorporate </a:t>
            </a:r>
            <a:r>
              <a:rPr lang="en-US" dirty="0">
                <a:solidFill>
                  <a:srgbClr val="FF6600"/>
                </a:solidFill>
                <a:hlinkClick r:id="rId2"/>
              </a:rPr>
              <a:t>LEED certification </a:t>
            </a:r>
            <a:r>
              <a:rPr lang="en-US" dirty="0">
                <a:solidFill>
                  <a:srgbClr val="FF6600"/>
                </a:solidFill>
              </a:rPr>
              <a:t/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into the design of </a:t>
            </a:r>
            <a:r>
              <a:rPr lang="en-US" dirty="0" smtClean="0">
                <a:solidFill>
                  <a:srgbClr val="FF6600"/>
                </a:solidFill>
              </a:rPr>
              <a:t>supermarket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6600"/>
                </a:solidFill>
              </a:rPr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FF6600"/>
                </a:solidFill>
              </a:rPr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FF6600"/>
                </a:solidFill>
              </a:rPr>
              <a:t>LEED Gold (4 categories)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FF6600"/>
                </a:solidFill>
              </a:rPr>
              <a:t>LEED Platinum (All 6 categories)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6600"/>
                </a:solidFill>
              </a:rPr>
              <a:t>Teams choose the ones that best fit their design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619349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 (</a:t>
            </a:r>
            <a:r>
              <a:rPr lang="en-US" b="1" dirty="0"/>
              <a:t>2 </a:t>
            </a:r>
            <a:r>
              <a:rPr lang="en-US" b="1" dirty="0" err="1"/>
              <a:t>pts</a:t>
            </a:r>
            <a:r>
              <a:rPr lang="en-US" b="1" dirty="0"/>
              <a:t> EC</a:t>
            </a:r>
            <a:r>
              <a:rPr lang="en-US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will need approval by a 3D printing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Can’t be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Constraints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No </a:t>
            </a:r>
            <a:r>
              <a:rPr lang="en-US" dirty="0"/>
              <a:t>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</a:t>
            </a:r>
            <a:r>
              <a:rPr lang="en-US" b="1" dirty="0" smtClean="0"/>
              <a:t>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An experimental opportunity to create a prototype of a custom, </a:t>
            </a:r>
            <a:br>
              <a:rPr lang="en-US" sz="2800" dirty="0"/>
            </a:br>
            <a:r>
              <a:rPr lang="en-US" sz="2800" dirty="0"/>
              <a:t>3D-printed robot part or terrain modification (</a:t>
            </a:r>
            <a:r>
              <a:rPr lang="en-US" sz="2800" b="1" dirty="0"/>
              <a:t>4 pts EC</a:t>
            </a:r>
            <a:r>
              <a:rPr lang="en-US" sz="280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 smtClean="0"/>
              <a:t>Due </a:t>
            </a:r>
            <a:r>
              <a:rPr lang="en-US" sz="2800" dirty="0"/>
              <a:t>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</a:t>
            </a:r>
            <a:r>
              <a:rPr lang="en-US" sz="2800" dirty="0" smtClean="0"/>
              <a:t>may print </a:t>
            </a:r>
            <a:r>
              <a:rPr lang="en-US" sz="2800" dirty="0"/>
              <a:t>parts at the MakerSpace, or you can receive one-on-one instruction in the EG Prototyping Lab </a:t>
            </a:r>
            <a:r>
              <a:rPr lang="en-US" sz="2800" dirty="0" smtClean="0"/>
              <a:t>(in the </a:t>
            </a:r>
            <a:r>
              <a:rPr lang="en-US" sz="2800" dirty="0" err="1" smtClean="0"/>
              <a:t>modelshop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must be a </a:t>
            </a:r>
            <a:r>
              <a:rPr lang="en-US" b="1" dirty="0" smtClean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</a:t>
            </a:r>
            <a:r>
              <a:rPr lang="en-US" dirty="0" smtClean="0"/>
              <a:t>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A, you’ve earned at least 30%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B, you’ve earned at least 70%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value higher than </a:t>
            </a:r>
            <a:r>
              <a:rPr lang="en-US" sz="3300" dirty="0" smtClean="0">
                <a:solidFill>
                  <a:srgbClr val="FF0000"/>
                </a:solidFill>
              </a:rPr>
              <a:t>your</a:t>
            </a:r>
            <a:r>
              <a:rPr lang="en-US" sz="3300" dirty="0" smtClean="0"/>
              <a:t> </a:t>
            </a:r>
            <a:r>
              <a:rPr lang="en-US" sz="3300" dirty="0"/>
              <a:t>benchmarks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Submit Technical </a:t>
            </a:r>
            <a:r>
              <a:rPr lang="en-US" sz="3300" dirty="0"/>
              <a:t>and Managerial related documents </a:t>
            </a:r>
            <a:r>
              <a:rPr lang="en-US" sz="3300" dirty="0" smtClean="0"/>
              <a:t>via an online </a:t>
            </a:r>
            <a:r>
              <a:rPr lang="en-US" sz="3300" dirty="0"/>
              <a:t>form </a:t>
            </a:r>
            <a:r>
              <a:rPr lang="en-US" sz="3300" dirty="0" smtClean="0"/>
              <a:t>provided toward end of semester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Must be received in order to obtain SLDP grade (30%)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Seven Robot </a:t>
            </a:r>
            <a:r>
              <a:rPr lang="en-US" dirty="0"/>
              <a:t>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Supermarket Logistics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8029" y="1576474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Robot 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6" y="1109719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403" y="910631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3922" y="1151018"/>
            <a:ext cx="4011631" cy="300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1548507" y="3278825"/>
            <a:ext cx="4518459" cy="3388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5665279" y="3040121"/>
            <a:ext cx="4699149" cy="35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623</TotalTime>
  <Words>1399</Words>
  <Application>Microsoft Macintosh PowerPoint</Application>
  <PresentationFormat>自定义</PresentationFormat>
  <Paragraphs>376</Paragraphs>
  <Slides>51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2" baseType="lpstr">
      <vt:lpstr>EG template</vt:lpstr>
      <vt:lpstr>Semester-Long Design Project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General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Engineering General</cp:lastModifiedBy>
  <cp:revision>312</cp:revision>
  <dcterms:created xsi:type="dcterms:W3CDTF">2016-01-21T00:46:48Z</dcterms:created>
  <dcterms:modified xsi:type="dcterms:W3CDTF">2017-10-01T22:53:01Z</dcterms:modified>
</cp:coreProperties>
</file>