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52"/>
  </p:notesMasterIdLst>
  <p:sldIdLst>
    <p:sldId id="256" r:id="rId2"/>
    <p:sldId id="258" r:id="rId3"/>
    <p:sldId id="259" r:id="rId4"/>
    <p:sldId id="261" r:id="rId5"/>
    <p:sldId id="301" r:id="rId6"/>
    <p:sldId id="332" r:id="rId7"/>
    <p:sldId id="262" r:id="rId8"/>
    <p:sldId id="263" r:id="rId9"/>
    <p:sldId id="264" r:id="rId10"/>
    <p:sldId id="308" r:id="rId11"/>
    <p:sldId id="309" r:id="rId12"/>
    <p:sldId id="310" r:id="rId13"/>
    <p:sldId id="285" r:id="rId14"/>
    <p:sldId id="314" r:id="rId15"/>
    <p:sldId id="333" r:id="rId16"/>
    <p:sldId id="316" r:id="rId17"/>
    <p:sldId id="281" r:id="rId18"/>
    <p:sldId id="288" r:id="rId19"/>
    <p:sldId id="317" r:id="rId20"/>
    <p:sldId id="335" r:id="rId21"/>
    <p:sldId id="319" r:id="rId22"/>
    <p:sldId id="289" r:id="rId23"/>
    <p:sldId id="282" r:id="rId24"/>
    <p:sldId id="322" r:id="rId25"/>
    <p:sldId id="323" r:id="rId26"/>
    <p:sldId id="321" r:id="rId27"/>
    <p:sldId id="283" r:id="rId28"/>
    <p:sldId id="324" r:id="rId29"/>
    <p:sldId id="325" r:id="rId30"/>
    <p:sldId id="326" r:id="rId31"/>
    <p:sldId id="287" r:id="rId32"/>
    <p:sldId id="337" r:id="rId33"/>
    <p:sldId id="338" r:id="rId34"/>
    <p:sldId id="339" r:id="rId35"/>
    <p:sldId id="340" r:id="rId36"/>
    <p:sldId id="327" r:id="rId37"/>
    <p:sldId id="328" r:id="rId38"/>
    <p:sldId id="329" r:id="rId39"/>
    <p:sldId id="297" r:id="rId40"/>
    <p:sldId id="341" r:id="rId41"/>
    <p:sldId id="343" r:id="rId42"/>
    <p:sldId id="344" r:id="rId43"/>
    <p:sldId id="345" r:id="rId44"/>
    <p:sldId id="346" r:id="rId45"/>
    <p:sldId id="266" r:id="rId46"/>
    <p:sldId id="267" r:id="rId47"/>
    <p:sldId id="268" r:id="rId48"/>
    <p:sldId id="269" r:id="rId49"/>
    <p:sldId id="270" r:id="rId50"/>
    <p:sldId id="300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57068C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764" autoAdjust="0"/>
  </p:normalViewPr>
  <p:slideViewPr>
    <p:cSldViewPr snapToGrid="0">
      <p:cViewPr varScale="1">
        <p:scale>
          <a:sx n="67" d="100"/>
          <a:sy n="67" d="100"/>
        </p:scale>
        <p:origin x="858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AFFE3-E66B-4A23-8D12-583CE4999773}" type="datetimeFigureOut">
              <a:rPr lang="en-US" smtClean="0"/>
              <a:t>1/21/2018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202FD-EC78-4932-AEB6-5F893C87C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468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240924" y="3543300"/>
            <a:ext cx="3710152" cy="27432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0" y="6405319"/>
            <a:ext cx="12192000" cy="4572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 dirty="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11" name="Picture 10" descr="C:\Users\Rondell\Desktop\Benchmark A\EG newlogo v4 2048x789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320272" y="6517360"/>
            <a:ext cx="772759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 15"/>
          <p:cNvSpPr>
            <a:spLocks noGrp="1"/>
          </p:cNvSpPr>
          <p:nvPr>
            <p:ph type="title" hasCustomPrompt="1"/>
          </p:nvPr>
        </p:nvSpPr>
        <p:spPr>
          <a:xfrm>
            <a:off x="0" y="228600"/>
            <a:ext cx="12192000" cy="3195881"/>
          </a:xfrm>
        </p:spPr>
        <p:txBody>
          <a:bodyPr>
            <a:noAutofit/>
          </a:bodyPr>
          <a:lstStyle>
            <a:lvl1pPr algn="ctr">
              <a:defRPr sz="8800"/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" y="6517360"/>
            <a:ext cx="1464469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002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>
              <a:spLocks noChangeArrowheads="1"/>
            </p:cNvSpPr>
            <p:nvPr userDrawn="1"/>
          </p:nvSpPr>
          <p:spPr bwMode="auto">
            <a:xfrm>
              <a:off x="0" y="0"/>
              <a:ext cx="12192000" cy="731520"/>
            </a:xfrm>
            <a:prstGeom prst="rect">
              <a:avLst/>
            </a:prstGeom>
            <a:solidFill>
              <a:srgbClr val="57068C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/>
          </p:spPr>
          <p:txBody>
            <a:bodyPr anchor="ctr"/>
            <a:lstStyle/>
            <a:p>
              <a:pPr algn="ctr" defTabSz="914377">
                <a:defRPr/>
              </a:pPr>
              <a:endParaRPr lang="en-US" sz="2400" dirty="0">
                <a:solidFill>
                  <a:prstClr val="white"/>
                </a:solidFill>
                <a:ea typeface="MS PGothic" pitchFamily="34" charset="-128"/>
              </a:endParaRPr>
            </a:p>
          </p:txBody>
        </p:sp>
        <p:pic>
          <p:nvPicPr>
            <p:cNvPr id="11" name="Picture 10" descr="C:\Users\Rondell\Desktop\Benchmark A\EG newlogo v4 2048x789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4200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2" t="16378" r="6138" b="16362"/>
            <a:stretch/>
          </p:blipFill>
          <p:spPr bwMode="auto">
            <a:xfrm>
              <a:off x="11140006" y="6400800"/>
              <a:ext cx="772759" cy="228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12192000" cy="731520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TITLE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1" hasCustomPrompt="1"/>
          </p:nvPr>
        </p:nvSpPr>
        <p:spPr>
          <a:xfrm>
            <a:off x="0" y="914399"/>
            <a:ext cx="12192000" cy="5339751"/>
          </a:xfrm>
        </p:spPr>
        <p:txBody>
          <a:bodyPr/>
          <a:lstStyle>
            <a:lvl1pPr marL="685800" indent="-228600">
              <a:buSzPct val="100000"/>
              <a:defRPr sz="3600"/>
            </a:lvl1pPr>
            <a:lvl2pPr marL="1143000" indent="-228600">
              <a:defRPr sz="3200"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Text </a:t>
            </a:r>
          </a:p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Text </a:t>
            </a:r>
          </a:p>
          <a:p>
            <a:pPr lvl="1"/>
            <a:r>
              <a:rPr lang="en-US" dirty="0"/>
              <a:t>Text</a:t>
            </a:r>
          </a:p>
          <a:p>
            <a:pPr lvl="1"/>
            <a:r>
              <a:rPr lang="en-US" dirty="0"/>
              <a:t>Text</a:t>
            </a:r>
          </a:p>
        </p:txBody>
      </p:sp>
      <p:sp>
        <p:nvSpPr>
          <p:cNvPr id="19" name="Rectangle 18"/>
          <p:cNvSpPr>
            <a:spLocks noChangeArrowheads="1"/>
          </p:cNvSpPr>
          <p:nvPr userDrawn="1"/>
        </p:nvSpPr>
        <p:spPr bwMode="auto">
          <a:xfrm>
            <a:off x="0" y="6405319"/>
            <a:ext cx="12192000" cy="4572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 dirty="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21" name="Picture 20" descr="C:\Users\Rondell\Desktop\Benchmark A\EG newlogo v4 2048x789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320272" y="6517360"/>
            <a:ext cx="772759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" y="6517360"/>
            <a:ext cx="1464469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665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9EC4E8-95F1-4BAF-9024-4DE4F8F5D4A5}" type="datetimeFigureOut">
              <a:rPr lang="en-US" smtClean="0"/>
              <a:t>1/21/2018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441DBA-AC74-4466-8E52-E461CACFA2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683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manual.eg.poly.edu/index.php/Mars_Rover_Robot_(MRR)#Data_Specifications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manual.eg.poly.edu/index.php/3D_Printing_Extra_Credit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s://manual.eg.poly.edu/index.php/3D_Printing_Extra_Credit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s://eg.poly.edu/3DPrinting.php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Semester-Long Design Project</a:t>
            </a: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70" y="3543300"/>
            <a:ext cx="2867025" cy="229362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361" y="3543300"/>
            <a:ext cx="2785110" cy="229362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380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92500" lnSpcReduction="2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Bomb Disarming Robot (BDR)</a:t>
            </a:r>
          </a:p>
          <a:p>
            <a:pPr>
              <a:lnSpc>
                <a:spcPct val="150000"/>
              </a:lnSpc>
            </a:pPr>
            <a:r>
              <a:rPr lang="en-US" dirty="0"/>
              <a:t>Disarm bomb and return to start</a:t>
            </a:r>
          </a:p>
          <a:p>
            <a:pPr>
              <a:lnSpc>
                <a:spcPct val="150000"/>
              </a:lnSpc>
            </a:pPr>
            <a:r>
              <a:rPr lang="en-US" dirty="0"/>
              <a:t>Avoid decoy bombs</a:t>
            </a:r>
          </a:p>
          <a:p>
            <a:pPr>
              <a:lnSpc>
                <a:spcPct val="150000"/>
              </a:lnSpc>
            </a:pPr>
            <a:r>
              <a:rPr lang="en-US" dirty="0"/>
              <a:t>Robot must be able to autonomously </a:t>
            </a:r>
            <a:br>
              <a:rPr lang="en-US" dirty="0"/>
            </a:br>
            <a:r>
              <a:rPr lang="en-US" dirty="0"/>
              <a:t>navigate the obstacle course provided</a:t>
            </a:r>
          </a:p>
          <a:p>
            <a:pPr>
              <a:lnSpc>
                <a:spcPct val="150000"/>
              </a:lnSpc>
            </a:pPr>
            <a:r>
              <a:rPr lang="en-US" dirty="0"/>
              <a:t>Robot must fit in a start area that is 25cm x 25cm</a:t>
            </a:r>
          </a:p>
          <a:p>
            <a:pPr>
              <a:lnSpc>
                <a:spcPct val="150000"/>
              </a:lnSpc>
            </a:pPr>
            <a:r>
              <a:rPr lang="en-US" dirty="0"/>
              <a:t>Maximum height is 20cm</a:t>
            </a:r>
          </a:p>
        </p:txBody>
      </p:sp>
      <p:pic>
        <p:nvPicPr>
          <p:cNvPr id="3074" name="Picture 2" descr="https://lh6.googleusercontent.com/6sCbpSO7SGPd6muQIiU2kndxInkv1DuXuO0VNnzA4zHw2R4DSiy4K-TIjOsVmItsFIKBcO02NlSnq7oWM09Gm9H8eZUvLyLh8n-ak3i_gvyUQ7Yp-tYe5n-iRuriZq_1JvSs-7djTgY">
            <a:extLst>
              <a:ext uri="{FF2B5EF4-FFF2-40B4-BE49-F238E27FC236}">
                <a16:creationId xmlns:a16="http://schemas.microsoft.com/office/drawing/2014/main" id="{E96EB663-2142-4A2F-A20D-9A080D8F4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6" y="1257299"/>
            <a:ext cx="3733800" cy="280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1971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Bomb Disarming Robot (BDR)</a:t>
            </a:r>
          </a:p>
        </p:txBody>
      </p:sp>
      <p:sp>
        <p:nvSpPr>
          <p:cNvPr id="6" name="Rectangle 5"/>
          <p:cNvSpPr/>
          <p:nvPr/>
        </p:nvSpPr>
        <p:spPr>
          <a:xfrm>
            <a:off x="8001675" y="1764019"/>
            <a:ext cx="2920249" cy="291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0000"/>
                </a:solidFill>
              </a:rPr>
              <a:t>Prohibited</a:t>
            </a:r>
            <a:endParaRPr lang="en-US" sz="3300" dirty="0"/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Arms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Slingshots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Projectiles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1270076" y="1828139"/>
            <a:ext cx="3399460" cy="2786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0070C0"/>
                </a:solidFill>
              </a:rPr>
              <a:t>Allowed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Jumping off</a:t>
            </a:r>
            <a:br>
              <a:rPr lang="en-US" sz="3300" dirty="0"/>
            </a:br>
            <a:r>
              <a:rPr lang="en-US" sz="3300" dirty="0"/>
              <a:t>upper levels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Climbing walls</a:t>
            </a:r>
          </a:p>
        </p:txBody>
      </p:sp>
      <p:pic>
        <p:nvPicPr>
          <p:cNvPr id="4098" name="Picture 2" descr="https://lh6.googleusercontent.com/1aiHt3TV8rxfNvq07C3ibSZUd7YI_VdtV_xGQrDPVVoZGgmOQrSAuoGZdsrOuTZiv4xISNJHDd1g9So2NSl1UtDiMpaJXWDOOYODGBT69nIey9-p6t_BSF2vSspssrgvOWS1gcAxlpU">
            <a:extLst>
              <a:ext uri="{FF2B5EF4-FFF2-40B4-BE49-F238E27FC236}">
                <a16:creationId xmlns:a16="http://schemas.microsoft.com/office/drawing/2014/main" id="{B9D2ED5C-91F7-4573-8BF8-EA7695E03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140" y="4200525"/>
            <a:ext cx="2666326" cy="199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687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Bomb Disarming Robot (BDR)</a:t>
            </a:r>
          </a:p>
        </p:txBody>
      </p:sp>
      <p:sp>
        <p:nvSpPr>
          <p:cNvPr id="4" name="Rectangle 3"/>
          <p:cNvSpPr/>
          <p:nvPr/>
        </p:nvSpPr>
        <p:spPr>
          <a:xfrm>
            <a:off x="3889237" y="2223929"/>
            <a:ext cx="3617844" cy="1500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B: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Disarm bomb</a:t>
            </a:r>
          </a:p>
        </p:txBody>
      </p:sp>
      <p:sp>
        <p:nvSpPr>
          <p:cNvPr id="6" name="Rectangle 5"/>
          <p:cNvSpPr/>
          <p:nvPr/>
        </p:nvSpPr>
        <p:spPr>
          <a:xfrm>
            <a:off x="7507081" y="2223929"/>
            <a:ext cx="3617844" cy="1500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Commission: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Return to start</a:t>
            </a:r>
          </a:p>
        </p:txBody>
      </p:sp>
      <p:sp>
        <p:nvSpPr>
          <p:cNvPr id="8" name="Rectangle 7"/>
          <p:cNvSpPr/>
          <p:nvPr/>
        </p:nvSpPr>
        <p:spPr>
          <a:xfrm>
            <a:off x="271393" y="2223929"/>
            <a:ext cx="3617844" cy="1500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A: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Pass two hills</a:t>
            </a:r>
          </a:p>
        </p:txBody>
      </p:sp>
      <p:pic>
        <p:nvPicPr>
          <p:cNvPr id="9" name="Picture 2" descr="https://lh6.googleusercontent.com/6sCbpSO7SGPd6muQIiU2kndxInkv1DuXuO0VNnzA4zHw2R4DSiy4K-TIjOsVmItsFIKBcO02NlSnq7oWM09Gm9H8eZUvLyLh8n-ak3i_gvyUQ7Yp-tYe5n-iRuriZq_1JvSs-7djTgY">
            <a:extLst>
              <a:ext uri="{FF2B5EF4-FFF2-40B4-BE49-F238E27FC236}">
                <a16:creationId xmlns:a16="http://schemas.microsoft.com/office/drawing/2014/main" id="{B440776D-159D-4C34-963E-D473AAEE4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158" y="3943349"/>
            <a:ext cx="3009899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32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400"/>
            <a:ext cx="12192000" cy="3419062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Bomb Disarming Robot (BDR)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sz="3300" dirty="0">
                <a:solidFill>
                  <a:srgbClr val="FF6600"/>
                </a:solidFill>
              </a:rPr>
              <a:t>Extra Credit: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FF6600"/>
                </a:solidFill>
              </a:rPr>
              <a:t>Disable and retrieve triangulation device(s)</a:t>
            </a:r>
          </a:p>
        </p:txBody>
      </p:sp>
      <p:pic>
        <p:nvPicPr>
          <p:cNvPr id="5" name="Picture 2" descr="https://lh6.googleusercontent.com/1aiHt3TV8rxfNvq07C3ibSZUd7YI_VdtV_xGQrDPVVoZGgmOQrSAuoGZdsrOuTZiv4xISNJHDd1g9So2NSl1UtDiMpaJXWDOOYODGBT69nIey9-p6t_BSF2vSspssrgvOWS1gcAxlpU">
            <a:extLst>
              <a:ext uri="{FF2B5EF4-FFF2-40B4-BE49-F238E27FC236}">
                <a16:creationId xmlns:a16="http://schemas.microsoft.com/office/drawing/2014/main" id="{52DEEF43-D348-4126-9073-EB2595946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748" y="3662381"/>
            <a:ext cx="3250503" cy="243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2489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666922" cy="5353879"/>
          </a:xfrm>
        </p:spPr>
        <p:txBody>
          <a:bodyPr>
            <a:normAutofit fontScale="92500" lnSpcReduction="1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Mars Rover Robot (MRR)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Collect one soil and one water reading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Pick up sensor between readings if necessary</a:t>
            </a:r>
          </a:p>
          <a:p>
            <a:pPr>
              <a:lnSpc>
                <a:spcPct val="150000"/>
              </a:lnSpc>
            </a:pPr>
            <a:r>
              <a:rPr lang="en-US" dirty="0"/>
              <a:t>Carry module(s) </a:t>
            </a:r>
            <a:r>
              <a:rPr lang="en-US" b="1" dirty="0"/>
              <a:t>FROM</a:t>
            </a:r>
            <a:r>
              <a:rPr lang="en-US" dirty="0"/>
              <a:t> start </a:t>
            </a:r>
            <a:r>
              <a:rPr lang="en-US" b="1" dirty="0"/>
              <a:t>TO</a:t>
            </a:r>
            <a:r>
              <a:rPr lang="en-US" dirty="0"/>
              <a:t> respective tile</a:t>
            </a:r>
            <a:endParaRPr lang="en-US" sz="3300" dirty="0"/>
          </a:p>
          <a:p>
            <a:pPr>
              <a:lnSpc>
                <a:spcPct val="150000"/>
              </a:lnSpc>
            </a:pPr>
            <a:r>
              <a:rPr lang="en-US" sz="3300" dirty="0"/>
              <a:t>Answer </a:t>
            </a:r>
            <a:r>
              <a:rPr lang="en-US" sz="3300" dirty="0">
                <a:hlinkClick r:id="rId2"/>
              </a:rPr>
              <a:t>Data Specifications</a:t>
            </a:r>
            <a:r>
              <a:rPr lang="en-US" sz="3300" dirty="0"/>
              <a:t> questions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90" b="93540" l="388" r="96705">
                        <a14:foregroundMark x1="73740" y1="87597" x2="52132" y2="79587"/>
                        <a14:foregroundMark x1="73740" y1="90310" x2="70252" y2="88630"/>
                        <a14:foregroundMark x1="74709" y1="90568" x2="78391" y2="80879"/>
                        <a14:foregroundMark x1="64050" y1="35788" x2="62016" y2="35013"/>
                        <a14:foregroundMark x1="60950" y1="33979" x2="59205" y2="32300"/>
                        <a14:backgroundMark x1="37888" y1="85401" x2="25969" y2="73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0879" y="1918460"/>
            <a:ext cx="4011631" cy="300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2957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184"/>
          <p:cNvSpPr txBox="1"/>
          <p:nvPr/>
        </p:nvSpPr>
        <p:spPr>
          <a:xfrm>
            <a:off x="10760100" y="6071470"/>
            <a:ext cx="1431900" cy="316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r>
              <a:rPr lang="en-US" sz="1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Pavel</a:t>
            </a:r>
            <a:r>
              <a:rPr lang="en-US" sz="1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sold separately</a:t>
            </a:r>
          </a:p>
        </p:txBody>
      </p:sp>
      <p:sp>
        <p:nvSpPr>
          <p:cNvPr id="21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2000" cy="73152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93003A-DD6A-4EB7-AE59-8975201B8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673" y="1051060"/>
            <a:ext cx="8768654" cy="475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6174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Mars Rover Robot (MRR)</a:t>
            </a:r>
          </a:p>
        </p:txBody>
      </p:sp>
      <p:sp>
        <p:nvSpPr>
          <p:cNvPr id="4" name="Rectangle 3"/>
          <p:cNvSpPr/>
          <p:nvPr/>
        </p:nvSpPr>
        <p:spPr>
          <a:xfrm>
            <a:off x="4038615" y="1813111"/>
            <a:ext cx="3617844" cy="4549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B: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FF6600"/>
                </a:solidFill>
              </a:rPr>
              <a:t>Obtain first reading</a:t>
            </a:r>
            <a:endParaRPr lang="en-US" sz="2800" dirty="0">
              <a:solidFill>
                <a:srgbClr val="FF6600"/>
              </a:solidFill>
            </a:endParaRP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Return to pick up module if necessary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Obtain second different reading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7865430" y="1813111"/>
            <a:ext cx="4151382" cy="3601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Commission: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Obtain a water and soil reading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Return to landing site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Conduct all corresponding tests</a:t>
            </a:r>
          </a:p>
        </p:txBody>
      </p:sp>
      <p:sp>
        <p:nvSpPr>
          <p:cNvPr id="8" name="Rectangle 7"/>
          <p:cNvSpPr/>
          <p:nvPr/>
        </p:nvSpPr>
        <p:spPr>
          <a:xfrm>
            <a:off x="271393" y="1813111"/>
            <a:ext cx="3617844" cy="2091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A: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Obtain one reading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3540" l="388" r="96705">
                        <a14:foregroundMark x1="73740" y1="87597" x2="52132" y2="79587"/>
                        <a14:foregroundMark x1="73740" y1="90310" x2="70252" y2="88630"/>
                        <a14:foregroundMark x1="74709" y1="90568" x2="78391" y2="80879"/>
                        <a14:foregroundMark x1="64050" y1="35788" x2="62016" y2="35013"/>
                        <a14:foregroundMark x1="60950" y1="33979" x2="59205" y2="32300"/>
                        <a14:backgroundMark x1="37888" y1="85401" x2="25969" y2="73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0771" y="3463980"/>
            <a:ext cx="3617844" cy="271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0545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0084904" cy="5339751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Mars Rover Robot (MRR)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sz="3300" dirty="0">
                <a:solidFill>
                  <a:srgbClr val="FF6600"/>
                </a:solidFill>
              </a:rPr>
              <a:t>Extra Credit: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FF6600"/>
                </a:solidFill>
              </a:rPr>
              <a:t>Obtain all 3 types of readings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FF6600"/>
                </a:solidFill>
              </a:rPr>
              <a:t>Cross the canyon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FF6600"/>
                </a:solidFill>
              </a:rPr>
              <a:t>Traverse up and down mountain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FF6600"/>
                </a:solidFill>
              </a:rPr>
              <a:t>Collect reading from an EC tile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3540" l="388" r="96705">
                        <a14:foregroundMark x1="73740" y1="87597" x2="52132" y2="79587"/>
                        <a14:foregroundMark x1="73740" y1="90310" x2="70252" y2="88630"/>
                        <a14:foregroundMark x1="74709" y1="90568" x2="78391" y2="80879"/>
                        <a14:foregroundMark x1="64050" y1="35788" x2="62016" y2="35013"/>
                        <a14:foregroundMark x1="60950" y1="33979" x2="59205" y2="32300"/>
                        <a14:backgroundMark x1="37888" y1="85401" x2="25969" y2="73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0879" y="1918460"/>
            <a:ext cx="4011631" cy="300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5140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92500" lnSpcReduction="2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Retrieval &amp; Delivery System (RDS)</a:t>
            </a:r>
          </a:p>
          <a:p>
            <a:pPr>
              <a:lnSpc>
                <a:spcPct val="150000"/>
              </a:lnSpc>
            </a:pPr>
            <a:r>
              <a:rPr lang="en-US" dirty="0"/>
              <a:t>Retrieve fuel cells</a:t>
            </a:r>
          </a:p>
          <a:p>
            <a:pPr>
              <a:lnSpc>
                <a:spcPct val="150000"/>
              </a:lnSpc>
            </a:pPr>
            <a:r>
              <a:rPr lang="en-US" dirty="0"/>
              <a:t>Deliver them to three different hospitals</a:t>
            </a:r>
          </a:p>
          <a:p>
            <a:pPr>
              <a:lnSpc>
                <a:spcPct val="150000"/>
              </a:lnSpc>
            </a:pPr>
            <a:r>
              <a:rPr lang="en-US" dirty="0"/>
              <a:t>Hospitals consume power at different </a:t>
            </a:r>
            <a:br>
              <a:rPr lang="en-US" dirty="0"/>
            </a:br>
            <a:r>
              <a:rPr lang="en-US" dirty="0"/>
              <a:t>levels of efficiency</a:t>
            </a:r>
          </a:p>
          <a:p>
            <a:pPr>
              <a:lnSpc>
                <a:spcPct val="150000"/>
              </a:lnSpc>
            </a:pPr>
            <a:r>
              <a:rPr lang="en-US" dirty="0"/>
              <a:t>Deliver a total of at least 200 hours of battery life</a:t>
            </a:r>
          </a:p>
          <a:p>
            <a:pPr>
              <a:lnSpc>
                <a:spcPct val="150000"/>
              </a:lnSpc>
            </a:pPr>
            <a:r>
              <a:rPr lang="en-US" dirty="0"/>
              <a:t>The robot must fit in a start area that is 25cm x 25cm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19" b="89793" l="6492" r="94961">
                        <a14:foregroundMark x1="15116" y1="39018" x2="18411" y2="38372"/>
                        <a14:foregroundMark x1="21512" y1="42119" x2="21124" y2="36822"/>
                        <a14:foregroundMark x1="44574" y1="40181" x2="38566" y2="38630"/>
                        <a14:foregroundMark x1="50291" y1="38114" x2="50872" y2="35788"/>
                        <a14:foregroundMark x1="87209" y1="41473" x2="74128" y2="38372"/>
                        <a14:foregroundMark x1="90601" y1="39922" x2="65116" y2="35917"/>
                        <a14:foregroundMark x1="11337" y1="50904" x2="10368" y2="42506"/>
                        <a14:foregroundMark x1="10465" y1="44057" x2="9981" y2="40052"/>
                        <a14:foregroundMark x1="58818" y1="36693" x2="58818" y2="35142"/>
                        <a14:backgroundMark x1="10368" y1="41990" x2="10368" y2="41990"/>
                        <a14:backgroundMark x1="9690" y1="38889" x2="22674" y2="36305"/>
                        <a14:backgroundMark x1="21802" y1="42248" x2="21221" y2="34755"/>
                        <a14:backgroundMark x1="30814" y1="40827" x2="21899" y2="27261"/>
                        <a14:backgroundMark x1="46318" y1="38889" x2="48740" y2="30620"/>
                        <a14:backgroundMark x1="43605" y1="39018" x2="40310" y2="38372"/>
                        <a14:backgroundMark x1="41085" y1="38889" x2="38469" y2="38372"/>
                        <a14:backgroundMark x1="37016" y1="42894" x2="36725" y2="39922"/>
                        <a14:backgroundMark x1="36337" y1="43798" x2="29651" y2="45995"/>
                        <a14:backgroundMark x1="29651" y1="46124" x2="28876" y2="46382"/>
                        <a14:backgroundMark x1="45349" y1="41085" x2="46512" y2="39018"/>
                        <a14:backgroundMark x1="58430" y1="36176" x2="55039" y2="35142"/>
                        <a14:backgroundMark x1="71609" y1="28682" x2="93411" y2="32558"/>
                        <a14:backgroundMark x1="88663" y1="37855" x2="69283" y2="34884"/>
                        <a14:backgroundMark x1="87112" y1="38372" x2="76841" y2="36951"/>
                        <a14:backgroundMark x1="86337" y1="38760" x2="81977" y2="38114"/>
                        <a14:backgroundMark x1="69864" y1="35530" x2="65601" y2="34755"/>
                        <a14:backgroundMark x1="66957" y1="35788" x2="65213" y2="35142"/>
                        <a14:backgroundMark x1="65116" y1="35530" x2="80039" y2="37984"/>
                        <a14:backgroundMark x1="82461" y1="38372" x2="80136" y2="37984"/>
                        <a14:backgroundMark x1="70833" y1="33979" x2="65698" y2="33979"/>
                        <a14:backgroundMark x1="65213" y1="33592" x2="63953" y2="33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73335" y="1749803"/>
            <a:ext cx="4018665" cy="301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9442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Retrieval &amp; Delivery System (RDS)</a:t>
            </a:r>
          </a:p>
        </p:txBody>
      </p:sp>
      <p:sp>
        <p:nvSpPr>
          <p:cNvPr id="6" name="Rectangle 5"/>
          <p:cNvSpPr/>
          <p:nvPr/>
        </p:nvSpPr>
        <p:spPr>
          <a:xfrm>
            <a:off x="304800" y="1748268"/>
            <a:ext cx="5335856" cy="2871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/>
              <a:t>Fuel Cells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Center of tile = 25 </a:t>
            </a:r>
            <a:r>
              <a:rPr lang="en-US" sz="3300" dirty="0" err="1"/>
              <a:t>hrs</a:t>
            </a:r>
            <a:endParaRPr lang="en-US" sz="3300" dirty="0"/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Edge of tile = 30 </a:t>
            </a:r>
            <a:r>
              <a:rPr lang="en-US" sz="3300" dirty="0" err="1"/>
              <a:t>hrs</a:t>
            </a:r>
            <a:endParaRPr lang="en-US" sz="3300" dirty="0"/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Corner of tile = 35 </a:t>
            </a:r>
            <a:r>
              <a:rPr lang="en-US" sz="3300" dirty="0" err="1"/>
              <a:t>hrs</a:t>
            </a:r>
            <a:endParaRPr lang="en-US" sz="3300" dirty="0"/>
          </a:p>
        </p:txBody>
      </p:sp>
      <p:sp>
        <p:nvSpPr>
          <p:cNvPr id="8" name="Rectangle 7"/>
          <p:cNvSpPr/>
          <p:nvPr/>
        </p:nvSpPr>
        <p:spPr>
          <a:xfrm>
            <a:off x="7758870" y="1748267"/>
            <a:ext cx="5055982" cy="2871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/>
              <a:t>Power Supply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Yellow = 1x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Blue = 2x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Red = 3x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19" b="89793" l="6492" r="94961">
                        <a14:foregroundMark x1="15116" y1="39018" x2="18411" y2="38372"/>
                        <a14:foregroundMark x1="21512" y1="42119" x2="21124" y2="36822"/>
                        <a14:foregroundMark x1="44574" y1="40181" x2="38566" y2="38630"/>
                        <a14:foregroundMark x1="50291" y1="38114" x2="50872" y2="35788"/>
                        <a14:foregroundMark x1="87209" y1="41473" x2="74128" y2="38372"/>
                        <a14:foregroundMark x1="90601" y1="39922" x2="65116" y2="35917"/>
                        <a14:foregroundMark x1="11337" y1="50904" x2="10368" y2="42506"/>
                        <a14:foregroundMark x1="10465" y1="44057" x2="9981" y2="40052"/>
                        <a14:foregroundMark x1="58818" y1="36693" x2="58818" y2="35142"/>
                        <a14:backgroundMark x1="10368" y1="41990" x2="10368" y2="41990"/>
                        <a14:backgroundMark x1="9690" y1="38889" x2="22674" y2="36305"/>
                        <a14:backgroundMark x1="21802" y1="42248" x2="21221" y2="34755"/>
                        <a14:backgroundMark x1="30814" y1="40827" x2="21899" y2="27261"/>
                        <a14:backgroundMark x1="46318" y1="38889" x2="48740" y2="30620"/>
                        <a14:backgroundMark x1="43605" y1="39018" x2="40310" y2="38372"/>
                        <a14:backgroundMark x1="41085" y1="38889" x2="38469" y2="38372"/>
                        <a14:backgroundMark x1="37016" y1="42894" x2="36725" y2="39922"/>
                        <a14:backgroundMark x1="36337" y1="43798" x2="29651" y2="45995"/>
                        <a14:backgroundMark x1="29651" y1="46124" x2="28876" y2="46382"/>
                        <a14:backgroundMark x1="45349" y1="41085" x2="46512" y2="39018"/>
                        <a14:backgroundMark x1="58430" y1="36176" x2="55039" y2="35142"/>
                        <a14:backgroundMark x1="71609" y1="28682" x2="93411" y2="32558"/>
                        <a14:backgroundMark x1="88663" y1="37855" x2="69283" y2="34884"/>
                        <a14:backgroundMark x1="87112" y1="38372" x2="76841" y2="36951"/>
                        <a14:backgroundMark x1="86337" y1="38760" x2="81977" y2="38114"/>
                        <a14:backgroundMark x1="69864" y1="35530" x2="65601" y2="34755"/>
                        <a14:backgroundMark x1="66957" y1="35788" x2="65213" y2="35142"/>
                        <a14:backgroundMark x1="65116" y1="35530" x2="80039" y2="37984"/>
                        <a14:backgroundMark x1="82461" y1="38372" x2="80136" y2="37984"/>
                        <a14:backgroundMark x1="70833" y1="33979" x2="65698" y2="33979"/>
                        <a14:backgroundMark x1="65213" y1="33592" x2="63953" y2="33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2771" y="3804556"/>
            <a:ext cx="3766457" cy="282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202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3300" dirty="0"/>
              <a:t>Project duration: 10 weeks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Teams of 2-3 people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Projects to choose from: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Supermarket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Robot (seven types)</a:t>
            </a:r>
          </a:p>
        </p:txBody>
      </p:sp>
      <p:pic>
        <p:nvPicPr>
          <p:cNvPr id="4" name="Picture 4" descr="bd06887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134" y="1886651"/>
            <a:ext cx="3350571" cy="3395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42848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2000" cy="73152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Retrieval &amp; Delivery System (RDS)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36828A-3F66-4764-B334-2DD47414B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130" y="2372028"/>
            <a:ext cx="5692855" cy="33258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61B995-72B3-4423-BB93-F49D287CB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3663" y="2352674"/>
            <a:ext cx="5366868" cy="331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4498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Retrieval &amp; Delivery System (RDS)</a:t>
            </a:r>
          </a:p>
        </p:txBody>
      </p:sp>
      <p:sp>
        <p:nvSpPr>
          <p:cNvPr id="4" name="Rectangle 3"/>
          <p:cNvSpPr/>
          <p:nvPr/>
        </p:nvSpPr>
        <p:spPr>
          <a:xfrm>
            <a:off x="3995255" y="1879372"/>
            <a:ext cx="3617844" cy="2042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B: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Deliver 125 </a:t>
            </a:r>
            <a:r>
              <a:rPr lang="en-US" sz="3300" dirty="0" err="1">
                <a:solidFill>
                  <a:srgbClr val="FF6600"/>
                </a:solidFill>
              </a:rPr>
              <a:t>hrs</a:t>
            </a:r>
            <a:r>
              <a:rPr lang="en-US" sz="3300" dirty="0">
                <a:solidFill>
                  <a:srgbClr val="FF6600"/>
                </a:solidFill>
              </a:rPr>
              <a:t> total</a:t>
            </a:r>
          </a:p>
        </p:txBody>
      </p:sp>
      <p:sp>
        <p:nvSpPr>
          <p:cNvPr id="6" name="Rectangle 5"/>
          <p:cNvSpPr/>
          <p:nvPr/>
        </p:nvSpPr>
        <p:spPr>
          <a:xfrm>
            <a:off x="7613099" y="1879372"/>
            <a:ext cx="3617844" cy="2042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Commission: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Deliver 200 </a:t>
            </a:r>
            <a:r>
              <a:rPr lang="en-US" sz="3300" dirty="0" err="1">
                <a:solidFill>
                  <a:srgbClr val="FF6600"/>
                </a:solidFill>
              </a:rPr>
              <a:t>hrs</a:t>
            </a:r>
            <a:r>
              <a:rPr lang="en-US" sz="3300" dirty="0">
                <a:solidFill>
                  <a:srgbClr val="FF6600"/>
                </a:solidFill>
              </a:rPr>
              <a:t> total</a:t>
            </a:r>
          </a:p>
        </p:txBody>
      </p:sp>
      <p:sp>
        <p:nvSpPr>
          <p:cNvPr id="8" name="Rectangle 7"/>
          <p:cNvSpPr/>
          <p:nvPr/>
        </p:nvSpPr>
        <p:spPr>
          <a:xfrm>
            <a:off x="377411" y="1879372"/>
            <a:ext cx="3617844" cy="1500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A: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Deliver 50 </a:t>
            </a:r>
            <a:r>
              <a:rPr lang="en-US" sz="3300" dirty="0" err="1">
                <a:solidFill>
                  <a:srgbClr val="FF6600"/>
                </a:solidFill>
              </a:rPr>
              <a:t>hrs</a:t>
            </a:r>
            <a:endParaRPr lang="en-US" sz="3300" dirty="0">
              <a:solidFill>
                <a:srgbClr val="FF66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19" b="89793" l="6492" r="94961">
                        <a14:foregroundMark x1="15116" y1="39018" x2="18411" y2="38372"/>
                        <a14:foregroundMark x1="21512" y1="42119" x2="21124" y2="36822"/>
                        <a14:foregroundMark x1="44574" y1="40181" x2="38566" y2="38630"/>
                        <a14:foregroundMark x1="50291" y1="38114" x2="50872" y2="35788"/>
                        <a14:foregroundMark x1="87209" y1="41473" x2="74128" y2="38372"/>
                        <a14:foregroundMark x1="90601" y1="39922" x2="65116" y2="35917"/>
                        <a14:foregroundMark x1="11337" y1="50904" x2="10368" y2="42506"/>
                        <a14:foregroundMark x1="10465" y1="44057" x2="9981" y2="40052"/>
                        <a14:foregroundMark x1="58818" y1="36693" x2="58818" y2="35142"/>
                        <a14:backgroundMark x1="10368" y1="41990" x2="10368" y2="41990"/>
                        <a14:backgroundMark x1="9690" y1="38889" x2="22674" y2="36305"/>
                        <a14:backgroundMark x1="21802" y1="42248" x2="21221" y2="34755"/>
                        <a14:backgroundMark x1="30814" y1="40827" x2="21899" y2="27261"/>
                        <a14:backgroundMark x1="46318" y1="38889" x2="48740" y2="30620"/>
                        <a14:backgroundMark x1="43605" y1="39018" x2="40310" y2="38372"/>
                        <a14:backgroundMark x1="41085" y1="38889" x2="38469" y2="38372"/>
                        <a14:backgroundMark x1="37016" y1="42894" x2="36725" y2="39922"/>
                        <a14:backgroundMark x1="36337" y1="43798" x2="29651" y2="45995"/>
                        <a14:backgroundMark x1="29651" y1="46124" x2="28876" y2="46382"/>
                        <a14:backgroundMark x1="45349" y1="41085" x2="46512" y2="39018"/>
                        <a14:backgroundMark x1="58430" y1="36176" x2="55039" y2="35142"/>
                        <a14:backgroundMark x1="71609" y1="28682" x2="93411" y2="32558"/>
                        <a14:backgroundMark x1="88663" y1="37855" x2="69283" y2="34884"/>
                        <a14:backgroundMark x1="87112" y1="38372" x2="76841" y2="36951"/>
                        <a14:backgroundMark x1="86337" y1="38760" x2="81977" y2="38114"/>
                        <a14:backgroundMark x1="69864" y1="35530" x2="65601" y2="34755"/>
                        <a14:backgroundMark x1="66957" y1="35788" x2="65213" y2="35142"/>
                        <a14:backgroundMark x1="65116" y1="35530" x2="80039" y2="37984"/>
                        <a14:backgroundMark x1="82461" y1="38372" x2="80136" y2="37984"/>
                        <a14:backgroundMark x1="70833" y1="33979" x2="65698" y2="33979"/>
                        <a14:backgroundMark x1="65213" y1="33592" x2="63953" y2="33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2771" y="3722914"/>
            <a:ext cx="3766457" cy="282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0941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Retrieval &amp; Delivery System (RDS)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sz="3300" dirty="0">
                <a:solidFill>
                  <a:srgbClr val="FF6600"/>
                </a:solidFill>
              </a:rPr>
              <a:t>Extra Credit: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FF6600"/>
                </a:solidFill>
              </a:rPr>
              <a:t>Additional full cells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FF6600"/>
                </a:solidFill>
              </a:rPr>
              <a:t>Does not depend on hours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FF6600"/>
                </a:solidFill>
              </a:rPr>
              <a:t>Depends on extra number of cells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19" b="89793" l="6492" r="94961">
                        <a14:foregroundMark x1="15116" y1="39018" x2="18411" y2="38372"/>
                        <a14:foregroundMark x1="21512" y1="42119" x2="21124" y2="36822"/>
                        <a14:foregroundMark x1="44574" y1="40181" x2="38566" y2="38630"/>
                        <a14:foregroundMark x1="50291" y1="38114" x2="50872" y2="35788"/>
                        <a14:foregroundMark x1="87209" y1="41473" x2="74128" y2="38372"/>
                        <a14:foregroundMark x1="90601" y1="39922" x2="65116" y2="35917"/>
                        <a14:foregroundMark x1="11337" y1="50904" x2="10368" y2="42506"/>
                        <a14:foregroundMark x1="10465" y1="44057" x2="9981" y2="40052"/>
                        <a14:foregroundMark x1="58818" y1="36693" x2="58818" y2="35142"/>
                        <a14:backgroundMark x1="10368" y1="41990" x2="10368" y2="41990"/>
                        <a14:backgroundMark x1="9690" y1="38889" x2="22674" y2="36305"/>
                        <a14:backgroundMark x1="21802" y1="42248" x2="21221" y2="34755"/>
                        <a14:backgroundMark x1="30814" y1="40827" x2="21899" y2="27261"/>
                        <a14:backgroundMark x1="46318" y1="38889" x2="48740" y2="30620"/>
                        <a14:backgroundMark x1="43605" y1="39018" x2="40310" y2="38372"/>
                        <a14:backgroundMark x1="41085" y1="38889" x2="38469" y2="38372"/>
                        <a14:backgroundMark x1="37016" y1="42894" x2="36725" y2="39922"/>
                        <a14:backgroundMark x1="36337" y1="43798" x2="29651" y2="45995"/>
                        <a14:backgroundMark x1="29651" y1="46124" x2="28876" y2="46382"/>
                        <a14:backgroundMark x1="45349" y1="41085" x2="46512" y2="39018"/>
                        <a14:backgroundMark x1="58430" y1="36176" x2="55039" y2="35142"/>
                        <a14:backgroundMark x1="71609" y1="28682" x2="93411" y2="32558"/>
                        <a14:backgroundMark x1="88663" y1="37855" x2="69283" y2="34884"/>
                        <a14:backgroundMark x1="87112" y1="38372" x2="76841" y2="36951"/>
                        <a14:backgroundMark x1="86337" y1="38760" x2="81977" y2="38114"/>
                        <a14:backgroundMark x1="69864" y1="35530" x2="65601" y2="34755"/>
                        <a14:backgroundMark x1="66957" y1="35788" x2="65213" y2="35142"/>
                        <a14:backgroundMark x1="65116" y1="35530" x2="80039" y2="37984"/>
                        <a14:backgroundMark x1="82461" y1="38372" x2="80136" y2="37984"/>
                        <a14:backgroundMark x1="70833" y1="33979" x2="65698" y2="33979"/>
                        <a14:backgroundMark x1="65213" y1="33592" x2="63953" y2="33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76459" y="2019435"/>
            <a:ext cx="4165622" cy="312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854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547652" cy="5339751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&amp; Recovery Robot (SRR)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Retrieve lost space module </a:t>
            </a:r>
            <a:r>
              <a:rPr lang="en-US" sz="3300" dirty="0" err="1"/>
              <a:t>Zarya</a:t>
            </a:r>
            <a:r>
              <a:rPr lang="en-US" sz="3300" dirty="0"/>
              <a:t> from moon and return to start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The robot must fit in a start area that is 25cm x 25cm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6382" l="4264" r="95640">
                        <a14:foregroundMark x1="8818" y1="64729" x2="71415" y2="88630"/>
                        <a14:foregroundMark x1="7267" y1="65633" x2="10271" y2="67183"/>
                        <a14:foregroundMark x1="72190" y1="93282" x2="70058" y2="92506"/>
                        <a14:foregroundMark x1="72287" y1="93798" x2="69961" y2="92765"/>
                        <a14:foregroundMark x1="74225" y1="83463" x2="78585" y2="66150"/>
                        <a14:foregroundMark x1="78973" y1="64987" x2="86240" y2="35142"/>
                        <a14:foregroundMark x1="24225" y1="49225" x2="33236" y2="39664"/>
                        <a14:foregroundMark x1="23450" y1="50129" x2="24322" y2="50388"/>
                        <a14:foregroundMark x1="22384" y1="50129" x2="15504" y2="54522"/>
                        <a14:foregroundMark x1="15795" y1="51421" x2="16473" y2="49354"/>
                        <a14:foregroundMark x1="17054" y1="47287" x2="18605" y2="47545"/>
                        <a14:foregroundMark x1="19089" y1="48191" x2="19089" y2="46899"/>
                        <a14:foregroundMark x1="35368" y1="42248" x2="42442" y2="31654"/>
                        <a14:foregroundMark x1="44186" y1="31654" x2="42636" y2="33721"/>
                        <a14:foregroundMark x1="40310" y1="39922" x2="55814" y2="29716"/>
                        <a14:foregroundMark x1="40891" y1="38372" x2="55620" y2="29328"/>
                        <a14:foregroundMark x1="44864" y1="31654" x2="40504" y2="38372"/>
                        <a14:foregroundMark x1="31686" y1="39276" x2="38469" y2="30749"/>
                        <a14:foregroundMark x1="40019" y1="30749" x2="36531" y2="29974"/>
                        <a14:foregroundMark x1="36531" y1="29974" x2="25872" y2="45220"/>
                        <a14:foregroundMark x1="79167" y1="29457" x2="82364" y2="24935"/>
                        <a14:foregroundMark x1="75291" y1="28295" x2="77907" y2="24806"/>
                        <a14:foregroundMark x1="80523" y1="24806" x2="75775" y2="24419"/>
                        <a14:foregroundMark x1="67636" y1="25711" x2="60659" y2="25065"/>
                        <a14:foregroundMark x1="75194" y1="25323" x2="72384" y2="24677"/>
                        <a14:foregroundMark x1="75678" y1="24677" x2="72771" y2="24289"/>
                        <a14:foregroundMark x1="71802" y1="22997" x2="70930" y2="22868"/>
                        <a14:foregroundMark x1="60174" y1="26744" x2="60368" y2="23643"/>
                        <a14:foregroundMark x1="60078" y1="26873" x2="60368" y2="23643"/>
                        <a14:foregroundMark x1="60271" y1="26873" x2="60368" y2="23643"/>
                        <a14:foregroundMark x1="60368" y1="23643" x2="60368" y2="25969"/>
                        <a14:foregroundMark x1="65213" y1="24031" x2="62791" y2="23902"/>
                        <a14:foregroundMark x1="65116" y1="24160" x2="64244" y2="24031"/>
                        <a14:foregroundMark x1="24128" y1="46899" x2="29360" y2="39406"/>
                        <a14:backgroundMark x1="15407" y1="49612" x2="15213" y2="52326"/>
                        <a14:backgroundMark x1="15698" y1="53101" x2="14826" y2="53230"/>
                        <a14:backgroundMark x1="20446" y1="50258" x2="22965" y2="43152"/>
                        <a14:backgroundMark x1="19767" y1="49354" x2="18798" y2="48966"/>
                        <a14:backgroundMark x1="55523" y1="29328" x2="40891" y2="38114"/>
                        <a14:backgroundMark x1="40891" y1="38114" x2="45930" y2="30491"/>
                        <a14:backgroundMark x1="45155" y1="31395" x2="36143" y2="29716"/>
                        <a14:backgroundMark x1="36531" y1="29845" x2="33043" y2="34496"/>
                        <a14:backgroundMark x1="55620" y1="29199" x2="59399" y2="29716"/>
                        <a14:backgroundMark x1="59981" y1="26615" x2="61337" y2="13049"/>
                        <a14:backgroundMark x1="59690" y1="17571" x2="85659" y2="20026"/>
                        <a14:backgroundMark x1="72287" y1="23643" x2="72384" y2="22610"/>
                        <a14:backgroundMark x1="64826" y1="23902" x2="62791" y2="23643"/>
                        <a14:backgroundMark x1="32171" y1="35788" x2="22190" y2="48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273" y="1877162"/>
            <a:ext cx="3889727" cy="291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7422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547652" cy="1086679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&amp; Recovery Robot (SRR)</a:t>
            </a:r>
          </a:p>
        </p:txBody>
      </p:sp>
      <p:pic>
        <p:nvPicPr>
          <p:cNvPr id="9218" name="Picture 2" descr="https://lh6.googleusercontent.com/pNxWBhOWLTIOwvj5YHyTg02QN01NaorOoanbF8P_OszFNHKcrFp3GsAD1-KQE0CXByWQGrUlG6jo5uWr42D52dlBSNT03fJLqcIMDxoiSGcJ1IlDCMTmjBTpSS2G9P3xkOwdsvIKGEw">
            <a:extLst>
              <a:ext uri="{FF2B5EF4-FFF2-40B4-BE49-F238E27FC236}">
                <a16:creationId xmlns:a16="http://schemas.microsoft.com/office/drawing/2014/main" id="{0768F7EE-CAD2-48DE-960E-DBD3B21ED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559" y="2001078"/>
            <a:ext cx="5526881" cy="414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48911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547652" cy="1086679"/>
          </a:xfrm>
        </p:spPr>
        <p:txBody>
          <a:bodyPr>
            <a:no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&amp; Recovery Robot (SRR)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sz="3300" dirty="0"/>
              <a:t>Modules</a:t>
            </a:r>
          </a:p>
        </p:txBody>
      </p:sp>
      <p:pic>
        <p:nvPicPr>
          <p:cNvPr id="2052" name="Picture 4" descr="https://lh5.googleusercontent.com/NwyaMOgem2qZZL9EQlG45fwm0E6RGTfPvmSnD5UroinI2caMKRRTVJozMpMv52elD-GANusqPVrTibvyLpe6U_ex3Pk8wk2fBPxaABQdLj3RgYK-8ZjEVUiDepYG9EY7AeXKRCgymtE">
            <a:extLst>
              <a:ext uri="{FF2B5EF4-FFF2-40B4-BE49-F238E27FC236}">
                <a16:creationId xmlns:a16="http://schemas.microsoft.com/office/drawing/2014/main" id="{C4DC4F81-8B6C-4DB7-BDF9-4F73E8CBB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417" y="2434234"/>
            <a:ext cx="4373165" cy="327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E0F3676-684C-4F02-B530-17F66668BE0B}"/>
              </a:ext>
            </a:extLst>
          </p:cNvPr>
          <p:cNvSpPr/>
          <p:nvPr/>
        </p:nvSpPr>
        <p:spPr>
          <a:xfrm>
            <a:off x="2633662" y="571410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457200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               Quest              Zarya               Unity</a:t>
            </a:r>
            <a:endParaRPr lang="en-US" dirty="0"/>
          </a:p>
          <a:p>
            <a:br>
              <a:rPr lang="en-US" dirty="0"/>
            </a:br>
            <a:endParaRPr lang="en-US" dirty="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E298D9B3-A8F7-4281-A8B3-A3F29D984E62}"/>
              </a:ext>
            </a:extLst>
          </p:cNvPr>
          <p:cNvSpPr/>
          <p:nvPr/>
        </p:nvSpPr>
        <p:spPr>
          <a:xfrm rot="16564935">
            <a:off x="4289984" y="4816905"/>
            <a:ext cx="1386150" cy="4420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20C37FC4-497A-43DD-94D9-2CEC37906EAE}"/>
              </a:ext>
            </a:extLst>
          </p:cNvPr>
          <p:cNvSpPr/>
          <p:nvPr/>
        </p:nvSpPr>
        <p:spPr>
          <a:xfrm rot="16357034">
            <a:off x="5470174" y="4704852"/>
            <a:ext cx="1646920" cy="4420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FDF9522B-C2D6-4F40-AB12-AC3A21473371}"/>
              </a:ext>
            </a:extLst>
          </p:cNvPr>
          <p:cNvSpPr/>
          <p:nvPr/>
        </p:nvSpPr>
        <p:spPr>
          <a:xfrm rot="15939138">
            <a:off x="6817287" y="4514982"/>
            <a:ext cx="2037960" cy="4420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9671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&amp; Recovery Robot (SRR)</a:t>
            </a:r>
          </a:p>
        </p:txBody>
      </p:sp>
      <p:sp>
        <p:nvSpPr>
          <p:cNvPr id="4" name="Rectangle 3"/>
          <p:cNvSpPr/>
          <p:nvPr/>
        </p:nvSpPr>
        <p:spPr>
          <a:xfrm>
            <a:off x="4103402" y="1972138"/>
            <a:ext cx="3617844" cy="1540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B: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Retrieve </a:t>
            </a:r>
            <a:r>
              <a:rPr lang="en-US" sz="3300" dirty="0" err="1">
                <a:solidFill>
                  <a:srgbClr val="FF6600"/>
                </a:solidFill>
              </a:rPr>
              <a:t>Zarya</a:t>
            </a:r>
            <a:endParaRPr lang="en-US" sz="3300" dirty="0">
              <a:solidFill>
                <a:srgbClr val="FF66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721246" y="1940762"/>
            <a:ext cx="3617844" cy="2042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Commission: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Return to start with </a:t>
            </a:r>
            <a:r>
              <a:rPr lang="en-US" sz="3300" dirty="0" err="1">
                <a:solidFill>
                  <a:srgbClr val="FF6600"/>
                </a:solidFill>
              </a:rPr>
              <a:t>Zarya</a:t>
            </a:r>
            <a:endParaRPr lang="en-US" sz="3300" dirty="0">
              <a:solidFill>
                <a:srgbClr val="FF66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5558" y="1956450"/>
            <a:ext cx="3617844" cy="3336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A: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Traverse Hill Tile (Path 1)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Traverse Bridge (Path 2)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6382" l="4264" r="95640">
                        <a14:foregroundMark x1="8818" y1="64729" x2="71415" y2="88630"/>
                        <a14:foregroundMark x1="7267" y1="65633" x2="10271" y2="67183"/>
                        <a14:foregroundMark x1="72190" y1="93282" x2="70058" y2="92506"/>
                        <a14:foregroundMark x1="72287" y1="93798" x2="69961" y2="92765"/>
                        <a14:foregroundMark x1="74225" y1="83463" x2="78585" y2="66150"/>
                        <a14:foregroundMark x1="78973" y1="64987" x2="86240" y2="35142"/>
                        <a14:foregroundMark x1="24225" y1="49225" x2="33236" y2="39664"/>
                        <a14:foregroundMark x1="23450" y1="50129" x2="24322" y2="50388"/>
                        <a14:foregroundMark x1="22384" y1="50129" x2="15504" y2="54522"/>
                        <a14:foregroundMark x1="15795" y1="51421" x2="16473" y2="49354"/>
                        <a14:foregroundMark x1="17054" y1="47287" x2="18605" y2="47545"/>
                        <a14:foregroundMark x1="19089" y1="48191" x2="19089" y2="46899"/>
                        <a14:foregroundMark x1="35368" y1="42248" x2="42442" y2="31654"/>
                        <a14:foregroundMark x1="44186" y1="31654" x2="42636" y2="33721"/>
                        <a14:foregroundMark x1="40310" y1="39922" x2="55814" y2="29716"/>
                        <a14:foregroundMark x1="40891" y1="38372" x2="55620" y2="29328"/>
                        <a14:foregroundMark x1="44864" y1="31654" x2="40504" y2="38372"/>
                        <a14:foregroundMark x1="31686" y1="39276" x2="38469" y2="30749"/>
                        <a14:foregroundMark x1="40019" y1="30749" x2="36531" y2="29974"/>
                        <a14:foregroundMark x1="36531" y1="29974" x2="25872" y2="45220"/>
                        <a14:foregroundMark x1="79167" y1="29457" x2="82364" y2="24935"/>
                        <a14:foregroundMark x1="75291" y1="28295" x2="77907" y2="24806"/>
                        <a14:foregroundMark x1="80523" y1="24806" x2="75775" y2="24419"/>
                        <a14:foregroundMark x1="67636" y1="25711" x2="60659" y2="25065"/>
                        <a14:foregroundMark x1="75194" y1="25323" x2="72384" y2="24677"/>
                        <a14:foregroundMark x1="75678" y1="24677" x2="72771" y2="24289"/>
                        <a14:foregroundMark x1="71802" y1="22997" x2="70930" y2="22868"/>
                        <a14:foregroundMark x1="60174" y1="26744" x2="60368" y2="23643"/>
                        <a14:foregroundMark x1="60078" y1="26873" x2="60368" y2="23643"/>
                        <a14:foregroundMark x1="60271" y1="26873" x2="60368" y2="23643"/>
                        <a14:foregroundMark x1="60368" y1="23643" x2="60368" y2="25969"/>
                        <a14:foregroundMark x1="65213" y1="24031" x2="62791" y2="23902"/>
                        <a14:foregroundMark x1="65116" y1="24160" x2="64244" y2="24031"/>
                        <a14:foregroundMark x1="24128" y1="46899" x2="29360" y2="39406"/>
                        <a14:backgroundMark x1="15407" y1="49612" x2="15213" y2="52326"/>
                        <a14:backgroundMark x1="15698" y1="53101" x2="14826" y2="53230"/>
                        <a14:backgroundMark x1="20446" y1="50258" x2="22965" y2="43152"/>
                        <a14:backgroundMark x1="19767" y1="49354" x2="18798" y2="48966"/>
                        <a14:backgroundMark x1="55523" y1="29328" x2="40891" y2="38114"/>
                        <a14:backgroundMark x1="40891" y1="38114" x2="45930" y2="30491"/>
                        <a14:backgroundMark x1="45155" y1="31395" x2="36143" y2="29716"/>
                        <a14:backgroundMark x1="36531" y1="29845" x2="33043" y2="34496"/>
                        <a14:backgroundMark x1="55620" y1="29199" x2="59399" y2="29716"/>
                        <a14:backgroundMark x1="59981" y1="26615" x2="61337" y2="13049"/>
                        <a14:backgroundMark x1="59690" y1="17571" x2="85659" y2="20026"/>
                        <a14:backgroundMark x1="72287" y1="23643" x2="72384" y2="22610"/>
                        <a14:backgroundMark x1="64826" y1="23902" x2="62791" y2="23643"/>
                        <a14:backgroundMark x1="32171" y1="35788" x2="22190" y2="48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461" y="3393209"/>
            <a:ext cx="3889727" cy="291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2928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and Recovery Robot (SRR)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sz="3300" dirty="0">
                <a:solidFill>
                  <a:srgbClr val="FF6600"/>
                </a:solidFill>
              </a:rPr>
              <a:t>Extra Credit: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FF6600"/>
                </a:solidFill>
              </a:rPr>
              <a:t>Retrieve other modules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FF6600"/>
                </a:solidFill>
              </a:rPr>
              <a:t>Traverse moon dust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6382" l="4264" r="95640">
                        <a14:foregroundMark x1="8818" y1="64729" x2="71415" y2="88630"/>
                        <a14:foregroundMark x1="7267" y1="65633" x2="10271" y2="67183"/>
                        <a14:foregroundMark x1="72190" y1="93282" x2="70058" y2="92506"/>
                        <a14:foregroundMark x1="72287" y1="93798" x2="69961" y2="92765"/>
                        <a14:foregroundMark x1="74225" y1="83463" x2="78585" y2="66150"/>
                        <a14:foregroundMark x1="78973" y1="64987" x2="86240" y2="35142"/>
                        <a14:foregroundMark x1="24225" y1="49225" x2="33236" y2="39664"/>
                        <a14:foregroundMark x1="23450" y1="50129" x2="24322" y2="50388"/>
                        <a14:foregroundMark x1="22384" y1="50129" x2="15504" y2="54522"/>
                        <a14:foregroundMark x1="15795" y1="51421" x2="16473" y2="49354"/>
                        <a14:foregroundMark x1="17054" y1="47287" x2="18605" y2="47545"/>
                        <a14:foregroundMark x1="19089" y1="48191" x2="19089" y2="46899"/>
                        <a14:foregroundMark x1="35368" y1="42248" x2="42442" y2="31654"/>
                        <a14:foregroundMark x1="44186" y1="31654" x2="42636" y2="33721"/>
                        <a14:foregroundMark x1="40310" y1="39922" x2="55814" y2="29716"/>
                        <a14:foregroundMark x1="40891" y1="38372" x2="55620" y2="29328"/>
                        <a14:foregroundMark x1="44864" y1="31654" x2="40504" y2="38372"/>
                        <a14:foregroundMark x1="31686" y1="39276" x2="38469" y2="30749"/>
                        <a14:foregroundMark x1="40019" y1="30749" x2="36531" y2="29974"/>
                        <a14:foregroundMark x1="36531" y1="29974" x2="25872" y2="45220"/>
                        <a14:foregroundMark x1="79167" y1="29457" x2="82364" y2="24935"/>
                        <a14:foregroundMark x1="75291" y1="28295" x2="77907" y2="24806"/>
                        <a14:foregroundMark x1="80523" y1="24806" x2="75775" y2="24419"/>
                        <a14:foregroundMark x1="67636" y1="25711" x2="60659" y2="25065"/>
                        <a14:foregroundMark x1="75194" y1="25323" x2="72384" y2="24677"/>
                        <a14:foregroundMark x1="75678" y1="24677" x2="72771" y2="24289"/>
                        <a14:foregroundMark x1="71802" y1="22997" x2="70930" y2="22868"/>
                        <a14:foregroundMark x1="60174" y1="26744" x2="60368" y2="23643"/>
                        <a14:foregroundMark x1="60078" y1="26873" x2="60368" y2="23643"/>
                        <a14:foregroundMark x1="60271" y1="26873" x2="60368" y2="23643"/>
                        <a14:foregroundMark x1="60368" y1="23643" x2="60368" y2="25969"/>
                        <a14:foregroundMark x1="65213" y1="24031" x2="62791" y2="23902"/>
                        <a14:foregroundMark x1="65116" y1="24160" x2="64244" y2="24031"/>
                        <a14:foregroundMark x1="24128" y1="46899" x2="29360" y2="39406"/>
                        <a14:backgroundMark x1="15407" y1="49612" x2="15213" y2="52326"/>
                        <a14:backgroundMark x1="15698" y1="53101" x2="14826" y2="53230"/>
                        <a14:backgroundMark x1="20446" y1="50258" x2="22965" y2="43152"/>
                        <a14:backgroundMark x1="19767" y1="49354" x2="18798" y2="48966"/>
                        <a14:backgroundMark x1="55523" y1="29328" x2="40891" y2="38114"/>
                        <a14:backgroundMark x1="40891" y1="38114" x2="45930" y2="30491"/>
                        <a14:backgroundMark x1="45155" y1="31395" x2="36143" y2="29716"/>
                        <a14:backgroundMark x1="36531" y1="29845" x2="33043" y2="34496"/>
                        <a14:backgroundMark x1="55620" y1="29199" x2="59399" y2="29716"/>
                        <a14:backgroundMark x1="59981" y1="26615" x2="61337" y2="13049"/>
                        <a14:backgroundMark x1="59690" y1="17571" x2="85659" y2="20026"/>
                        <a14:backgroundMark x1="72287" y1="23643" x2="72384" y2="22610"/>
                        <a14:backgroundMark x1="64826" y1="23902" x2="62791" y2="23643"/>
                        <a14:backgroundMark x1="32171" y1="35788" x2="22190" y2="48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273" y="2125626"/>
            <a:ext cx="3889727" cy="291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7149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335617" cy="5339751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Security Infiltration Drone (SID)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Solve puzzle to deactivate gates by activating RFID tags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Reach exit point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Robot must fit in a start area that </a:t>
            </a:r>
            <a:br>
              <a:rPr lang="en-US" sz="3300" dirty="0"/>
            </a:br>
            <a:r>
              <a:rPr lang="en-US" sz="3300" dirty="0"/>
              <a:t>is 25cm x 25cm</a:t>
            </a:r>
          </a:p>
        </p:txBody>
      </p:sp>
      <p:sp>
        <p:nvSpPr>
          <p:cNvPr id="4" name="AutoShape 2" descr="https://lh6.googleusercontent.com/byif5leOkTqPWcqii1OHGIBG_YAQctl9oAG_xuhL-8qR8NHO-cLCrLr7KTQQgj1PoOowZBXXy3oda96sVrCIoTEeiDJb6yHPmxt6YNqAl6Puy_PQtXeZ-5gf-IYN2wv70hwMWMnX4lw">
            <a:extLst>
              <a:ext uri="{FF2B5EF4-FFF2-40B4-BE49-F238E27FC236}">
                <a16:creationId xmlns:a16="http://schemas.microsoft.com/office/drawing/2014/main" id="{3C9CEF73-8524-405E-93B3-DFCA53100BB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44" name="Picture 4" descr="https://lh6.googleusercontent.com/byif5leOkTqPWcqii1OHGIBG_YAQctl9oAG_xuhL-8qR8NHO-cLCrLr7KTQQgj1PoOowZBXXy3oda96sVrCIoTEeiDJb6yHPmxt6YNqAl6Puy_PQtXeZ-5gf-IYN2wv70hwMWMnX4lw">
            <a:extLst>
              <a:ext uri="{FF2B5EF4-FFF2-40B4-BE49-F238E27FC236}">
                <a16:creationId xmlns:a16="http://schemas.microsoft.com/office/drawing/2014/main" id="{C14EFF89-BE4B-4EA1-9F7C-D48EB0A8E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732" y="2571750"/>
            <a:ext cx="4090988" cy="306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1519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335617" cy="5339751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Security Infiltration Drone (SID)</a:t>
            </a:r>
          </a:p>
        </p:txBody>
      </p:sp>
      <p:sp>
        <p:nvSpPr>
          <p:cNvPr id="16" name="Shape 152"/>
          <p:cNvSpPr txBox="1"/>
          <p:nvPr/>
        </p:nvSpPr>
        <p:spPr>
          <a:xfrm>
            <a:off x="3967161" y="5454902"/>
            <a:ext cx="4257675" cy="972576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Numbers are gates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Letters are RFIDs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1CA5F0-27D5-4EFD-8810-D09B5450D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929" y="1830232"/>
            <a:ext cx="6526141" cy="368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165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548671532"/>
              </p:ext>
            </p:extLst>
          </p:nvPr>
        </p:nvGraphicFramePr>
        <p:xfrm>
          <a:off x="802757" y="1310186"/>
          <a:ext cx="10451806" cy="24688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2259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259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479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% of Grade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79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Benchmarks</a:t>
                      </a:r>
                      <a:r>
                        <a:rPr lang="en-US" sz="3600" baseline="0" dirty="0"/>
                        <a:t> and Commissioning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479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Final Presentation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80214" y="4359349"/>
            <a:ext cx="9696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6600"/>
                </a:solidFill>
              </a:rPr>
              <a:t>NOTE: The SLDP counts toward 30% of your course final grade!</a:t>
            </a:r>
          </a:p>
        </p:txBody>
      </p:sp>
    </p:spTree>
    <p:extLst>
      <p:ext uri="{BB962C8B-B14F-4D97-AF65-F5344CB8AC3E}">
        <p14:creationId xmlns:p14="http://schemas.microsoft.com/office/powerpoint/2010/main" val="962086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Security Infiltration Drone (SID)</a:t>
            </a:r>
          </a:p>
        </p:txBody>
      </p:sp>
      <p:sp>
        <p:nvSpPr>
          <p:cNvPr id="4" name="Rectangle 3"/>
          <p:cNvSpPr/>
          <p:nvPr/>
        </p:nvSpPr>
        <p:spPr>
          <a:xfrm>
            <a:off x="3889237" y="1664901"/>
            <a:ext cx="3617844" cy="2099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B: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Activate 3 tags in sequence</a:t>
            </a:r>
          </a:p>
        </p:txBody>
      </p:sp>
      <p:sp>
        <p:nvSpPr>
          <p:cNvPr id="6" name="Rectangle 5"/>
          <p:cNvSpPr/>
          <p:nvPr/>
        </p:nvSpPr>
        <p:spPr>
          <a:xfrm>
            <a:off x="7507081" y="1667441"/>
            <a:ext cx="3617844" cy="2042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Commission: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Reach exit (black tile)</a:t>
            </a:r>
          </a:p>
        </p:txBody>
      </p:sp>
      <p:sp>
        <p:nvSpPr>
          <p:cNvPr id="8" name="Rectangle 7"/>
          <p:cNvSpPr/>
          <p:nvPr/>
        </p:nvSpPr>
        <p:spPr>
          <a:xfrm>
            <a:off x="271393" y="1667337"/>
            <a:ext cx="3617844" cy="33450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A: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Show puzzle solution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Activate first tag in sequence</a:t>
            </a:r>
          </a:p>
        </p:txBody>
      </p:sp>
      <p:pic>
        <p:nvPicPr>
          <p:cNvPr id="10" name="Picture 4" descr="https://lh6.googleusercontent.com/byif5leOkTqPWcqii1OHGIBG_YAQctl9oAG_xuhL-8qR8NHO-cLCrLr7KTQQgj1PoOowZBXXy3oda96sVrCIoTEeiDJb6yHPmxt6YNqAl6Puy_PQtXeZ-5gf-IYN2wv70hwMWMnX4lw">
            <a:extLst>
              <a:ext uri="{FF2B5EF4-FFF2-40B4-BE49-F238E27FC236}">
                <a16:creationId xmlns:a16="http://schemas.microsoft.com/office/drawing/2014/main" id="{C1CE4227-2C51-4286-8219-43CA5DE10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284" y="3787007"/>
            <a:ext cx="3267593" cy="245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8878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7898296" cy="5339751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Security Infiltration Drone (SID)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sz="3300" dirty="0">
                <a:solidFill>
                  <a:srgbClr val="FF6600"/>
                </a:solidFill>
              </a:rPr>
              <a:t>Extra Credit: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FF6600"/>
                </a:solidFill>
              </a:rPr>
              <a:t>Retrieve data canisters</a:t>
            </a:r>
          </a:p>
        </p:txBody>
      </p:sp>
      <p:pic>
        <p:nvPicPr>
          <p:cNvPr id="6" name="Picture 4" descr="https://lh6.googleusercontent.com/byif5leOkTqPWcqii1OHGIBG_YAQctl9oAG_xuhL-8qR8NHO-cLCrLr7KTQQgj1PoOowZBXXy3oda96sVrCIoTEeiDJb6yHPmxt6YNqAl6Puy_PQtXeZ-5gf-IYN2wv70hwMWMnX4lw">
            <a:extLst>
              <a:ext uri="{FF2B5EF4-FFF2-40B4-BE49-F238E27FC236}">
                <a16:creationId xmlns:a16="http://schemas.microsoft.com/office/drawing/2014/main" id="{2E485979-C4BE-4FBB-9303-A5A7198ED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582" y="2243140"/>
            <a:ext cx="4090988" cy="306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4487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2000" cy="73152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11"/>
          </p:nvPr>
        </p:nvSpPr>
        <p:spPr>
          <a:xfrm>
            <a:off x="0" y="1508229"/>
            <a:ext cx="6446520" cy="449046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300" dirty="0"/>
              <a:t>Solve puzzle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Activate ramps via RFID sensors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Reach the “treasure” at the bottom of the course</a:t>
            </a:r>
          </a:p>
        </p:txBody>
      </p:sp>
      <p:sp>
        <p:nvSpPr>
          <p:cNvPr id="8" name="TextBox 3"/>
          <p:cNvSpPr txBox="1"/>
          <p:nvPr/>
        </p:nvSpPr>
        <p:spPr>
          <a:xfrm>
            <a:off x="6934803" y="1508996"/>
            <a:ext cx="4892040" cy="1573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300" dirty="0"/>
              <a:t>Optional: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3300" dirty="0"/>
              <a:t>Return to start</a:t>
            </a:r>
          </a:p>
        </p:txBody>
      </p:sp>
      <p:sp>
        <p:nvSpPr>
          <p:cNvPr id="9" name="TextBox 4"/>
          <p:cNvSpPr txBox="1"/>
          <p:nvPr/>
        </p:nvSpPr>
        <p:spPr>
          <a:xfrm>
            <a:off x="411480" y="911274"/>
            <a:ext cx="1075676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Subterranean Infiltrator &amp; Fortune Retriever (SIFR)</a:t>
            </a:r>
          </a:p>
        </p:txBody>
      </p:sp>
      <p:pic>
        <p:nvPicPr>
          <p:cNvPr id="2" name="图片 1" descr="Screen Shot 2017-09-11 at 11.45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680" y="3331942"/>
            <a:ext cx="3972033" cy="264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0708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2000" cy="73152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8" name="Shape 353"/>
          <p:cNvSpPr txBox="1"/>
          <p:nvPr/>
        </p:nvSpPr>
        <p:spPr>
          <a:xfrm>
            <a:off x="1085262" y="4896490"/>
            <a:ext cx="2128800" cy="894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4800" dirty="0"/>
              <a:t>Top</a:t>
            </a:r>
          </a:p>
        </p:txBody>
      </p:sp>
      <p:sp>
        <p:nvSpPr>
          <p:cNvPr id="9" name="Shape 354"/>
          <p:cNvSpPr txBox="1"/>
          <p:nvPr/>
        </p:nvSpPr>
        <p:spPr>
          <a:xfrm>
            <a:off x="5031587" y="4882565"/>
            <a:ext cx="2128800" cy="894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4800" dirty="0"/>
              <a:t>Middle</a:t>
            </a:r>
          </a:p>
        </p:txBody>
      </p:sp>
      <p:sp>
        <p:nvSpPr>
          <p:cNvPr id="10" name="Shape 355"/>
          <p:cNvSpPr txBox="1"/>
          <p:nvPr/>
        </p:nvSpPr>
        <p:spPr>
          <a:xfrm>
            <a:off x="8977925" y="4882565"/>
            <a:ext cx="2128800" cy="894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4800"/>
              <a:t>Bottom</a:t>
            </a:r>
          </a:p>
        </p:txBody>
      </p:sp>
      <p:sp>
        <p:nvSpPr>
          <p:cNvPr id="11" name="TextBox 4"/>
          <p:cNvSpPr txBox="1"/>
          <p:nvPr/>
        </p:nvSpPr>
        <p:spPr>
          <a:xfrm>
            <a:off x="411480" y="911274"/>
            <a:ext cx="1075676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Subterranean Infiltrator &amp; Fortune Retriever (SIFR)</a:t>
            </a:r>
          </a:p>
        </p:txBody>
      </p:sp>
      <p:pic>
        <p:nvPicPr>
          <p:cNvPr id="11266" name="Picture 2" descr="https://lh5.googleusercontent.com/cTFg5_tHwjNN0yLf5fFPiA2nziVHyWaNGVDZiNWEU42V4GIvBJUjt08zCRYXMKBckE7_zz48LWbs_nxdaGpyeVfkfXQTmEPvULAbFNa60irHZ1FLJRgvlToBMKaiftyU6oAmHrfgwUc">
            <a:extLst>
              <a:ext uri="{FF2B5EF4-FFF2-40B4-BE49-F238E27FC236}">
                <a16:creationId xmlns:a16="http://schemas.microsoft.com/office/drawing/2014/main" id="{07D00299-B2E2-4EC7-890C-0C80C9B03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54" y="1972785"/>
            <a:ext cx="3288323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lh6.googleusercontent.com/qeISugymfclTaWwQNMbb7OMidWHxfiQrI9pB6iW3SyuQbmF8z6Erg4Ar2vcMOTGPhWN8jpnS-S30TUCkrZ2HTk2nS1KiOZQW-MD0QPPB22zdY3kv9PMjs9vJFEkteMYNWYX8h7040ls">
            <a:extLst>
              <a:ext uri="{FF2B5EF4-FFF2-40B4-BE49-F238E27FC236}">
                <a16:creationId xmlns:a16="http://schemas.microsoft.com/office/drawing/2014/main" id="{B550F20B-EAD5-483B-A9DE-2F9A949AA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355" y="1967358"/>
            <a:ext cx="329729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lh6.googleusercontent.com/6dl6fi2wGhmjK8HYzlzsNRdj8UNj8P2HyzYPW3Xs-Xw0p1G55No3kbbSrUE_tiAj5rtnOiCeK3qZEz9ilBY7MDefgqg_tY8VPm_f1-tbqU-7stDRt6bocxTUB4dr_Ur7M4NXVJdgPII">
            <a:extLst>
              <a:ext uri="{FF2B5EF4-FFF2-40B4-BE49-F238E27FC236}">
                <a16:creationId xmlns:a16="http://schemas.microsoft.com/office/drawing/2014/main" id="{B6E5C15F-DA76-4E30-8F63-597355DAF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723" y="1967358"/>
            <a:ext cx="329729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88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3933034" y="1961212"/>
            <a:ext cx="3775245" cy="2777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B: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Activate Ramp 1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Activate Ramp 2 or 3</a:t>
            </a:r>
          </a:p>
        </p:txBody>
      </p:sp>
      <p:sp>
        <p:nvSpPr>
          <p:cNvPr id="6" name="Rectangle 5"/>
          <p:cNvSpPr/>
          <p:nvPr/>
        </p:nvSpPr>
        <p:spPr>
          <a:xfrm>
            <a:off x="7835559" y="1939319"/>
            <a:ext cx="4164829" cy="3336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Commission: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Retrieve “Treasure”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Have “escape route” ready</a:t>
            </a:r>
          </a:p>
        </p:txBody>
      </p:sp>
      <p:sp>
        <p:nvSpPr>
          <p:cNvPr id="8" name="Rectangle 7"/>
          <p:cNvSpPr/>
          <p:nvPr/>
        </p:nvSpPr>
        <p:spPr>
          <a:xfrm>
            <a:off x="184731" y="1917426"/>
            <a:ext cx="3775244" cy="2786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A: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Show TA the puzzle solution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Activate Ramp 1</a:t>
            </a:r>
          </a:p>
        </p:txBody>
      </p:sp>
      <p:sp>
        <p:nvSpPr>
          <p:cNvPr id="10" name="TextBox 4"/>
          <p:cNvSpPr txBox="1"/>
          <p:nvPr/>
        </p:nvSpPr>
        <p:spPr>
          <a:xfrm>
            <a:off x="411480" y="911274"/>
            <a:ext cx="1075676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Subterranean Infiltrator &amp; Fortune Retriever (SIFR)</a:t>
            </a:r>
          </a:p>
        </p:txBody>
      </p:sp>
    </p:spTree>
    <p:extLst>
      <p:ext uri="{BB962C8B-B14F-4D97-AF65-F5344CB8AC3E}">
        <p14:creationId xmlns:p14="http://schemas.microsoft.com/office/powerpoint/2010/main" val="15320508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10" name="TextBox 4"/>
          <p:cNvSpPr txBox="1"/>
          <p:nvPr/>
        </p:nvSpPr>
        <p:spPr>
          <a:xfrm>
            <a:off x="411480" y="911274"/>
            <a:ext cx="107567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Subterranean Infiltrator &amp; Fortune Retriever (SIFR)</a:t>
            </a:r>
          </a:p>
          <a:p>
            <a:endParaRPr lang="en-US" sz="3300" b="1" dirty="0"/>
          </a:p>
        </p:txBody>
      </p:sp>
      <p:sp>
        <p:nvSpPr>
          <p:cNvPr id="3" name="文本框 2"/>
          <p:cNvSpPr txBox="1"/>
          <p:nvPr/>
        </p:nvSpPr>
        <p:spPr>
          <a:xfrm>
            <a:off x="525564" y="1948482"/>
            <a:ext cx="11212042" cy="3162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300" dirty="0">
                <a:solidFill>
                  <a:srgbClr val="FF6600"/>
                </a:solidFill>
              </a:rPr>
              <a:t>Extra Credit: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altLang="zh-CN" sz="3300" dirty="0">
                <a:solidFill>
                  <a:srgbClr val="FF6600"/>
                </a:solidFill>
              </a:rPr>
              <a:t>Using Ramp 3 / Tag 4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altLang="zh-CN" sz="3300" dirty="0">
                <a:solidFill>
                  <a:srgbClr val="FF6600"/>
                </a:solidFill>
              </a:rPr>
              <a:t>Return to Middle Layer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altLang="zh-CN" sz="3300" dirty="0">
                <a:solidFill>
                  <a:srgbClr val="FF6600"/>
                </a:solidFill>
              </a:rPr>
              <a:t>Return to Start</a:t>
            </a:r>
          </a:p>
          <a:p>
            <a:endParaRPr kumimoji="1" lang="zh-CN" altLang="en-US" dirty="0"/>
          </a:p>
        </p:txBody>
      </p:sp>
      <p:pic>
        <p:nvPicPr>
          <p:cNvPr id="5" name="图片 4" descr="Screen Shot 2017-09-11 at 11.45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881" y="2156117"/>
            <a:ext cx="4136671" cy="275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2306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-218985" y="961658"/>
            <a:ext cx="9058185" cy="5339751"/>
          </a:xfrm>
        </p:spPr>
        <p:txBody>
          <a:bodyPr>
            <a:normAutofit fontScale="92500" lnSpcReduction="2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NYU Housing and Innovation in Revit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chemeClr val="dk1"/>
                </a:solidFill>
              </a:rPr>
              <a:t>Create a 3D Revit Model of a </a:t>
            </a:r>
            <a:br>
              <a:rPr lang="en-US" sz="3300" dirty="0">
                <a:solidFill>
                  <a:schemeClr val="dk1"/>
                </a:solidFill>
              </a:rPr>
            </a:br>
            <a:r>
              <a:rPr lang="en-US" sz="3300" dirty="0">
                <a:solidFill>
                  <a:schemeClr val="dk1"/>
                </a:solidFill>
              </a:rPr>
              <a:t>college campus extension to </a:t>
            </a:r>
            <a:br>
              <a:rPr lang="en-US" sz="3300" dirty="0">
                <a:solidFill>
                  <a:schemeClr val="dk1"/>
                </a:solidFill>
              </a:rPr>
            </a:br>
            <a:r>
              <a:rPr lang="en-US" sz="3300" dirty="0">
                <a:solidFill>
                  <a:schemeClr val="dk1"/>
                </a:solidFill>
              </a:rPr>
              <a:t>NYU Tandon (No physical model)</a:t>
            </a:r>
            <a:endParaRPr lang="en-US" sz="3300" dirty="0">
              <a:solidFill>
                <a:srgbClr val="FF0000"/>
              </a:solidFill>
            </a:endParaRPr>
          </a:p>
          <a:p>
            <a:pPr marL="914400" lvl="1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Plan utilities layout</a:t>
            </a:r>
          </a:p>
          <a:p>
            <a:pPr marL="1371600" lvl="3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Electrical system</a:t>
            </a:r>
          </a:p>
          <a:p>
            <a:pPr marL="1371600" lvl="3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Plumbing system</a:t>
            </a:r>
          </a:p>
          <a:p>
            <a:pPr marL="1371600" lvl="3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HVAC system</a:t>
            </a:r>
            <a:endParaRPr lang="en-US" sz="3300" dirty="0"/>
          </a:p>
        </p:txBody>
      </p:sp>
      <p:sp>
        <p:nvSpPr>
          <p:cNvPr id="4" name="Shape 283"/>
          <p:cNvSpPr txBox="1">
            <a:spLocks/>
          </p:cNvSpPr>
          <p:nvPr/>
        </p:nvSpPr>
        <p:spPr>
          <a:xfrm>
            <a:off x="6974122" y="1704167"/>
            <a:ext cx="5414100" cy="4351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 indent="-4572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Create LabVIEW VI’s</a:t>
            </a:r>
          </a:p>
          <a:p>
            <a:pPr marL="1371600" lvl="2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Lighting System</a:t>
            </a:r>
          </a:p>
          <a:p>
            <a:pPr marL="1371600" lvl="2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Heating/ Cooling system</a:t>
            </a:r>
          </a:p>
          <a:p>
            <a:pPr marL="1371600" lvl="2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Security System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322" y="4386196"/>
            <a:ext cx="3202884" cy="184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4841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8"/>
            <a:ext cx="12192000" cy="1126437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Housing and Innovation in Revit (HIR)</a:t>
            </a:r>
          </a:p>
        </p:txBody>
      </p:sp>
      <p:sp>
        <p:nvSpPr>
          <p:cNvPr id="4" name="Rectangle 3"/>
          <p:cNvSpPr/>
          <p:nvPr/>
        </p:nvSpPr>
        <p:spPr>
          <a:xfrm>
            <a:off x="6321287" y="1733597"/>
            <a:ext cx="5393635" cy="405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B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Everything from Benchmark A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All Classroom designs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Facility of choice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Electrical, plumbing, and HVAC for one dorm</a:t>
            </a:r>
          </a:p>
        </p:txBody>
      </p:sp>
      <p:sp>
        <p:nvSpPr>
          <p:cNvPr id="8" name="Rectangle 7"/>
          <p:cNvSpPr/>
          <p:nvPr/>
        </p:nvSpPr>
        <p:spPr>
          <a:xfrm>
            <a:off x="32854" y="1707094"/>
            <a:ext cx="5837860" cy="3711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3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A</a:t>
            </a:r>
          </a:p>
          <a:p>
            <a:pPr marL="952500" lvl="1" indent="-457200">
              <a:lnSpc>
                <a:spcPct val="90000"/>
              </a:lnSpc>
              <a:spcBef>
                <a:spcPts val="300"/>
              </a:spcBef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One Recreational Space Design</a:t>
            </a:r>
          </a:p>
          <a:p>
            <a:pPr marL="952500" lvl="1" indent="-457200">
              <a:lnSpc>
                <a:spcPct val="90000"/>
              </a:lnSpc>
              <a:spcBef>
                <a:spcPts val="300"/>
              </a:spcBef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One 20 student classroom design</a:t>
            </a:r>
          </a:p>
          <a:p>
            <a:pPr marL="952500" lvl="1" indent="-457200">
              <a:lnSpc>
                <a:spcPct val="90000"/>
              </a:lnSpc>
              <a:spcBef>
                <a:spcPts val="300"/>
              </a:spcBef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One 40 student classroom design</a:t>
            </a:r>
          </a:p>
        </p:txBody>
      </p:sp>
    </p:spTree>
    <p:extLst>
      <p:ext uri="{BB962C8B-B14F-4D97-AF65-F5344CB8AC3E}">
        <p14:creationId xmlns:p14="http://schemas.microsoft.com/office/powerpoint/2010/main" val="28375844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702366"/>
            <a:ext cx="12192000" cy="1126437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Housing and Innovation in Revit (HIR)</a:t>
            </a:r>
          </a:p>
        </p:txBody>
      </p:sp>
      <p:sp>
        <p:nvSpPr>
          <p:cNvPr id="6" name="Rectangle 5"/>
          <p:cNvSpPr/>
          <p:nvPr/>
        </p:nvSpPr>
        <p:spPr>
          <a:xfrm>
            <a:off x="437320" y="1468557"/>
            <a:ext cx="11754679" cy="6463308"/>
          </a:xfrm>
          <a:prstGeom prst="rect">
            <a:avLst/>
          </a:prstGeom>
        </p:spPr>
        <p:txBody>
          <a:bodyPr wrap="square" numCol="2" anchor="ctr">
            <a:spAutoFit/>
          </a:bodyPr>
          <a:lstStyle/>
          <a:p>
            <a:r>
              <a:rPr lang="en-US" sz="3200" b="1" dirty="0">
                <a:solidFill>
                  <a:srgbClr val="FF6600"/>
                </a:solidFill>
              </a:rPr>
              <a:t>Commission:</a:t>
            </a:r>
          </a:p>
          <a:p>
            <a:r>
              <a:rPr lang="en-US" sz="3200" dirty="0">
                <a:solidFill>
                  <a:srgbClr val="FF6600"/>
                </a:solidFill>
              </a:rPr>
              <a:t>Revit drawings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Floor plan for all floors (minimum 6)                                            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Plumbing system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Electrical system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HVAC system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Front elevation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Most detailed side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Gold LEED certification</a:t>
            </a:r>
          </a:p>
          <a:p>
            <a:br>
              <a:rPr lang="en-US" sz="3200" dirty="0"/>
            </a:br>
            <a:endParaRPr lang="en-US" sz="3200" dirty="0"/>
          </a:p>
          <a:p>
            <a:endParaRPr lang="en-US" sz="3200" dirty="0">
              <a:solidFill>
                <a:srgbClr val="FF6600"/>
              </a:solidFill>
            </a:endParaRPr>
          </a:p>
          <a:p>
            <a:endParaRPr lang="en-US" sz="3200" dirty="0">
              <a:solidFill>
                <a:srgbClr val="FF6600"/>
              </a:solidFill>
            </a:endParaRPr>
          </a:p>
          <a:p>
            <a:r>
              <a:rPr lang="en-US" sz="3200" dirty="0">
                <a:solidFill>
                  <a:srgbClr val="FF6600"/>
                </a:solidFill>
              </a:rPr>
              <a:t>Model of Building:</a:t>
            </a:r>
          </a:p>
          <a:p>
            <a:pPr marL="914400" lvl="1" indent="-45720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3-D Revit model</a:t>
            </a:r>
          </a:p>
          <a:p>
            <a:pPr marL="914400" lvl="1" indent="-45720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NO ARTS &amp; CRAFTS MODELS</a:t>
            </a:r>
          </a:p>
          <a:p>
            <a:r>
              <a:rPr lang="en-US" sz="3200" dirty="0">
                <a:solidFill>
                  <a:srgbClr val="FF6600"/>
                </a:solidFill>
              </a:rPr>
              <a:t>Extra Credit:</a:t>
            </a:r>
          </a:p>
          <a:p>
            <a:pPr marL="914400" lvl="1" indent="-45720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3-D print exterior of building for 3-D extra credit</a:t>
            </a:r>
          </a:p>
          <a:p>
            <a:pPr marL="914400" lvl="1" indent="-45720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Platinum LEED certification</a:t>
            </a:r>
          </a:p>
          <a:p>
            <a:br>
              <a:rPr lang="en-US" sz="3200" dirty="0"/>
            </a:br>
            <a:endParaRPr lang="en-US" sz="32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5441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70000" lnSpcReduction="2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Housing and Innovation in Revit (HIR)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dirty="0"/>
              <a:t>LEED Description:</a:t>
            </a:r>
          </a:p>
          <a:p>
            <a:pPr>
              <a:lnSpc>
                <a:spcPct val="150000"/>
              </a:lnSpc>
            </a:pPr>
            <a:r>
              <a:rPr lang="en-US" dirty="0"/>
              <a:t>Leadership in Energy &amp; Environmental Design (LEED) is a green building certification program</a:t>
            </a:r>
          </a:p>
          <a:p>
            <a:pPr>
              <a:lnSpc>
                <a:spcPct val="150000"/>
              </a:lnSpc>
            </a:pPr>
            <a:r>
              <a:rPr lang="en-US" dirty="0"/>
              <a:t>Different levels of certification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LEED Silver (2 categories)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LEED Gold (4 categories) - </a:t>
            </a:r>
            <a:r>
              <a:rPr lang="en-US" b="1" dirty="0">
                <a:solidFill>
                  <a:srgbClr val="FF0000"/>
                </a:solidFill>
              </a:rPr>
              <a:t>Mandatory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LEED Platinum (All 6 categories) – </a:t>
            </a:r>
            <a:r>
              <a:rPr lang="en-US" b="1" dirty="0"/>
              <a:t>Extra Credit</a:t>
            </a:r>
          </a:p>
          <a:p>
            <a:pPr>
              <a:lnSpc>
                <a:spcPct val="150000"/>
              </a:lnSpc>
            </a:pPr>
            <a:r>
              <a:rPr lang="en-US" dirty="0"/>
              <a:t>Teams choose the ones that best fit their design</a:t>
            </a:r>
          </a:p>
        </p:txBody>
      </p:sp>
      <p:pic>
        <p:nvPicPr>
          <p:cNvPr id="8" name="Picture 6" descr="http://www.gbcbolivia.org/wordpress/wp-content/uploads/LEED-levels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514" y="2963901"/>
            <a:ext cx="4959693" cy="185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703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-1" y="691379"/>
            <a:ext cx="11277601" cy="533975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/>
              <a:t>Benchmarks: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Completion of a specified portion of the project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2 Benchmarks throughout semester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Refer to schedule for due dates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Penalties for not completing on time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They are cumulative, i.e. Benchmark B includes Benchmark A</a:t>
            </a:r>
          </a:p>
        </p:txBody>
      </p:sp>
      <p:pic>
        <p:nvPicPr>
          <p:cNvPr id="4" name="Picture 4" descr="http://www.brandt-companies.com/wp-content/uploads/2012/02/building-commission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606" y="2487875"/>
            <a:ext cx="3425127" cy="218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3008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lnSpcReduction="1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Housing and Innovation in Revit (HIR)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dirty="0"/>
              <a:t>LEED Categories:</a:t>
            </a:r>
          </a:p>
          <a:p>
            <a:pPr fontAlgn="base"/>
            <a:r>
              <a:rPr lang="en-US" dirty="0"/>
              <a:t>Location &amp; Transportation</a:t>
            </a:r>
          </a:p>
          <a:p>
            <a:pPr fontAlgn="base"/>
            <a:r>
              <a:rPr lang="en-US" dirty="0"/>
              <a:t>Sustainable Sites</a:t>
            </a:r>
          </a:p>
          <a:p>
            <a:pPr fontAlgn="base"/>
            <a:r>
              <a:rPr lang="en-US" dirty="0"/>
              <a:t>Water Efficiency</a:t>
            </a:r>
          </a:p>
          <a:p>
            <a:pPr fontAlgn="base"/>
            <a:r>
              <a:rPr lang="en-US" dirty="0"/>
              <a:t>Energy &amp; Atmosphere</a:t>
            </a:r>
          </a:p>
          <a:p>
            <a:pPr fontAlgn="base"/>
            <a:r>
              <a:rPr lang="en-US" dirty="0"/>
              <a:t>Indoor Environmental Quality</a:t>
            </a:r>
          </a:p>
          <a:p>
            <a:pPr fontAlgn="base"/>
            <a:r>
              <a:rPr lang="en-US" dirty="0"/>
              <a:t>Innovation</a:t>
            </a:r>
          </a:p>
        </p:txBody>
      </p:sp>
    </p:spTree>
    <p:extLst>
      <p:ext uri="{BB962C8B-B14F-4D97-AF65-F5344CB8AC3E}">
        <p14:creationId xmlns:p14="http://schemas.microsoft.com/office/powerpoint/2010/main" val="33464080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lnSpcReduction="1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Housing and Innovation in Revit (HIR)</a:t>
            </a:r>
          </a:p>
          <a:p>
            <a:pPr marL="457200" indent="0" fontAlgn="base">
              <a:buNone/>
            </a:pPr>
            <a:r>
              <a:rPr lang="en-US" dirty="0"/>
              <a:t>Example Category - Indoor Environmental Quality:</a:t>
            </a:r>
          </a:p>
          <a:p>
            <a:pPr fontAlgn="base"/>
            <a:r>
              <a:rPr lang="en-US" dirty="0"/>
              <a:t>Air Quality Management: carbon monoxide detectors, air filtration</a:t>
            </a:r>
          </a:p>
          <a:p>
            <a:pPr fontAlgn="base"/>
            <a:r>
              <a:rPr lang="en-US" dirty="0"/>
              <a:t>Interior Lighting/Daylight: dimmers, window shades</a:t>
            </a:r>
          </a:p>
          <a:p>
            <a:pPr fontAlgn="base"/>
            <a:r>
              <a:rPr lang="en-US" dirty="0"/>
              <a:t>Thermal Comfort: localized heating &amp; cooling, circulating fans</a:t>
            </a:r>
          </a:p>
          <a:p>
            <a:pPr fontAlgn="base"/>
            <a:r>
              <a:rPr lang="en-US" dirty="0"/>
              <a:t>Acoustic Performance: acoustic tiles, acoustic wall panels</a:t>
            </a:r>
          </a:p>
        </p:txBody>
      </p:sp>
    </p:spTree>
    <p:extLst>
      <p:ext uri="{BB962C8B-B14F-4D97-AF65-F5344CB8AC3E}">
        <p14:creationId xmlns:p14="http://schemas.microsoft.com/office/powerpoint/2010/main" val="32826595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Housing and Innovation in Revit (HIR)</a:t>
            </a:r>
          </a:p>
          <a:p>
            <a:pPr marL="457200" indent="0" fontAlgn="base">
              <a:buNone/>
            </a:pPr>
            <a:r>
              <a:rPr lang="en-US" dirty="0"/>
              <a:t>LEED Requirements:</a:t>
            </a:r>
          </a:p>
          <a:p>
            <a:pPr fontAlgn="base"/>
            <a:r>
              <a:rPr lang="en-US" dirty="0"/>
              <a:t>Incorporated into their project design</a:t>
            </a:r>
          </a:p>
          <a:p>
            <a:pPr fontAlgn="base"/>
            <a:r>
              <a:rPr lang="en-US" dirty="0"/>
              <a:t>Detailed in Revit drawings</a:t>
            </a:r>
          </a:p>
          <a:p>
            <a:pPr fontAlgn="base"/>
            <a:r>
              <a:rPr lang="en-US" dirty="0"/>
              <a:t>Analyzed through Cost estimates</a:t>
            </a:r>
          </a:p>
          <a:p>
            <a:pPr fontAlgn="base"/>
            <a:r>
              <a:rPr lang="en-US" dirty="0"/>
              <a:t>Design explanations  </a:t>
            </a:r>
          </a:p>
        </p:txBody>
      </p:sp>
    </p:spTree>
    <p:extLst>
      <p:ext uri="{BB962C8B-B14F-4D97-AF65-F5344CB8AC3E}">
        <p14:creationId xmlns:p14="http://schemas.microsoft.com/office/powerpoint/2010/main" val="22400432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1005401"/>
            <a:ext cx="9694951" cy="1814406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Housing and Innovation in Revit (HIR)</a:t>
            </a:r>
          </a:p>
          <a:p>
            <a:pPr marL="457200" indent="0" fontAlgn="base">
              <a:buNone/>
            </a:pPr>
            <a:r>
              <a:rPr lang="en-US" dirty="0"/>
              <a:t>Examples:</a:t>
            </a:r>
          </a:p>
        </p:txBody>
      </p:sp>
      <p:pic>
        <p:nvPicPr>
          <p:cNvPr id="1027" name="Picture 3" descr="SLS_example_1.JPG">
            <a:extLst>
              <a:ext uri="{FF2B5EF4-FFF2-40B4-BE49-F238E27FC236}">
                <a16:creationId xmlns:a16="http://schemas.microsoft.com/office/drawing/2014/main" id="{990F1079-3339-4F83-8251-084A62E53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75" y="2819807"/>
            <a:ext cx="5801025" cy="319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lh4.googleusercontent.com/2SpTjeoT2BkrGF7ez6O_xY2CFBlBLRkPUXdM4PEgrJ8l_XWX_09tl473av6akfxIQD3BmF_ch04UsSxzSxfO8yK74qSpthY_8viyFmjUBtXpp5qKwlCQv5XBPBeTxI5N4rB1novy8hg">
            <a:extLst>
              <a:ext uri="{FF2B5EF4-FFF2-40B4-BE49-F238E27FC236}">
                <a16:creationId xmlns:a16="http://schemas.microsoft.com/office/drawing/2014/main" id="{BDD5FBB8-D87B-4526-BB5E-12F1F9AB4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410" y="2819807"/>
            <a:ext cx="3638503" cy="318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5632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lnSpcReduction="1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Rapid Assembly and Design Challenge</a:t>
            </a:r>
          </a:p>
          <a:p>
            <a:pPr fontAlgn="base"/>
            <a:r>
              <a:rPr lang="en-US" dirty="0"/>
              <a:t>RAD Challenge exists to give students with prior experience in STEM the opportunity to devise their own semester long design project with a group of their peers.</a:t>
            </a:r>
          </a:p>
          <a:p>
            <a:pPr fontAlgn="base"/>
            <a:r>
              <a:rPr lang="en-US" dirty="0"/>
              <a:t>Students are expected to complete a more challenging task, but have access to more resources than other SLDP groups</a:t>
            </a:r>
          </a:p>
          <a:p>
            <a:pPr fontAlgn="base"/>
            <a:r>
              <a:rPr lang="en-US" dirty="0"/>
              <a:t>Follows regular benchmark schedule, and includes deadlines for 2 additional reports</a:t>
            </a:r>
          </a:p>
        </p:txBody>
      </p:sp>
    </p:spTree>
    <p:extLst>
      <p:ext uri="{BB962C8B-B14F-4D97-AF65-F5344CB8AC3E}">
        <p14:creationId xmlns:p14="http://schemas.microsoft.com/office/powerpoint/2010/main" val="37916019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3D Printing Extra Credit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Design your own SLDP team logo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Due by Milestone 2 Presentations</a:t>
            </a:r>
          </a:p>
          <a:p>
            <a:pPr>
              <a:lnSpc>
                <a:spcPct val="150000"/>
              </a:lnSpc>
            </a:pPr>
            <a:r>
              <a:rPr lang="en-US" dirty="0"/>
              <a:t>Be </a:t>
            </a:r>
            <a:r>
              <a:rPr lang="en-US" b="1" dirty="0"/>
              <a:t>creative</a:t>
            </a:r>
            <a:r>
              <a:rPr lang="en-US" dirty="0"/>
              <a:t> with your design (</a:t>
            </a:r>
            <a:r>
              <a:rPr lang="en-US" b="1" dirty="0"/>
              <a:t>2 </a:t>
            </a:r>
            <a:r>
              <a:rPr lang="en-US" b="1" dirty="0" err="1"/>
              <a:t>pts</a:t>
            </a:r>
            <a:r>
              <a:rPr lang="en-US" b="1" dirty="0"/>
              <a:t> EC</a:t>
            </a:r>
            <a:r>
              <a:rPr lang="en-US" dirty="0"/>
              <a:t>)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Your design will need approval by a 3D printing TA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Can’t be text like Lab 1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Multiple colors are available: purple, black, white, </a:t>
            </a:r>
            <a:br>
              <a:rPr lang="en-US" dirty="0"/>
            </a:br>
            <a:r>
              <a:rPr lang="en-US" dirty="0"/>
              <a:t>yellow, red, green, pink, light blue, blue, clear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More info on </a:t>
            </a:r>
            <a:r>
              <a:rPr lang="en-US" altLang="en-US" dirty="0">
                <a:solidFill>
                  <a:srgbClr val="000066"/>
                </a:solidFill>
                <a:hlinkClick r:id="rId2"/>
              </a:rPr>
              <a:t>3D Printing Extra Credit</a:t>
            </a:r>
            <a:r>
              <a:rPr lang="en-US" altLang="en-US" dirty="0"/>
              <a:t> page on lab manual </a:t>
            </a:r>
          </a:p>
        </p:txBody>
      </p:sp>
      <p:pic>
        <p:nvPicPr>
          <p:cNvPr id="4" name="Picture 4" descr="http://www.flashforge-usa.com/shop/media/catalog/product/cache/1/image/9df78eab33525d08d6e5fb8d27136e95/c/r/creator-pro-i-1-nobg-we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9" t="3914" r="9690" b="7467"/>
          <a:stretch/>
        </p:blipFill>
        <p:spPr bwMode="auto">
          <a:xfrm>
            <a:off x="9441711" y="2239743"/>
            <a:ext cx="2442736" cy="268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7232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3D Printing Extra Credit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Constraints: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Maximum weight of 15 grams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No copyrighted logos</a:t>
            </a:r>
          </a:p>
          <a:p>
            <a:pPr lvl="1">
              <a:lnSpc>
                <a:spcPct val="150000"/>
              </a:lnSpc>
            </a:pPr>
            <a:r>
              <a:rPr lang="en-US" b="1" dirty="0"/>
              <a:t>Must be attached to robot or worn </a:t>
            </a:r>
            <a:br>
              <a:rPr lang="en-US" b="1" dirty="0"/>
            </a:br>
            <a:r>
              <a:rPr lang="en-US" b="1" dirty="0"/>
              <a:t>as pin during Final Presentation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 t="10048" r="4003" b="8090"/>
          <a:stretch/>
        </p:blipFill>
        <p:spPr>
          <a:xfrm>
            <a:off x="8222283" y="3484868"/>
            <a:ext cx="3464558" cy="1602036"/>
          </a:xfrm>
          <a:prstGeom prst="rect">
            <a:avLst/>
          </a:prstGeom>
          <a:ln w="12700">
            <a:solidFill>
              <a:srgbClr val="7030A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8815" r="97" b="6725"/>
          <a:stretch/>
        </p:blipFill>
        <p:spPr>
          <a:xfrm>
            <a:off x="8222219" y="1467109"/>
            <a:ext cx="3463922" cy="1602528"/>
          </a:xfrm>
          <a:prstGeom prst="rect">
            <a:avLst/>
          </a:prstGeom>
          <a:ln w="127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27145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3D Printing Extra Credit ADVANCED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400"/>
            <a:ext cx="12192000" cy="540451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dirty="0"/>
              <a:t>An experimental opportunity to create a prototype of a custom, </a:t>
            </a:r>
            <a:br>
              <a:rPr lang="en-US" sz="2800" dirty="0"/>
            </a:br>
            <a:r>
              <a:rPr lang="en-US" sz="2800" dirty="0"/>
              <a:t>3D-printed robot part or terrain modification (</a:t>
            </a:r>
            <a:r>
              <a:rPr lang="en-US" sz="2800" b="1" dirty="0"/>
              <a:t>4 pts EC</a:t>
            </a:r>
            <a:r>
              <a:rPr lang="en-US" sz="2800" dirty="0"/>
              <a:t>)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Constraints: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Due by Milestone 2 Presentations</a:t>
            </a:r>
          </a:p>
          <a:p>
            <a:pPr lvl="1">
              <a:lnSpc>
                <a:spcPct val="100000"/>
              </a:lnSpc>
            </a:pPr>
            <a:r>
              <a:rPr lang="en-US" sz="2800" b="1" dirty="0">
                <a:solidFill>
                  <a:srgbClr val="FF6600"/>
                </a:solidFill>
              </a:rPr>
              <a:t>YOU MUST HAVE A CONTINGENCY PLAN </a:t>
            </a:r>
            <a:r>
              <a:rPr lang="en-US" sz="2800" dirty="0"/>
              <a:t>if the piece does not </a:t>
            </a:r>
            <a:br>
              <a:rPr lang="en-US" sz="2800" dirty="0"/>
            </a:br>
            <a:r>
              <a:rPr lang="en-US" sz="2800" dirty="0"/>
              <a:t>work or cannot be printed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For full list of constraints see the </a:t>
            </a:r>
            <a:r>
              <a:rPr lang="en-US" altLang="en-US" sz="2800" dirty="0">
                <a:solidFill>
                  <a:srgbClr val="000066"/>
                </a:solidFill>
                <a:hlinkClick r:id="rId2"/>
              </a:rPr>
              <a:t>3D Printing Extra Credit</a:t>
            </a:r>
            <a:r>
              <a:rPr lang="en-US" altLang="en-US" sz="2800" dirty="0">
                <a:hlinkClick r:id="rId2"/>
              </a:rPr>
              <a:t> </a:t>
            </a:r>
            <a:r>
              <a:rPr lang="en-US" altLang="en-US" sz="2800" dirty="0"/>
              <a:t>page on lab manual </a:t>
            </a:r>
            <a:endParaRPr lang="en-US" sz="2800" dirty="0"/>
          </a:p>
          <a:p>
            <a:pPr>
              <a:lnSpc>
                <a:spcPct val="100000"/>
              </a:lnSpc>
            </a:pPr>
            <a:r>
              <a:rPr lang="en-US" sz="2800" dirty="0"/>
              <a:t>You may print parts at the MakerSpace, or you can receive one-on-one instruction in the EG Prototyping Lab (in the </a:t>
            </a:r>
            <a:r>
              <a:rPr lang="en-US" sz="2800" dirty="0" err="1"/>
              <a:t>modelshop</a:t>
            </a:r>
            <a:r>
              <a:rPr lang="en-US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860211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3D Printing Extra Credit Submission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Submit your design at </a:t>
            </a:r>
            <a:r>
              <a:rPr lang="en-US" b="1" dirty="0"/>
              <a:t>eg.poly.edu </a:t>
            </a:r>
            <a:r>
              <a:rPr lang="en-US" dirty="0"/>
              <a:t>under the </a:t>
            </a:r>
            <a:br>
              <a:rPr lang="en-US" dirty="0"/>
            </a:br>
            <a:r>
              <a:rPr lang="en-US" b="1" i="1" dirty="0">
                <a:hlinkClick r:id="rId2"/>
              </a:rPr>
              <a:t>3D Printing Submission</a:t>
            </a:r>
            <a:r>
              <a:rPr lang="en-US" i="1" dirty="0"/>
              <a:t> </a:t>
            </a:r>
            <a:r>
              <a:rPr lang="en-US" dirty="0"/>
              <a:t>tab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Your first submission is due by Milestone 2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Your design must be a </a:t>
            </a:r>
            <a:r>
              <a:rPr lang="en-US" b="1" dirty="0"/>
              <a:t>.</a:t>
            </a:r>
            <a:r>
              <a:rPr lang="en-US" b="1" dirty="0" err="1"/>
              <a:t>stl</a:t>
            </a:r>
            <a:r>
              <a:rPr lang="en-US" b="1" dirty="0"/>
              <a:t> </a:t>
            </a:r>
            <a:r>
              <a:rPr lang="en-US" dirty="0"/>
              <a:t>file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After your submission has been received you will be contacted by a TA to come start your print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207513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Closing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1501254"/>
            <a:ext cx="12192000" cy="405338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Refer to </a:t>
            </a:r>
            <a:r>
              <a:rPr lang="en-US" b="1" dirty="0"/>
              <a:t>manual.eg.poly.edu</a:t>
            </a:r>
            <a:r>
              <a:rPr lang="en-US" dirty="0"/>
              <a:t> for details</a:t>
            </a:r>
          </a:p>
          <a:p>
            <a:pPr>
              <a:lnSpc>
                <a:spcPct val="150000"/>
              </a:lnSpc>
            </a:pPr>
            <a:r>
              <a:rPr lang="en-US" dirty="0"/>
              <a:t>Think about which project interests you</a:t>
            </a:r>
          </a:p>
          <a:p>
            <a:pPr>
              <a:lnSpc>
                <a:spcPct val="150000"/>
              </a:lnSpc>
            </a:pPr>
            <a:r>
              <a:rPr lang="en-US" dirty="0"/>
              <a:t>Brainstorm ideas</a:t>
            </a:r>
          </a:p>
          <a:p>
            <a:pPr>
              <a:lnSpc>
                <a:spcPct val="150000"/>
              </a:lnSpc>
            </a:pPr>
            <a:r>
              <a:rPr lang="en-US" dirty="0"/>
              <a:t>Speak with professors and TAs regarding projects</a:t>
            </a:r>
          </a:p>
        </p:txBody>
      </p:sp>
    </p:spTree>
    <p:extLst>
      <p:ext uri="{BB962C8B-B14F-4D97-AF65-F5344CB8AC3E}">
        <p14:creationId xmlns:p14="http://schemas.microsoft.com/office/powerpoint/2010/main" val="2500105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/>
              <a:t>Commissioning:</a:t>
            </a:r>
            <a:endParaRPr lang="en-US" sz="3300" dirty="0"/>
          </a:p>
          <a:p>
            <a:pPr lvl="1">
              <a:lnSpc>
                <a:spcPct val="150000"/>
              </a:lnSpc>
            </a:pPr>
            <a:r>
              <a:rPr lang="en-US" sz="3300" dirty="0"/>
              <a:t>Completion of all required tasks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Last phase of project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Refer to syllabus for due dates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Failure to commission will result </a:t>
            </a:r>
            <a:br>
              <a:rPr lang="en-US" sz="3300" dirty="0"/>
            </a:br>
            <a:r>
              <a:rPr lang="en-US" sz="3300" dirty="0"/>
              <a:t>in penalties (partial commissioning)</a:t>
            </a:r>
          </a:p>
        </p:txBody>
      </p:sp>
      <p:pic>
        <p:nvPicPr>
          <p:cNvPr id="4" name="Picture 4" descr="http://www.brandt-companies.com/wp-content/uploads/2012/02/building-commission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706" y="2493370"/>
            <a:ext cx="3425127" cy="218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261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Semester-Long Design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457200" indent="0" algn="ctr">
              <a:buNone/>
            </a:pPr>
            <a:endParaRPr lang="en-US" dirty="0"/>
          </a:p>
          <a:p>
            <a:pPr marL="457200" indent="0" algn="ctr">
              <a:buNone/>
            </a:pPr>
            <a:endParaRPr lang="en-US" sz="4000" dirty="0"/>
          </a:p>
          <a:p>
            <a:pPr marL="457200" indent="0" algn="ctr">
              <a:buNone/>
            </a:pPr>
            <a:r>
              <a:rPr lang="en-US" sz="4000" dirty="0"/>
              <a:t>QUESTIONS?</a:t>
            </a:r>
          </a:p>
        </p:txBody>
      </p:sp>
      <p:pic>
        <p:nvPicPr>
          <p:cNvPr id="4" name="Picture 4" descr="CAI197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682" y="3584274"/>
            <a:ext cx="2423786" cy="242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AI197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7767" y="3584274"/>
            <a:ext cx="2423786" cy="242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6609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1913704" cy="5339751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3300" b="1" dirty="0"/>
              <a:t>Partial Commissioning:</a:t>
            </a:r>
            <a:endParaRPr lang="en-US" sz="3300" dirty="0"/>
          </a:p>
          <a:p>
            <a:pPr marL="914400" lvl="1">
              <a:lnSpc>
                <a:spcPct val="150000"/>
              </a:lnSpc>
              <a:spcBef>
                <a:spcPts val="0"/>
              </a:spcBef>
            </a:pPr>
            <a:r>
              <a:rPr lang="en-US" sz="3300" dirty="0"/>
              <a:t>If you have reached up at least to Benchmark A, you’ve earned at least 30% for commissioning</a:t>
            </a:r>
          </a:p>
          <a:p>
            <a:pPr marL="914400" lvl="1">
              <a:lnSpc>
                <a:spcPct val="150000"/>
              </a:lnSpc>
              <a:spcBef>
                <a:spcPts val="0"/>
              </a:spcBef>
            </a:pPr>
            <a:r>
              <a:rPr lang="en-US" sz="3300" dirty="0"/>
              <a:t>If you have reached up at least to Benchmark B, you’ve earned at least 70% for commissioning</a:t>
            </a:r>
          </a:p>
          <a:p>
            <a:pPr marL="914400" lvl="1">
              <a:lnSpc>
                <a:spcPct val="150000"/>
              </a:lnSpc>
              <a:spcBef>
                <a:spcPts val="0"/>
              </a:spcBef>
            </a:pPr>
            <a:r>
              <a:rPr lang="en-US" sz="3300" dirty="0"/>
              <a:t>Any value higher than </a:t>
            </a:r>
            <a:r>
              <a:rPr lang="en-US" sz="3300" dirty="0">
                <a:solidFill>
                  <a:srgbClr val="FF0000"/>
                </a:solidFill>
              </a:rPr>
              <a:t>your</a:t>
            </a:r>
            <a:r>
              <a:rPr lang="en-US" sz="3300" dirty="0"/>
              <a:t> benchmarks is decided by </a:t>
            </a:r>
            <a:r>
              <a:rPr lang="en-US" sz="3300" b="1" u="sng" dirty="0"/>
              <a:t>two</a:t>
            </a:r>
            <a:r>
              <a:rPr lang="en-US" sz="3300" dirty="0"/>
              <a:t> TAs watching a full run</a:t>
            </a:r>
          </a:p>
        </p:txBody>
      </p:sp>
    </p:spTree>
    <p:extLst>
      <p:ext uri="{BB962C8B-B14F-4D97-AF65-F5344CB8AC3E}">
        <p14:creationId xmlns:p14="http://schemas.microsoft.com/office/powerpoint/2010/main" val="1291779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646768"/>
            <a:ext cx="12192000" cy="533975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/>
              <a:t>Project Submission: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Submit Technical and Managerial related documents via an online form provided toward end of semester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Must be received in order to obtain SLDP grade (30%)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Any missing items will result in penalties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Refer to syllabus for deadline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Refer to Submission Guidelines</a:t>
            </a:r>
          </a:p>
          <a:p>
            <a:pPr marL="914400" lvl="1" indent="0">
              <a:lnSpc>
                <a:spcPct val="150000"/>
              </a:lnSpc>
              <a:buNone/>
            </a:pPr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916259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1160059"/>
            <a:ext cx="6485860" cy="5339751"/>
          </a:xfrm>
        </p:spPr>
        <p:txBody>
          <a:bodyPr/>
          <a:lstStyle/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Seven Robot Variants</a:t>
            </a:r>
          </a:p>
          <a:p>
            <a:pPr>
              <a:lnSpc>
                <a:spcPct val="150000"/>
              </a:lnSpc>
            </a:pPr>
            <a:r>
              <a:rPr lang="en-US" dirty="0"/>
              <a:t>Housing and Innovation </a:t>
            </a:r>
            <a:br>
              <a:rPr lang="en-US" dirty="0"/>
            </a:br>
            <a:r>
              <a:rPr lang="en-US" dirty="0"/>
              <a:t>in Revit</a:t>
            </a:r>
          </a:p>
        </p:txBody>
      </p:sp>
      <p:pic>
        <p:nvPicPr>
          <p:cNvPr id="4" name="Shape 4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18029" y="1576474"/>
            <a:ext cx="5422604" cy="3806455"/>
          </a:xfrm>
          <a:prstGeom prst="rect">
            <a:avLst/>
          </a:prstGeom>
          <a:noFill/>
          <a:ln w="28575" cap="flat" cmpd="sng">
            <a:solidFill>
              <a:srgbClr val="57068C"/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1853469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457200" indent="0">
              <a:buNone/>
            </a:pPr>
            <a:r>
              <a:rPr lang="en-US" sz="3300" b="1" dirty="0"/>
              <a:t>Robot Variants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6382" l="4264" r="95640">
                        <a14:foregroundMark x1="8818" y1="64729" x2="71415" y2="88630"/>
                        <a14:foregroundMark x1="7267" y1="65633" x2="10271" y2="67183"/>
                        <a14:foregroundMark x1="72190" y1="93282" x2="70058" y2="92506"/>
                        <a14:foregroundMark x1="72287" y1="93798" x2="69961" y2="92765"/>
                        <a14:foregroundMark x1="74225" y1="83463" x2="78585" y2="66150"/>
                        <a14:foregroundMark x1="78973" y1="64987" x2="86240" y2="35142"/>
                        <a14:foregroundMark x1="24225" y1="49225" x2="33236" y2="39664"/>
                        <a14:foregroundMark x1="23450" y1="50129" x2="24322" y2="50388"/>
                        <a14:foregroundMark x1="22384" y1="50129" x2="15504" y2="54522"/>
                        <a14:foregroundMark x1="15795" y1="51421" x2="16473" y2="49354"/>
                        <a14:foregroundMark x1="17054" y1="47287" x2="18605" y2="47545"/>
                        <a14:foregroundMark x1="19089" y1="48191" x2="19089" y2="46899"/>
                        <a14:foregroundMark x1="35368" y1="42248" x2="42442" y2="31654"/>
                        <a14:foregroundMark x1="44186" y1="31654" x2="42636" y2="33721"/>
                        <a14:foregroundMark x1="40310" y1="39922" x2="55814" y2="29716"/>
                        <a14:foregroundMark x1="40891" y1="38372" x2="55620" y2="29328"/>
                        <a14:foregroundMark x1="44864" y1="31654" x2="40504" y2="38372"/>
                        <a14:foregroundMark x1="31686" y1="39276" x2="38469" y2="30749"/>
                        <a14:foregroundMark x1="40019" y1="30749" x2="36531" y2="29974"/>
                        <a14:foregroundMark x1="36531" y1="29974" x2="25872" y2="45220"/>
                        <a14:foregroundMark x1="79167" y1="29457" x2="82364" y2="24935"/>
                        <a14:foregroundMark x1="75291" y1="28295" x2="77907" y2="24806"/>
                        <a14:foregroundMark x1="80523" y1="24806" x2="75775" y2="24419"/>
                        <a14:foregroundMark x1="67636" y1="25711" x2="60659" y2="25065"/>
                        <a14:foregroundMark x1="75194" y1="25323" x2="72384" y2="24677"/>
                        <a14:foregroundMark x1="75678" y1="24677" x2="72771" y2="24289"/>
                        <a14:foregroundMark x1="71802" y1="22997" x2="70930" y2="22868"/>
                        <a14:foregroundMark x1="60174" y1="26744" x2="60368" y2="23643"/>
                        <a14:foregroundMark x1="60078" y1="26873" x2="60368" y2="23643"/>
                        <a14:foregroundMark x1="60271" y1="26873" x2="60368" y2="23643"/>
                        <a14:foregroundMark x1="60368" y1="23643" x2="60368" y2="25969"/>
                        <a14:foregroundMark x1="65213" y1="24031" x2="62791" y2="23902"/>
                        <a14:foregroundMark x1="65116" y1="24160" x2="64244" y2="24031"/>
                        <a14:foregroundMark x1="24128" y1="46899" x2="29360" y2="39406"/>
                        <a14:backgroundMark x1="15407" y1="49612" x2="15213" y2="52326"/>
                        <a14:backgroundMark x1="15698" y1="53101" x2="14826" y2="53230"/>
                        <a14:backgroundMark x1="20446" y1="50258" x2="22965" y2="43152"/>
                        <a14:backgroundMark x1="19767" y1="49354" x2="18798" y2="48966"/>
                        <a14:backgroundMark x1="55523" y1="29328" x2="40891" y2="38114"/>
                        <a14:backgroundMark x1="40891" y1="38114" x2="45930" y2="30491"/>
                        <a14:backgroundMark x1="45155" y1="31395" x2="36143" y2="29716"/>
                        <a14:backgroundMark x1="36531" y1="29845" x2="33043" y2="34496"/>
                        <a14:backgroundMark x1="55620" y1="29199" x2="59399" y2="29716"/>
                        <a14:backgroundMark x1="59981" y1="26615" x2="61337" y2="13049"/>
                        <a14:backgroundMark x1="59690" y1="17571" x2="85659" y2="20026"/>
                        <a14:backgroundMark x1="72287" y1="23643" x2="72384" y2="22610"/>
                        <a14:backgroundMark x1="64826" y1="23902" x2="62791" y2="23643"/>
                        <a14:backgroundMark x1="32171" y1="35788" x2="22190" y2="48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06" y="1109719"/>
            <a:ext cx="3889727" cy="29172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19" b="89793" l="6492" r="94961">
                        <a14:foregroundMark x1="15116" y1="39018" x2="18411" y2="38372"/>
                        <a14:foregroundMark x1="21512" y1="42119" x2="21124" y2="36822"/>
                        <a14:foregroundMark x1="44574" y1="40181" x2="38566" y2="38630"/>
                        <a14:foregroundMark x1="50291" y1="38114" x2="50872" y2="35788"/>
                        <a14:foregroundMark x1="87209" y1="41473" x2="74128" y2="38372"/>
                        <a14:foregroundMark x1="90601" y1="39922" x2="65116" y2="35917"/>
                        <a14:foregroundMark x1="11337" y1="50904" x2="10368" y2="42506"/>
                        <a14:foregroundMark x1="10465" y1="44057" x2="9981" y2="40052"/>
                        <a14:foregroundMark x1="58818" y1="36693" x2="58818" y2="35142"/>
                        <a14:backgroundMark x1="10368" y1="41990" x2="10368" y2="41990"/>
                        <a14:backgroundMark x1="9690" y1="38889" x2="22674" y2="36305"/>
                        <a14:backgroundMark x1="21802" y1="42248" x2="21221" y2="34755"/>
                        <a14:backgroundMark x1="30814" y1="40827" x2="21899" y2="27261"/>
                        <a14:backgroundMark x1="46318" y1="38889" x2="48740" y2="30620"/>
                        <a14:backgroundMark x1="43605" y1="39018" x2="40310" y2="38372"/>
                        <a14:backgroundMark x1="41085" y1="38889" x2="38469" y2="38372"/>
                        <a14:backgroundMark x1="37016" y1="42894" x2="36725" y2="39922"/>
                        <a14:backgroundMark x1="36337" y1="43798" x2="29651" y2="45995"/>
                        <a14:backgroundMark x1="29651" y1="46124" x2="28876" y2="46382"/>
                        <a14:backgroundMark x1="45349" y1="41085" x2="46512" y2="39018"/>
                        <a14:backgroundMark x1="58430" y1="36176" x2="55039" y2="35142"/>
                        <a14:backgroundMark x1="71609" y1="28682" x2="93411" y2="32558"/>
                        <a14:backgroundMark x1="88663" y1="37855" x2="69283" y2="34884"/>
                        <a14:backgroundMark x1="87112" y1="38372" x2="76841" y2="36951"/>
                        <a14:backgroundMark x1="86337" y1="38760" x2="81977" y2="38114"/>
                        <a14:backgroundMark x1="69864" y1="35530" x2="65601" y2="34755"/>
                        <a14:backgroundMark x1="66957" y1="35788" x2="65213" y2="35142"/>
                        <a14:backgroundMark x1="65116" y1="35530" x2="80039" y2="37984"/>
                        <a14:backgroundMark x1="82461" y1="38372" x2="80136" y2="37984"/>
                        <a14:backgroundMark x1="70833" y1="33979" x2="65698" y2="33979"/>
                        <a14:backgroundMark x1="65213" y1="33592" x2="63953" y2="33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67403" y="910631"/>
            <a:ext cx="4680362" cy="35102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90" b="93540" l="388" r="96705">
                        <a14:foregroundMark x1="73740" y1="87597" x2="52132" y2="79587"/>
                        <a14:foregroundMark x1="73740" y1="90310" x2="70252" y2="88630"/>
                        <a14:foregroundMark x1="74709" y1="90568" x2="78391" y2="80879"/>
                        <a14:foregroundMark x1="64050" y1="35788" x2="62016" y2="35013"/>
                        <a14:foregroundMark x1="60950" y1="33979" x2="59205" y2="32300"/>
                        <a14:backgroundMark x1="37888" y1="85401" x2="25969" y2="73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3922" y="1151018"/>
            <a:ext cx="4011631" cy="30087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90" b="93540" l="6105" r="93798">
                        <a14:foregroundMark x1="65213" y1="31266" x2="58140" y2="30103"/>
                        <a14:foregroundMark x1="76744" y1="35271" x2="68798" y2="33204"/>
                        <a14:foregroundMark x1="68508" y1="37984" x2="60950" y2="36434"/>
                        <a14:foregroundMark x1="71415" y1="72997" x2="83430" y2="48062"/>
                        <a14:foregroundMark x1="50484" y1="78424" x2="18314" y2="65375"/>
                        <a14:foregroundMark x1="83915" y1="48062" x2="88857" y2="38372"/>
                        <a14:foregroundMark x1="89341" y1="38114" x2="89341" y2="36434"/>
                        <a14:foregroundMark x1="72481" y1="32171" x2="74322" y2="33333"/>
                        <a14:foregroundMark x1="67829" y1="29328" x2="67539" y2="37468"/>
                        <a14:foregroundMark x1="64244" y1="28295" x2="59690" y2="27778"/>
                        <a14:foregroundMark x1="18702" y1="63695" x2="9205" y2="60982"/>
                        <a14:backgroundMark x1="7461" y1="57881" x2="30329" y2="32558"/>
                        <a14:backgroundMark x1="33624" y1="35788" x2="49709" y2="18992"/>
                        <a14:backgroundMark x1="51260" y1="22481" x2="84884" y2="26615"/>
                        <a14:backgroundMark x1="90891" y1="33850" x2="60950" y2="20413"/>
                        <a14:backgroundMark x1="28004" y1="75194" x2="26260" y2="73385"/>
                        <a14:backgroundMark x1="28488" y1="74806" x2="26163" y2="72868"/>
                        <a14:backgroundMark x1="68895" y1="31783" x2="69864" y2="27778"/>
                        <a14:backgroundMark x1="65019" y1="27649" x2="62306" y2="27132"/>
                        <a14:backgroundMark x1="79167" y1="63049" x2="81880" y2="58140"/>
                        <a14:backgroundMark x1="65698" y1="90827" x2="62306" y2="88630"/>
                        <a14:backgroundMark x1="65988" y1="90439" x2="61628" y2="88243"/>
                        <a14:backgroundMark x1="81105" y1="56072" x2="88372" y2="41085"/>
                        <a14:backgroundMark x1="79748" y1="58527" x2="81880" y2="55685"/>
                        <a14:backgroundMark x1="88566" y1="41473" x2="89535" y2="37984"/>
                        <a14:backgroundMark x1="66860" y1="28295" x2="63663" y2="28036"/>
                        <a14:backgroundMark x1="63760" y1="28036" x2="60562" y2="27778"/>
                        <a14:backgroundMark x1="59787" y1="27649" x2="52229" y2="270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00207">
            <a:off x="1548507" y="3278825"/>
            <a:ext cx="4518459" cy="33888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19" b="96770" l="1647" r="91182">
                        <a14:foregroundMark x1="53973" y1="67829" x2="41085" y2="55297"/>
                        <a14:foregroundMark x1="65213" y1="61757" x2="58043" y2="68605"/>
                        <a14:foregroundMark x1="80136" y1="41214" x2="72771" y2="40052"/>
                        <a14:foregroundMark x1="39729" y1="78553" x2="7461" y2="64470"/>
                        <a14:foregroundMark x1="38857" y1="80233" x2="23256" y2="74548"/>
                        <a14:foregroundMark x1="67151" y1="84884" x2="80620" y2="44961"/>
                        <a14:foregroundMark x1="62500" y1="33850" x2="60659" y2="35659"/>
                        <a14:backgroundMark x1="78973" y1="55943" x2="81492" y2="45607"/>
                        <a14:backgroundMark x1="78488" y1="54522" x2="84690" y2="40181"/>
                        <a14:backgroundMark x1="26550" y1="44057" x2="17926" y2="43928"/>
                        <a14:backgroundMark x1="34109" y1="32687" x2="51163" y2="18992"/>
                        <a14:backgroundMark x1="8140" y1="41860" x2="26550" y2="34367"/>
                        <a14:backgroundMark x1="74516" y1="27907" x2="42636" y2="23385"/>
                        <a14:backgroundMark x1="23547" y1="41085" x2="2907" y2="50000"/>
                        <a14:backgroundMark x1="74225" y1="35271" x2="67926" y2="34625"/>
                        <a14:backgroundMark x1="62016" y1="32558" x2="56008" y2="33204"/>
                        <a14:backgroundMark x1="63178" y1="32558" x2="60271" y2="335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46868">
            <a:off x="5665279" y="3040121"/>
            <a:ext cx="4699149" cy="352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378260"/>
      </p:ext>
    </p:extLst>
  </p:cSld>
  <p:clrMapOvr>
    <a:masterClrMapping/>
  </p:clrMapOvr>
</p:sld>
</file>

<file path=ppt/theme/theme1.xml><?xml version="1.0" encoding="utf-8"?>
<a:theme xmlns:a="http://schemas.openxmlformats.org/drawingml/2006/main" name="EG templat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ster ppt" id="{E8BD0D52-E5DA-4702-BCDB-1B619DC0289C}" vid="{20C0CA4F-22CB-4C99-A5C0-9CF425B7675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Master ppt (5)</Template>
  <TotalTime>873</TotalTime>
  <Words>1379</Words>
  <Application>Microsoft Office PowerPoint</Application>
  <PresentationFormat>Widescreen</PresentationFormat>
  <Paragraphs>327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5" baseType="lpstr">
      <vt:lpstr>MS PGothic</vt:lpstr>
      <vt:lpstr>SimHei</vt:lpstr>
      <vt:lpstr>Arial</vt:lpstr>
      <vt:lpstr>Calibri</vt:lpstr>
      <vt:lpstr>EG template</vt:lpstr>
      <vt:lpstr>Semester-Long Design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General Engineering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Semester-Long Design Project</dc:title>
  <dc:creator>Eve Fishinevich</dc:creator>
  <cp:lastModifiedBy>Shayan Abdul Karim Khan</cp:lastModifiedBy>
  <cp:revision>356</cp:revision>
  <dcterms:created xsi:type="dcterms:W3CDTF">2016-01-21T00:46:48Z</dcterms:created>
  <dcterms:modified xsi:type="dcterms:W3CDTF">2018-01-22T02:39:11Z</dcterms:modified>
</cp:coreProperties>
</file>