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19"/>
  </p:notesMasterIdLst>
  <p:sldIdLst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6" r:id="rId15"/>
    <p:sldId id="313" r:id="rId16"/>
    <p:sldId id="314" r:id="rId17"/>
    <p:sldId id="315" r:id="rId18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18" autoAdjust="0"/>
    <p:restoredTop sz="95388" autoAdjust="0"/>
  </p:normalViewPr>
  <p:slideViewPr>
    <p:cSldViewPr>
      <p:cViewPr varScale="1">
        <p:scale>
          <a:sx n="109" d="100"/>
          <a:sy n="109" d="100"/>
        </p:scale>
        <p:origin x="-9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14</a:t>
            </a:fld>
            <a:endParaRPr 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15</a:t>
            </a:fld>
            <a:endParaRPr lang="en-US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56DB7-8372-40D1-90C9-36329BE74296}" type="slidenum">
              <a:rPr lang="en-US"/>
              <a:pPr/>
              <a:t>16</a:t>
            </a:fld>
            <a:endParaRPr lang="en-US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FF00-AF60-4E38-AB91-2E316060F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8D380-228E-421F-82B2-8130092F7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3455B-B5FC-4B82-AB63-9E5C7D981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9C127-225D-4706-9938-38EBF266A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FF1C7-D4C1-4615-AFC3-51821BA5E5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7A6EC-DE45-47CB-B3C9-CBDBDBC6A9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7DA43-3DD7-42CC-83FD-3249CDE83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00737-ED80-4997-BB2B-B2F39CE84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C77FD-F167-435B-B259-FEA78C6D7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E8D55-26EE-408C-BB2A-D05CD203B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55FB8-87C9-481E-AB6F-4F9CBBC5C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47E35B-5EF2-4F59-9E94-0CAF6EF7E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F47C1FE4-5C06-4DA7-9DD4-1267741D40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Hot Air Balloon Competition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3" descr="hot-air-balloon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28600"/>
            <a:ext cx="3810000" cy="30289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Tissue paper………………………..$0.10/sheet</a:t>
            </a:r>
          </a:p>
          <a:p>
            <a:r>
              <a:rPr lang="en-US"/>
              <a:t>8½</a:t>
            </a:r>
            <a:r>
              <a:rPr lang="en-US">
                <a:cs typeface="Arial" charset="0"/>
              </a:rPr>
              <a:t>"</a:t>
            </a:r>
            <a:r>
              <a:rPr lang="en-US"/>
              <a:t> </a:t>
            </a:r>
            <a:r>
              <a:rPr lang="en-US">
                <a:cs typeface="Arial" charset="0"/>
              </a:rPr>
              <a:t>x </a:t>
            </a:r>
            <a:r>
              <a:rPr lang="en-US"/>
              <a:t>11</a:t>
            </a:r>
            <a:r>
              <a:rPr lang="en-US">
                <a:cs typeface="Arial" charset="0"/>
              </a:rPr>
              <a:t>" </a:t>
            </a:r>
            <a:r>
              <a:rPr lang="en-US"/>
              <a:t>paper…………..……..$0.05/sheet</a:t>
            </a:r>
          </a:p>
          <a:p>
            <a:r>
              <a:rPr lang="en-US"/>
              <a:t>Drawing paper……………………..$0.10/sheet</a:t>
            </a:r>
          </a:p>
          <a:p>
            <a:r>
              <a:rPr lang="en-US"/>
              <a:t>Kevlar string..……………….……..$0.05/ft</a:t>
            </a:r>
          </a:p>
          <a:p>
            <a:r>
              <a:rPr lang="en-US"/>
              <a:t>Tape……………………………………$0.03/ft</a:t>
            </a:r>
          </a:p>
          <a:p>
            <a:r>
              <a:rPr lang="en-US"/>
              <a:t>Plastic straws……………………….$0.00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47075" cy="5105400"/>
          </a:xfrm>
        </p:spPr>
        <p:txBody>
          <a:bodyPr/>
          <a:lstStyle/>
          <a:p>
            <a:pPr>
              <a:buFontTx/>
              <a:buNone/>
            </a:pPr>
            <a:endParaRPr lang="en-US" sz="1400"/>
          </a:p>
          <a:p>
            <a:r>
              <a:rPr lang="en-US"/>
              <a:t>Assess provided materials</a:t>
            </a:r>
          </a:p>
          <a:p>
            <a:endParaRPr lang="en-US" sz="1200"/>
          </a:p>
          <a:p>
            <a:r>
              <a:rPr lang="en-US"/>
              <a:t>Brainstorm possible designs</a:t>
            </a:r>
          </a:p>
          <a:p>
            <a:endParaRPr lang="en-US" sz="1400"/>
          </a:p>
          <a:p>
            <a:r>
              <a:rPr lang="en-US"/>
              <a:t>Sketch design on paper</a:t>
            </a:r>
          </a:p>
          <a:p>
            <a:pPr lvl="1"/>
            <a:r>
              <a:rPr lang="en-US"/>
              <a:t>Maximum allowable balloon size of 1m</a:t>
            </a:r>
            <a:r>
              <a:rPr lang="en-US" baseline="30000"/>
              <a:t>3</a:t>
            </a:r>
            <a:r>
              <a:rPr lang="en-US" b="1" u="sng"/>
              <a:t> </a:t>
            </a:r>
            <a:endParaRPr lang="en-US"/>
          </a:p>
          <a:p>
            <a:pPr lvl="1"/>
            <a:r>
              <a:rPr lang="en-US"/>
              <a:t>Label properly</a:t>
            </a:r>
          </a:p>
          <a:p>
            <a:pPr lvl="1"/>
            <a:r>
              <a:rPr lang="en-US"/>
              <a:t>TAs must initial sketches</a:t>
            </a:r>
          </a:p>
          <a:p>
            <a:pPr lvl="1"/>
            <a:r>
              <a:rPr lang="en-US"/>
              <a:t>Major design revisions must also be initialed</a:t>
            </a:r>
          </a:p>
          <a:p>
            <a:pPr lvl="1"/>
            <a:endParaRPr lang="en-US" sz="1400"/>
          </a:p>
          <a:p>
            <a:pPr lvl="1"/>
            <a:endParaRPr lang="en-US" sz="1400"/>
          </a:p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7675" indent="-447675">
              <a:lnSpc>
                <a:spcPct val="90000"/>
              </a:lnSpc>
            </a:pPr>
            <a:r>
              <a:rPr lang="en-US" sz="2800"/>
              <a:t>Create price list detailing your design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Materials must be “purchased” from TA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Unused materials will not be refunded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Construct design based on initialed sketch 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Note design changes</a:t>
            </a:r>
          </a:p>
          <a:p>
            <a:pPr marL="889000" lvl="1" indent="-439738">
              <a:lnSpc>
                <a:spcPct val="90000"/>
              </a:lnSpc>
            </a:pPr>
            <a:endParaRPr lang="en-US" sz="2400"/>
          </a:p>
          <a:p>
            <a:pPr marL="447675" indent="-447675">
              <a:lnSpc>
                <a:spcPct val="90000"/>
              </a:lnSpc>
            </a:pPr>
            <a:r>
              <a:rPr lang="en-US" sz="2800"/>
              <a:t>Have TA photograph final flight configuration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400"/>
              <a:t>Still shot or video</a:t>
            </a:r>
          </a:p>
          <a:p>
            <a:pPr marL="447675" indent="-447675"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Bonus (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r>
              <a:rPr lang="en-US" dirty="0" smtClean="0"/>
              <a:t>) Lab Report</a:t>
            </a:r>
          </a:p>
          <a:p>
            <a:r>
              <a:rPr lang="en-US" dirty="0" smtClean="0"/>
              <a:t>Title Page</a:t>
            </a:r>
          </a:p>
          <a:p>
            <a:r>
              <a:rPr lang="en-US" dirty="0" smtClean="0"/>
              <a:t>Discussion topics in the manual</a:t>
            </a:r>
          </a:p>
          <a:p>
            <a:r>
              <a:rPr lang="en-US" dirty="0" smtClean="0"/>
              <a:t>Include original data with TA’s signature</a:t>
            </a:r>
          </a:p>
          <a:p>
            <a:r>
              <a:rPr lang="en-US" dirty="0" smtClean="0"/>
              <a:t>Include class results and photo of balloon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sz="3600" dirty="0"/>
              <a:t>Assignment: </a:t>
            </a:r>
            <a:r>
              <a:rPr lang="en-US" sz="3600" dirty="0" smtClean="0"/>
              <a:t>Presentation</a:t>
            </a:r>
            <a:endParaRPr lang="en-US" sz="3600" b="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Team </a:t>
            </a:r>
            <a:r>
              <a:rPr lang="en-US" sz="2800" dirty="0"/>
              <a:t>presentation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State rules of competition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Describe your design and its concepts</a:t>
            </a:r>
            <a:endParaRPr lang="en-US" sz="6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Include table of class results and photo/video of balloon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How could your current design be improved?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Refer to “Creating PowerPoint Presentations” found on EG website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  <a:endParaRPr lang="en-US" b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endParaRPr lang="en-US"/>
          </a:p>
          <a:p>
            <a:r>
              <a:rPr lang="en-US"/>
              <a:t>Have all original data signed by TA</a:t>
            </a:r>
          </a:p>
          <a:p>
            <a:endParaRPr lang="en-US" sz="1200"/>
          </a:p>
          <a:p>
            <a:r>
              <a:rPr lang="en-US"/>
              <a:t>Submit all work electronically</a:t>
            </a:r>
          </a:p>
          <a:p>
            <a:endParaRPr lang="en-US" sz="1200"/>
          </a:p>
          <a:p>
            <a:r>
              <a:rPr lang="en-US"/>
              <a:t>Return all unused materials to TA</a:t>
            </a:r>
          </a:p>
          <a:p>
            <a:endParaRPr lang="en-US" sz="1200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0"/>
            <a:ext cx="8229600" cy="1219200"/>
          </a:xfrm>
        </p:spPr>
        <p:txBody>
          <a:bodyPr/>
          <a:lstStyle/>
          <a:p>
            <a:r>
              <a:rPr lang="en-US" sz="7200"/>
              <a:t>GOOD LUCK!</a:t>
            </a:r>
            <a:endParaRPr lang="en-US" sz="7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r>
              <a:rPr lang="en-US" sz="3200"/>
              <a:t>Objective</a:t>
            </a:r>
          </a:p>
          <a:p>
            <a:r>
              <a:rPr lang="en-US" sz="3200"/>
              <a:t>Background</a:t>
            </a:r>
          </a:p>
          <a:p>
            <a:r>
              <a:rPr lang="en-US" sz="3200"/>
              <a:t>Materials</a:t>
            </a:r>
          </a:p>
          <a:p>
            <a:r>
              <a:rPr lang="en-US" sz="3200"/>
              <a:t>Procedure</a:t>
            </a:r>
          </a:p>
          <a:p>
            <a:r>
              <a:rPr lang="en-US" sz="3200"/>
              <a:t>Report / Presentation</a:t>
            </a:r>
          </a:p>
          <a:p>
            <a:r>
              <a:rPr lang="en-US" sz="3200"/>
              <a:t>Closing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447675" indent="-447675"/>
            <a:endParaRPr lang="en-US"/>
          </a:p>
          <a:p>
            <a:pPr marL="447675" indent="-447675"/>
            <a:r>
              <a:rPr lang="en-US"/>
              <a:t>Demonstrate basic principles of buoyancy and thermodynamics</a:t>
            </a:r>
          </a:p>
          <a:p>
            <a:pPr marL="447675" indent="-447675"/>
            <a:endParaRPr lang="en-US"/>
          </a:p>
          <a:p>
            <a:pPr marL="447675" indent="-447675"/>
            <a:r>
              <a:rPr lang="en-US"/>
              <a:t>Use concept of minimal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Hot Air Balloon Principles - Buoyancy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 marL="447675" indent="-447675"/>
            <a:endParaRPr lang="en-US"/>
          </a:p>
          <a:p>
            <a:pPr marL="447675" indent="-447675"/>
            <a:r>
              <a:rPr lang="en-US"/>
              <a:t>Archimedes’ Principle</a:t>
            </a:r>
          </a:p>
          <a:p>
            <a:pPr marL="889000" lvl="1" indent="-439738"/>
            <a:r>
              <a:rPr lang="en-US"/>
              <a:t>Object immersed in fluid is buoyed up by  force equal to weight of fluid displaced by object</a:t>
            </a:r>
          </a:p>
        </p:txBody>
      </p:sp>
      <p:pic>
        <p:nvPicPr>
          <p:cNvPr id="54277" name="Picture 5" descr="buoyanc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447800"/>
            <a:ext cx="38100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Hot Air Balloon Principles - Thermodynamics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075" y="1600200"/>
            <a:ext cx="4962525" cy="5257800"/>
          </a:xfrm>
        </p:spPr>
        <p:txBody>
          <a:bodyPr/>
          <a:lstStyle/>
          <a:p>
            <a:pPr marL="447675" indent="-447675">
              <a:lnSpc>
                <a:spcPct val="90000"/>
              </a:lnSpc>
            </a:pPr>
            <a:r>
              <a:rPr lang="en-US" sz="2400"/>
              <a:t>Air pressure, volume, and temperature are related via Ideal Gas Law</a:t>
            </a:r>
          </a:p>
          <a:p>
            <a:pPr marL="447675" indent="-447675">
              <a:lnSpc>
                <a:spcPct val="90000"/>
              </a:lnSpc>
            </a:pPr>
            <a:endParaRPr lang="en-US" sz="1200"/>
          </a:p>
          <a:p>
            <a:pPr marL="447675" indent="-447675">
              <a:lnSpc>
                <a:spcPct val="90000"/>
              </a:lnSpc>
            </a:pPr>
            <a:r>
              <a:rPr lang="en-US" sz="2400"/>
              <a:t>Raising air temperature at constant volume (balloon envelope) causes air density within to drop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000"/>
              <a:t>Excess air will escape</a:t>
            </a:r>
          </a:p>
          <a:p>
            <a:pPr marL="889000" lvl="1" indent="-439738">
              <a:lnSpc>
                <a:spcPct val="90000"/>
              </a:lnSpc>
            </a:pPr>
            <a:endParaRPr lang="en-US" sz="1200"/>
          </a:p>
          <a:p>
            <a:pPr marL="447675" indent="-447675">
              <a:lnSpc>
                <a:spcPct val="90000"/>
              </a:lnSpc>
            </a:pPr>
            <a:r>
              <a:rPr lang="en-US" sz="2400"/>
              <a:t>Balloon weighs less than displaced air</a:t>
            </a:r>
          </a:p>
          <a:p>
            <a:pPr marL="889000" lvl="1" indent="-439738">
              <a:lnSpc>
                <a:spcPct val="90000"/>
              </a:lnSpc>
            </a:pPr>
            <a:r>
              <a:rPr lang="en-US" sz="2000"/>
              <a:t>Buoyant forces cause balloon to rise</a:t>
            </a:r>
          </a:p>
          <a:p>
            <a:pPr marL="447675" indent="-447675">
              <a:lnSpc>
                <a:spcPct val="90000"/>
              </a:lnSpc>
            </a:pPr>
            <a:endParaRPr lang="en-US" sz="2400"/>
          </a:p>
          <a:p>
            <a:pPr marL="447675" indent="-447675">
              <a:lnSpc>
                <a:spcPct val="90000"/>
              </a:lnSpc>
            </a:pPr>
            <a:endParaRPr lang="en-US" sz="2400"/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/>
              <a:t>    </a:t>
            </a:r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/>
              <a:t>    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867275" y="3733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705475" y="3429000"/>
            <a:ext cx="27432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V =Volume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P = Pressure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n = # of Moles of Air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T = Absolute Temperature (Kelvin)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Arial" charset="0"/>
              </a:rPr>
              <a:t>R = Gas Constant (0.0821 L atm/mol K)</a:t>
            </a:r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5248275" y="2133600"/>
          <a:ext cx="3209925" cy="854075"/>
        </p:xfrm>
        <a:graphic>
          <a:graphicData uri="http://schemas.openxmlformats.org/presentationml/2006/ole">
            <p:oleObj spid="_x0000_s3074" name="Equation" r:id="rId3" imgW="685800" imgH="177480" progId="Equation.3">
              <p:embed/>
            </p:oleObj>
          </a:graphicData>
        </a:graphic>
      </p:graphicFrame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133475" y="5943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i="1">
              <a:latin typeface="Arial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486400" y="1752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/>
              <a:t>Ideal Gas Law: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Hot Air Balloon</a:t>
            </a:r>
          </a:p>
        </p:txBody>
      </p:sp>
      <p:pic>
        <p:nvPicPr>
          <p:cNvPr id="56323" name="Picture 3" descr="hot-air-balloon-diagram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295400"/>
            <a:ext cx="4451350" cy="5257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25963"/>
          </a:xfrm>
        </p:spPr>
        <p:txBody>
          <a:bodyPr/>
          <a:lstStyle/>
          <a:p>
            <a:endParaRPr lang="en-US"/>
          </a:p>
          <a:p>
            <a:r>
              <a:rPr lang="en-US"/>
              <a:t>Design/construct balloon</a:t>
            </a:r>
          </a:p>
          <a:p>
            <a:pPr lvl="1"/>
            <a:r>
              <a:rPr lang="en-US"/>
              <a:t>Maximize payload (paperclips)</a:t>
            </a:r>
          </a:p>
          <a:p>
            <a:pPr lvl="1"/>
            <a:r>
              <a:rPr lang="en-US"/>
              <a:t>Maximize flight time</a:t>
            </a:r>
          </a:p>
          <a:p>
            <a:pPr lvl="1"/>
            <a:r>
              <a:rPr lang="en-US"/>
              <a:t>Minimize cost</a:t>
            </a:r>
          </a:p>
          <a:p>
            <a:endParaRPr lang="en-US" sz="1200"/>
          </a:p>
          <a:p>
            <a:r>
              <a:rPr lang="en-US"/>
              <a:t>Materials must be “purchased”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Competition Rules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915400" cy="5181600"/>
          </a:xfrm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/>
              <a:t>Add paperclip payload to finished design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TA positions balloon above personal heater, releases when balloon temperature stabilizes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Time aloft and # of paperclips recorded by TA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TA times flight duration with a stopwatch/timer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Balloon must </a:t>
            </a:r>
            <a:r>
              <a:rPr lang="en-US" sz="2000" b="1"/>
              <a:t>rise</a:t>
            </a:r>
            <a:r>
              <a:rPr lang="en-US" sz="2000"/>
              <a:t> from release point &amp; fly for at least 1 second</a:t>
            </a:r>
          </a:p>
          <a:p>
            <a:pPr marL="447675" indent="-447675">
              <a:spcBef>
                <a:spcPct val="40000"/>
              </a:spcBef>
            </a:pPr>
            <a:r>
              <a:rPr lang="en-US" sz="2400"/>
              <a:t>Competition ratio used to judge design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Team with highest ratio wins</a:t>
            </a:r>
          </a:p>
          <a:p>
            <a:pPr marL="889000" lvl="1" indent="-439738">
              <a:spcBef>
                <a:spcPct val="40000"/>
              </a:spcBef>
            </a:pPr>
            <a:r>
              <a:rPr lang="en-US" sz="2000"/>
              <a:t>3 trials maximum: design changes permitted (cumulative cost)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334000" y="5943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94000" y="5486400"/>
          <a:ext cx="3706813" cy="1084263"/>
        </p:xfrm>
        <a:graphic>
          <a:graphicData uri="http://schemas.openxmlformats.org/presentationml/2006/ole">
            <p:oleObj spid="_x0000_s4098" name="Equation" r:id="rId3" imgW="1346040" imgH="393480" progId="Equation.3">
              <p:embed/>
            </p:oleObj>
          </a:graphicData>
        </a:graphic>
      </p:graphicFrame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6400800" y="52578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solidFill>
                  <a:schemeClr val="accent2"/>
                </a:solidFill>
                <a:latin typeface="Arial" charset="0"/>
              </a:rPr>
              <a:t>Note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: Payload is equal to # of paperclips</a:t>
            </a:r>
            <a:r>
              <a:rPr lang="en-US" dirty="0">
                <a:latin typeface="Arial" charset="0"/>
              </a:rPr>
              <a:t>   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" y="56388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>
                <a:solidFill>
                  <a:srgbClr val="000066"/>
                </a:solidFill>
              </a:rPr>
              <a:t>Balloon Ratio: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dirty="0"/>
              <a:t>Tissue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8½ </a:t>
            </a:r>
            <a:r>
              <a:rPr lang="en-US" dirty="0">
                <a:cs typeface="Arial" charset="0"/>
              </a:rPr>
              <a:t>"</a:t>
            </a:r>
            <a:r>
              <a:rPr lang="en-US" dirty="0"/>
              <a:t> </a:t>
            </a:r>
            <a:r>
              <a:rPr lang="en-US" dirty="0">
                <a:cs typeface="Arial" charset="0"/>
              </a:rPr>
              <a:t>x </a:t>
            </a:r>
            <a:r>
              <a:rPr lang="en-US" dirty="0"/>
              <a:t>11</a:t>
            </a:r>
            <a:r>
              <a:rPr lang="en-US" dirty="0">
                <a:cs typeface="Arial" charset="0"/>
              </a:rPr>
              <a:t>"</a:t>
            </a:r>
            <a:r>
              <a:rPr lang="en-US" dirty="0"/>
              <a:t>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Drawing paper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Kevlar string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Plastic straws</a:t>
            </a:r>
          </a:p>
          <a:p>
            <a:pPr marL="447675" indent="-447675">
              <a:spcBef>
                <a:spcPct val="40000"/>
              </a:spcBef>
            </a:pPr>
            <a:r>
              <a:rPr lang="en-US" dirty="0"/>
              <a:t>Plastic tape</a:t>
            </a:r>
          </a:p>
          <a:p>
            <a:pPr marL="447675" indent="-447675"/>
            <a:endParaRPr lang="en-US" dirty="0"/>
          </a:p>
          <a:p>
            <a:pPr marL="447675" indent="-447675">
              <a:buFontTx/>
              <a:buNone/>
            </a:pPr>
            <a:endParaRPr lang="en-US" dirty="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029200" y="1447800"/>
            <a:ext cx="457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</a:rPr>
              <a:t>  </a:t>
            </a: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Glue stick</a:t>
            </a:r>
          </a:p>
          <a:p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Scissors</a:t>
            </a:r>
          </a:p>
          <a:p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Paper clips</a:t>
            </a:r>
          </a:p>
          <a:p>
            <a:pPr>
              <a:buFontTx/>
              <a:buChar char="•"/>
            </a:pPr>
            <a:endParaRPr lang="en-US" sz="3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Personal heater</a:t>
            </a: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029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474</Words>
  <Application>Microsoft Office PowerPoint</Application>
  <PresentationFormat>On-screen Show (4:3)</PresentationFormat>
  <Paragraphs>125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Default Design</vt:lpstr>
      <vt:lpstr>1_Default Design</vt:lpstr>
      <vt:lpstr>Microsoft Equation 3.0</vt:lpstr>
      <vt:lpstr>Hot Air Balloon Competition</vt:lpstr>
      <vt:lpstr>Overview</vt:lpstr>
      <vt:lpstr>Objectives</vt:lpstr>
      <vt:lpstr>Hot Air Balloon Principles - Buoyancy</vt:lpstr>
      <vt:lpstr>Hot Air Balloon Principles - Thermodynamics</vt:lpstr>
      <vt:lpstr>Components of Hot Air Balloon</vt:lpstr>
      <vt:lpstr>Problem Statement</vt:lpstr>
      <vt:lpstr>Competition Rules</vt:lpstr>
      <vt:lpstr>Materials</vt:lpstr>
      <vt:lpstr>Material Price List</vt:lpstr>
      <vt:lpstr>Procedure</vt:lpstr>
      <vt:lpstr>Procedure</vt:lpstr>
      <vt:lpstr>Assignment: Report</vt:lpstr>
      <vt:lpstr>Assignment: Presentation</vt:lpstr>
      <vt:lpstr>Closing</vt:lpstr>
      <vt:lpstr>GOOD LUCK!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82</cp:revision>
  <dcterms:created xsi:type="dcterms:W3CDTF">2002-02-21T04:34:32Z</dcterms:created>
  <dcterms:modified xsi:type="dcterms:W3CDTF">2009-09-06T07:03:19Z</dcterms:modified>
</cp:coreProperties>
</file>