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  <p:sldMasterId id="2147483722" r:id="rId2"/>
  </p:sldMasterIdLst>
  <p:notesMasterIdLst>
    <p:notesMasterId r:id="rId19"/>
  </p:notesMasterIdLst>
  <p:sldIdLst>
    <p:sldId id="257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6" r:id="rId15"/>
    <p:sldId id="313" r:id="rId16"/>
    <p:sldId id="314" r:id="rId17"/>
    <p:sldId id="315" r:id="rId18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FFFFFF"/>
    <a:srgbClr val="000066"/>
    <a:srgbClr val="000000"/>
    <a:srgbClr val="CC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818" autoAdjust="0"/>
    <p:restoredTop sz="95388" autoAdjust="0"/>
  </p:normalViewPr>
  <p:slideViewPr>
    <p:cSldViewPr>
      <p:cViewPr varScale="1">
        <p:scale>
          <a:sx n="109" d="100"/>
          <a:sy n="109" d="100"/>
        </p:scale>
        <p:origin x="-96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3938B-2298-4C00-A6F8-20DCFF020E36}" type="datetimeFigureOut">
              <a:rPr lang="en-US" smtClean="0"/>
              <a:pPr/>
              <a:t>9/6/2009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38E97-8AB3-419F-A3E1-BD8EA9144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L.Mexhitaj</a:t>
            </a:r>
            <a:r>
              <a:rPr lang="en-US" dirty="0" smtClean="0"/>
              <a:t>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38E97-8AB3-419F-A3E1-BD8EA914413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0FEFDF-BA8C-422F-A8F0-37FC00754EDA}" type="slidenum">
              <a:rPr lang="en-US"/>
              <a:pPr/>
              <a:t>14</a:t>
            </a:fld>
            <a:endParaRPr lang="en-US"/>
          </a:p>
        </p:txBody>
      </p:sp>
      <p:sp>
        <p:nvSpPr>
          <p:cNvPr id="727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C6F896-86DF-4602-9B29-EDA055BDEF1D}" type="slidenum">
              <a:rPr lang="en-US"/>
              <a:pPr/>
              <a:t>15</a:t>
            </a:fld>
            <a:endParaRPr lang="en-US"/>
          </a:p>
        </p:txBody>
      </p:sp>
      <p:sp>
        <p:nvSpPr>
          <p:cNvPr id="747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856DB7-8372-40D1-90C9-36329BE74296}" type="slidenum">
              <a:rPr lang="en-US"/>
              <a:pPr/>
              <a:t>16</a:t>
            </a:fld>
            <a:endParaRPr lang="en-US"/>
          </a:p>
        </p:txBody>
      </p:sp>
      <p:sp>
        <p:nvSpPr>
          <p:cNvPr id="768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429000"/>
            <a:ext cx="6705600" cy="866775"/>
          </a:xfrm>
        </p:spPr>
        <p:txBody>
          <a:bodyPr anchor="b"/>
          <a:lstStyle>
            <a:lvl1pPr algn="l">
              <a:defRPr sz="4000"/>
            </a:lvl1pPr>
          </a:lstStyle>
          <a:p>
            <a:r>
              <a:rPr lang="en-AU"/>
              <a:t>Click to edit title style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267200"/>
            <a:ext cx="6705600" cy="68580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AU"/>
              <a:t>Click to edit subtitle style</a:t>
            </a:r>
          </a:p>
        </p:txBody>
      </p:sp>
      <p:pic>
        <p:nvPicPr>
          <p:cNvPr id="4" name="Picture 3" descr="NYU-Poly_RGB.jpg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152400"/>
            <a:ext cx="2743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 userDrawn="1"/>
        </p:nvSpPr>
        <p:spPr>
          <a:xfrm>
            <a:off x="1371600" y="5638800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/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EG1003: Introduction to Engineering and Design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04800"/>
            <a:ext cx="18859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304800"/>
            <a:ext cx="55054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543800" cy="8747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19700" y="15240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19700" y="40767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EFF00-AF60-4E38-AB91-2E316060F0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98D380-228E-421F-82B2-8130092F78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3455B-B5FC-4B82-AB63-9E5C7D9817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9C127-225D-4706-9938-38EBF266A4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9FF1C7-D4C1-4615-AFC3-51821BA5E5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C7A6EC-DE45-47CB-B3C9-CBDBDBC6A9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7DA43-3DD7-42CC-83FD-3249CDE83E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00737-ED80-4997-BB2B-B2F39CE84D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C77FD-F167-435B-B259-FEA78C6D7A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E8D55-26EE-408C-BB2A-D05CD203BC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55FB8-87C9-481E-AB6F-4F9CBBC5C5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F47E35B-5EF2-4F59-9E94-0CAF6EF7E6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4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04800"/>
            <a:ext cx="754380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title style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5240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		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F47C1FE4-5C06-4DA7-9DD4-1267741D400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429001"/>
            <a:ext cx="7772400" cy="12192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Hot Air Balloon Competition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3" name="Picture 3" descr="hot-air-balloon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228600"/>
            <a:ext cx="3810000" cy="30289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Material Price List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Tissue paper………………………..$0.10/sheet</a:t>
            </a:r>
          </a:p>
          <a:p>
            <a:r>
              <a:rPr lang="en-US"/>
              <a:t>8½</a:t>
            </a:r>
            <a:r>
              <a:rPr lang="en-US">
                <a:cs typeface="Arial" charset="0"/>
              </a:rPr>
              <a:t>"</a:t>
            </a:r>
            <a:r>
              <a:rPr lang="en-US"/>
              <a:t> </a:t>
            </a:r>
            <a:r>
              <a:rPr lang="en-US">
                <a:cs typeface="Arial" charset="0"/>
              </a:rPr>
              <a:t>x </a:t>
            </a:r>
            <a:r>
              <a:rPr lang="en-US"/>
              <a:t>11</a:t>
            </a:r>
            <a:r>
              <a:rPr lang="en-US">
                <a:cs typeface="Arial" charset="0"/>
              </a:rPr>
              <a:t>" </a:t>
            </a:r>
            <a:r>
              <a:rPr lang="en-US"/>
              <a:t>paper…………..……..$0.05/sheet</a:t>
            </a:r>
          </a:p>
          <a:p>
            <a:r>
              <a:rPr lang="en-US"/>
              <a:t>Drawing paper……………………..$0.10/sheet</a:t>
            </a:r>
          </a:p>
          <a:p>
            <a:r>
              <a:rPr lang="en-US"/>
              <a:t>Kevlar string..……………….……..$0.05/ft</a:t>
            </a:r>
          </a:p>
          <a:p>
            <a:r>
              <a:rPr lang="en-US"/>
              <a:t>Tape……………………………………$0.03/ft</a:t>
            </a:r>
          </a:p>
          <a:p>
            <a:r>
              <a:rPr lang="en-US"/>
              <a:t>Plastic straws……………………….$0.00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Procedure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47075" cy="5105400"/>
          </a:xfrm>
        </p:spPr>
        <p:txBody>
          <a:bodyPr/>
          <a:lstStyle/>
          <a:p>
            <a:pPr>
              <a:buFontTx/>
              <a:buNone/>
            </a:pPr>
            <a:endParaRPr lang="en-US" sz="1400"/>
          </a:p>
          <a:p>
            <a:r>
              <a:rPr lang="en-US"/>
              <a:t>Assess provided materials</a:t>
            </a:r>
          </a:p>
          <a:p>
            <a:endParaRPr lang="en-US" sz="1200"/>
          </a:p>
          <a:p>
            <a:r>
              <a:rPr lang="en-US"/>
              <a:t>Brainstorm possible designs</a:t>
            </a:r>
          </a:p>
          <a:p>
            <a:endParaRPr lang="en-US" sz="1400"/>
          </a:p>
          <a:p>
            <a:r>
              <a:rPr lang="en-US"/>
              <a:t>Sketch design on paper</a:t>
            </a:r>
          </a:p>
          <a:p>
            <a:pPr lvl="1"/>
            <a:r>
              <a:rPr lang="en-US"/>
              <a:t>Maximum allowable balloon size of 1m</a:t>
            </a:r>
            <a:r>
              <a:rPr lang="en-US" baseline="30000"/>
              <a:t>3</a:t>
            </a:r>
            <a:r>
              <a:rPr lang="en-US" b="1" u="sng"/>
              <a:t> </a:t>
            </a:r>
            <a:endParaRPr lang="en-US"/>
          </a:p>
          <a:p>
            <a:pPr lvl="1"/>
            <a:r>
              <a:rPr lang="en-US"/>
              <a:t>Label properly</a:t>
            </a:r>
          </a:p>
          <a:p>
            <a:pPr lvl="1"/>
            <a:r>
              <a:rPr lang="en-US"/>
              <a:t>TAs must initial sketches</a:t>
            </a:r>
          </a:p>
          <a:p>
            <a:pPr lvl="1"/>
            <a:r>
              <a:rPr lang="en-US"/>
              <a:t>Major design revisions must also be initialed</a:t>
            </a:r>
          </a:p>
          <a:p>
            <a:pPr lvl="1"/>
            <a:endParaRPr lang="en-US" sz="1400"/>
          </a:p>
          <a:p>
            <a:pPr lvl="1"/>
            <a:endParaRPr lang="en-US" sz="1400"/>
          </a:p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autoUpdateAnimBg="0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Procedure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47675" indent="-447675">
              <a:lnSpc>
                <a:spcPct val="90000"/>
              </a:lnSpc>
            </a:pPr>
            <a:r>
              <a:rPr lang="en-US" sz="2800"/>
              <a:t>Create price list detailing your design</a:t>
            </a:r>
          </a:p>
          <a:p>
            <a:pPr marL="447675" indent="-447675">
              <a:lnSpc>
                <a:spcPct val="90000"/>
              </a:lnSpc>
            </a:pPr>
            <a:endParaRPr lang="en-US" sz="2800"/>
          </a:p>
          <a:p>
            <a:pPr marL="447675" indent="-447675">
              <a:lnSpc>
                <a:spcPct val="90000"/>
              </a:lnSpc>
            </a:pPr>
            <a:r>
              <a:rPr lang="en-US" sz="2800"/>
              <a:t>Materials must be “purchased” from TA</a:t>
            </a:r>
          </a:p>
          <a:p>
            <a:pPr marL="889000" lvl="1" indent="-439738">
              <a:lnSpc>
                <a:spcPct val="90000"/>
              </a:lnSpc>
            </a:pPr>
            <a:r>
              <a:rPr lang="en-US" sz="2400"/>
              <a:t>Unused materials will not be refunded</a:t>
            </a:r>
          </a:p>
          <a:p>
            <a:pPr marL="447675" indent="-447675">
              <a:lnSpc>
                <a:spcPct val="90000"/>
              </a:lnSpc>
            </a:pPr>
            <a:endParaRPr lang="en-US" sz="2800"/>
          </a:p>
          <a:p>
            <a:pPr marL="447675" indent="-447675">
              <a:lnSpc>
                <a:spcPct val="90000"/>
              </a:lnSpc>
            </a:pPr>
            <a:r>
              <a:rPr lang="en-US" sz="2800"/>
              <a:t>Construct design based on initialed sketch </a:t>
            </a:r>
          </a:p>
          <a:p>
            <a:pPr marL="889000" lvl="1" indent="-439738">
              <a:lnSpc>
                <a:spcPct val="90000"/>
              </a:lnSpc>
            </a:pPr>
            <a:r>
              <a:rPr lang="en-US" sz="2400"/>
              <a:t>Note design changes</a:t>
            </a:r>
          </a:p>
          <a:p>
            <a:pPr marL="889000" lvl="1" indent="-439738">
              <a:lnSpc>
                <a:spcPct val="90000"/>
              </a:lnSpc>
            </a:pPr>
            <a:endParaRPr lang="en-US" sz="2400"/>
          </a:p>
          <a:p>
            <a:pPr marL="447675" indent="-447675">
              <a:lnSpc>
                <a:spcPct val="90000"/>
              </a:lnSpc>
            </a:pPr>
            <a:r>
              <a:rPr lang="en-US" sz="2800"/>
              <a:t>Have TA photograph final flight configuration</a:t>
            </a:r>
          </a:p>
          <a:p>
            <a:pPr marL="889000" lvl="1" indent="-439738">
              <a:lnSpc>
                <a:spcPct val="90000"/>
              </a:lnSpc>
            </a:pPr>
            <a:r>
              <a:rPr lang="en-US" sz="2400"/>
              <a:t>Still shot or video</a:t>
            </a:r>
          </a:p>
          <a:p>
            <a:pPr marL="447675" indent="-447675"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Assignment: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 Bonus (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  <a:r>
              <a:rPr lang="en-US" dirty="0" smtClean="0"/>
              <a:t>) Lab Report</a:t>
            </a:r>
          </a:p>
          <a:p>
            <a:r>
              <a:rPr lang="en-US" dirty="0" smtClean="0"/>
              <a:t>Title Page</a:t>
            </a:r>
          </a:p>
          <a:p>
            <a:r>
              <a:rPr lang="en-US" dirty="0" smtClean="0"/>
              <a:t>Discussion topics in the manual</a:t>
            </a:r>
          </a:p>
          <a:p>
            <a:r>
              <a:rPr lang="en-US" dirty="0" smtClean="0"/>
              <a:t>Include original data with TA’s signature</a:t>
            </a:r>
          </a:p>
          <a:p>
            <a:r>
              <a:rPr lang="en-US" dirty="0" smtClean="0"/>
              <a:t>Include class results and photo of balloon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534400" cy="1143000"/>
          </a:xfrm>
        </p:spPr>
        <p:txBody>
          <a:bodyPr/>
          <a:lstStyle/>
          <a:p>
            <a:r>
              <a:rPr lang="en-US" sz="3600" dirty="0"/>
              <a:t>Assignment: </a:t>
            </a:r>
            <a:r>
              <a:rPr lang="en-US" sz="3600" dirty="0" smtClean="0"/>
              <a:t>Presentation</a:t>
            </a:r>
            <a:endParaRPr lang="en-US" sz="3600" b="0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839200" cy="4953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sz="2800" dirty="0" smtClean="0"/>
              <a:t>Team </a:t>
            </a:r>
            <a:r>
              <a:rPr lang="en-US" sz="2800" dirty="0"/>
              <a:t>presentation</a:t>
            </a:r>
            <a:endParaRPr lang="en-US" sz="700" dirty="0"/>
          </a:p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sz="2800" dirty="0"/>
              <a:t>State rules of competition</a:t>
            </a:r>
            <a:endParaRPr lang="en-US" sz="700" dirty="0"/>
          </a:p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sz="2800" dirty="0"/>
              <a:t>Describe your design and its concepts</a:t>
            </a:r>
            <a:endParaRPr lang="en-US" sz="600" dirty="0"/>
          </a:p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sz="2800" dirty="0"/>
              <a:t>Include table of class results and photo/video of balloon</a:t>
            </a:r>
          </a:p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sz="2800" dirty="0"/>
              <a:t>How could your current design be improved?</a:t>
            </a:r>
            <a:endParaRPr lang="en-US" sz="700" dirty="0"/>
          </a:p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sz="2800" dirty="0"/>
              <a:t>Refer to “Creating PowerPoint Presentations” found on EG website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Closing</a:t>
            </a:r>
            <a:endParaRPr lang="en-US" b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848600" cy="4953000"/>
          </a:xfrm>
        </p:spPr>
        <p:txBody>
          <a:bodyPr/>
          <a:lstStyle/>
          <a:p>
            <a:endParaRPr lang="en-US"/>
          </a:p>
          <a:p>
            <a:r>
              <a:rPr lang="en-US"/>
              <a:t>Have all original data signed by TA</a:t>
            </a:r>
          </a:p>
          <a:p>
            <a:endParaRPr lang="en-US" sz="1200"/>
          </a:p>
          <a:p>
            <a:r>
              <a:rPr lang="en-US"/>
              <a:t>Submit all work electronically</a:t>
            </a:r>
          </a:p>
          <a:p>
            <a:endParaRPr lang="en-US" sz="1200"/>
          </a:p>
          <a:p>
            <a:r>
              <a:rPr lang="en-US"/>
              <a:t>Return all unused materials to TA</a:t>
            </a:r>
          </a:p>
          <a:p>
            <a:endParaRPr lang="en-US" sz="1200"/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0"/>
            <a:ext cx="8229600" cy="1219200"/>
          </a:xfrm>
        </p:spPr>
        <p:txBody>
          <a:bodyPr/>
          <a:lstStyle/>
          <a:p>
            <a:r>
              <a:rPr lang="en-US" sz="7200"/>
              <a:t>GOOD LUCK!</a:t>
            </a:r>
            <a:endParaRPr lang="en-US" sz="7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00200"/>
            <a:ext cx="7446963" cy="4525963"/>
          </a:xfrm>
        </p:spPr>
        <p:txBody>
          <a:bodyPr/>
          <a:lstStyle/>
          <a:p>
            <a:r>
              <a:rPr lang="en-US" sz="3200"/>
              <a:t>Objective</a:t>
            </a:r>
          </a:p>
          <a:p>
            <a:r>
              <a:rPr lang="en-US" sz="3200"/>
              <a:t>Background</a:t>
            </a:r>
          </a:p>
          <a:p>
            <a:r>
              <a:rPr lang="en-US" sz="3200"/>
              <a:t>Materials</a:t>
            </a:r>
          </a:p>
          <a:p>
            <a:r>
              <a:rPr lang="en-US" sz="3200"/>
              <a:t>Procedure</a:t>
            </a:r>
          </a:p>
          <a:p>
            <a:r>
              <a:rPr lang="en-US" sz="3200"/>
              <a:t>Report / Presentation</a:t>
            </a:r>
          </a:p>
          <a:p>
            <a:r>
              <a:rPr lang="en-US" sz="3200"/>
              <a:t>Closing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marL="447675" indent="-447675"/>
            <a:endParaRPr lang="en-US"/>
          </a:p>
          <a:p>
            <a:pPr marL="447675" indent="-447675"/>
            <a:r>
              <a:rPr lang="en-US"/>
              <a:t>Demonstrate basic principles of buoyancy and thermodynamics</a:t>
            </a:r>
          </a:p>
          <a:p>
            <a:pPr marL="447675" indent="-447675"/>
            <a:endParaRPr lang="en-US"/>
          </a:p>
          <a:p>
            <a:pPr marL="447675" indent="-447675"/>
            <a:r>
              <a:rPr lang="en-US"/>
              <a:t>Use concept of minimal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/>
              <a:t>Hot Air Balloon Principles - Buoyancy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648200" cy="4525963"/>
          </a:xfrm>
        </p:spPr>
        <p:txBody>
          <a:bodyPr/>
          <a:lstStyle/>
          <a:p>
            <a:pPr marL="447675" indent="-447675"/>
            <a:endParaRPr lang="en-US"/>
          </a:p>
          <a:p>
            <a:pPr marL="447675" indent="-447675"/>
            <a:r>
              <a:rPr lang="en-US"/>
              <a:t>Archimedes’ Principle</a:t>
            </a:r>
          </a:p>
          <a:p>
            <a:pPr marL="889000" lvl="1" indent="-439738"/>
            <a:r>
              <a:rPr lang="en-US"/>
              <a:t>Object immersed in fluid is buoyed up by  force equal to weight of fluid displaced by object</a:t>
            </a:r>
          </a:p>
        </p:txBody>
      </p:sp>
      <p:pic>
        <p:nvPicPr>
          <p:cNvPr id="54277" name="Picture 5" descr="buoyanc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1447800"/>
            <a:ext cx="3810000" cy="502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/>
              <a:t>Hot Air Balloon Principles - Thermodynamics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9075" y="1600200"/>
            <a:ext cx="4962525" cy="5257800"/>
          </a:xfrm>
        </p:spPr>
        <p:txBody>
          <a:bodyPr/>
          <a:lstStyle/>
          <a:p>
            <a:pPr marL="447675" indent="-447675">
              <a:lnSpc>
                <a:spcPct val="90000"/>
              </a:lnSpc>
            </a:pPr>
            <a:r>
              <a:rPr lang="en-US" sz="2400"/>
              <a:t>Air pressure, volume, and temperature are related via Ideal Gas Law</a:t>
            </a:r>
          </a:p>
          <a:p>
            <a:pPr marL="447675" indent="-447675">
              <a:lnSpc>
                <a:spcPct val="90000"/>
              </a:lnSpc>
            </a:pPr>
            <a:endParaRPr lang="en-US" sz="1200"/>
          </a:p>
          <a:p>
            <a:pPr marL="447675" indent="-447675">
              <a:lnSpc>
                <a:spcPct val="90000"/>
              </a:lnSpc>
            </a:pPr>
            <a:r>
              <a:rPr lang="en-US" sz="2400"/>
              <a:t>Raising air temperature at constant volume (balloon envelope) causes air density within to drop</a:t>
            </a:r>
          </a:p>
          <a:p>
            <a:pPr marL="889000" lvl="1" indent="-439738">
              <a:lnSpc>
                <a:spcPct val="90000"/>
              </a:lnSpc>
            </a:pPr>
            <a:r>
              <a:rPr lang="en-US" sz="2000"/>
              <a:t>Excess air will escape</a:t>
            </a:r>
          </a:p>
          <a:p>
            <a:pPr marL="889000" lvl="1" indent="-439738">
              <a:lnSpc>
                <a:spcPct val="90000"/>
              </a:lnSpc>
            </a:pPr>
            <a:endParaRPr lang="en-US" sz="1200"/>
          </a:p>
          <a:p>
            <a:pPr marL="447675" indent="-447675">
              <a:lnSpc>
                <a:spcPct val="90000"/>
              </a:lnSpc>
            </a:pPr>
            <a:r>
              <a:rPr lang="en-US" sz="2400"/>
              <a:t>Balloon weighs less than displaced air</a:t>
            </a:r>
          </a:p>
          <a:p>
            <a:pPr marL="889000" lvl="1" indent="-439738">
              <a:lnSpc>
                <a:spcPct val="90000"/>
              </a:lnSpc>
            </a:pPr>
            <a:r>
              <a:rPr lang="en-US" sz="2000"/>
              <a:t>Buoyant forces cause balloon to rise</a:t>
            </a:r>
          </a:p>
          <a:p>
            <a:pPr marL="447675" indent="-447675">
              <a:lnSpc>
                <a:spcPct val="90000"/>
              </a:lnSpc>
            </a:pPr>
            <a:endParaRPr lang="en-US" sz="2400"/>
          </a:p>
          <a:p>
            <a:pPr marL="447675" indent="-447675">
              <a:lnSpc>
                <a:spcPct val="90000"/>
              </a:lnSpc>
            </a:pPr>
            <a:endParaRPr lang="en-US" sz="2400"/>
          </a:p>
          <a:p>
            <a:pPr marL="447675" indent="-447675">
              <a:lnSpc>
                <a:spcPct val="90000"/>
              </a:lnSpc>
              <a:buFontTx/>
              <a:buNone/>
            </a:pPr>
            <a:r>
              <a:rPr lang="en-US" sz="2400"/>
              <a:t>    </a:t>
            </a:r>
          </a:p>
          <a:p>
            <a:pPr marL="447675" indent="-447675">
              <a:lnSpc>
                <a:spcPct val="90000"/>
              </a:lnSpc>
              <a:buFontTx/>
              <a:buNone/>
            </a:pPr>
            <a:r>
              <a:rPr lang="en-US" sz="2400"/>
              <a:t>    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4867275" y="37338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5705475" y="3429000"/>
            <a:ext cx="27432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i="1">
                <a:latin typeface="Arial" charset="0"/>
              </a:rPr>
              <a:t>V =Volume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i="1">
                <a:latin typeface="Arial" charset="0"/>
              </a:rPr>
              <a:t>P = Pressure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i="1">
                <a:latin typeface="Arial" charset="0"/>
              </a:rPr>
              <a:t>n = # of Moles of Air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i="1">
                <a:latin typeface="Arial" charset="0"/>
              </a:rPr>
              <a:t>T = Absolute Temperature (Kelvin)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i="1">
                <a:latin typeface="Arial" charset="0"/>
              </a:rPr>
              <a:t>R = Gas Constant (0.0821 L atm/mol K)</a:t>
            </a:r>
          </a:p>
        </p:txBody>
      </p:sp>
      <p:graphicFrame>
        <p:nvGraphicFramePr>
          <p:cNvPr id="55302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5248275" y="2133600"/>
          <a:ext cx="3209925" cy="854075"/>
        </p:xfrm>
        <a:graphic>
          <a:graphicData uri="http://schemas.openxmlformats.org/presentationml/2006/ole">
            <p:oleObj spid="_x0000_s3074" name="Equation" r:id="rId3" imgW="685800" imgH="177480" progId="Equation.3">
              <p:embed/>
            </p:oleObj>
          </a:graphicData>
        </a:graphic>
      </p:graphicFrame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1133475" y="5943600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i="1">
              <a:latin typeface="Arial" charset="0"/>
            </a:endParaRP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5486400" y="1752600"/>
            <a:ext cx="297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/>
              <a:t>Ideal Gas Law: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Components of Hot Air Balloon</a:t>
            </a:r>
          </a:p>
        </p:txBody>
      </p:sp>
      <p:pic>
        <p:nvPicPr>
          <p:cNvPr id="56323" name="Picture 3" descr="hot-air-balloon-diagram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57400" y="1295400"/>
            <a:ext cx="4451350" cy="52578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Statement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229600" cy="4525963"/>
          </a:xfrm>
        </p:spPr>
        <p:txBody>
          <a:bodyPr/>
          <a:lstStyle/>
          <a:p>
            <a:endParaRPr lang="en-US"/>
          </a:p>
          <a:p>
            <a:r>
              <a:rPr lang="en-US"/>
              <a:t>Design/construct balloon</a:t>
            </a:r>
          </a:p>
          <a:p>
            <a:pPr lvl="1"/>
            <a:r>
              <a:rPr lang="en-US"/>
              <a:t>Maximize payload (paperclips)</a:t>
            </a:r>
          </a:p>
          <a:p>
            <a:pPr lvl="1"/>
            <a:r>
              <a:rPr lang="en-US"/>
              <a:t>Maximize flight time</a:t>
            </a:r>
          </a:p>
          <a:p>
            <a:pPr lvl="1"/>
            <a:r>
              <a:rPr lang="en-US"/>
              <a:t>Minimize cost</a:t>
            </a:r>
          </a:p>
          <a:p>
            <a:endParaRPr lang="en-US" sz="1200"/>
          </a:p>
          <a:p>
            <a:r>
              <a:rPr lang="en-US"/>
              <a:t>Materials must be “purchased”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Competition Rules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915400" cy="5181600"/>
          </a:xfrm>
        </p:spPr>
        <p:txBody>
          <a:bodyPr/>
          <a:lstStyle/>
          <a:p>
            <a:pPr marL="447675" indent="-447675">
              <a:spcBef>
                <a:spcPct val="40000"/>
              </a:spcBef>
            </a:pPr>
            <a:r>
              <a:rPr lang="en-US" sz="2400"/>
              <a:t>Add paperclip payload to finished design</a:t>
            </a:r>
          </a:p>
          <a:p>
            <a:pPr marL="447675" indent="-447675">
              <a:spcBef>
                <a:spcPct val="40000"/>
              </a:spcBef>
            </a:pPr>
            <a:r>
              <a:rPr lang="en-US" sz="2400"/>
              <a:t>TA positions balloon above personal heater, releases when balloon temperature stabilizes</a:t>
            </a:r>
          </a:p>
          <a:p>
            <a:pPr marL="447675" indent="-447675">
              <a:spcBef>
                <a:spcPct val="40000"/>
              </a:spcBef>
            </a:pPr>
            <a:r>
              <a:rPr lang="en-US" sz="2400"/>
              <a:t>Time aloft and # of paperclips recorded by TA</a:t>
            </a:r>
          </a:p>
          <a:p>
            <a:pPr marL="889000" lvl="1" indent="-439738">
              <a:spcBef>
                <a:spcPct val="40000"/>
              </a:spcBef>
            </a:pPr>
            <a:r>
              <a:rPr lang="en-US" sz="2000"/>
              <a:t>TA times flight duration with a stopwatch/timer</a:t>
            </a:r>
          </a:p>
          <a:p>
            <a:pPr marL="889000" lvl="1" indent="-439738">
              <a:spcBef>
                <a:spcPct val="40000"/>
              </a:spcBef>
            </a:pPr>
            <a:r>
              <a:rPr lang="en-US" sz="2000"/>
              <a:t>Balloon must </a:t>
            </a:r>
            <a:r>
              <a:rPr lang="en-US" sz="2000" b="1"/>
              <a:t>rise</a:t>
            </a:r>
            <a:r>
              <a:rPr lang="en-US" sz="2000"/>
              <a:t> from release point &amp; fly for at least 1 second</a:t>
            </a:r>
          </a:p>
          <a:p>
            <a:pPr marL="447675" indent="-447675">
              <a:spcBef>
                <a:spcPct val="40000"/>
              </a:spcBef>
            </a:pPr>
            <a:r>
              <a:rPr lang="en-US" sz="2400"/>
              <a:t>Competition ratio used to judge design</a:t>
            </a:r>
          </a:p>
          <a:p>
            <a:pPr marL="889000" lvl="1" indent="-439738">
              <a:spcBef>
                <a:spcPct val="40000"/>
              </a:spcBef>
            </a:pPr>
            <a:r>
              <a:rPr lang="en-US" sz="2000"/>
              <a:t>Team with highest ratio wins</a:t>
            </a:r>
          </a:p>
          <a:p>
            <a:pPr marL="889000" lvl="1" indent="-439738">
              <a:spcBef>
                <a:spcPct val="40000"/>
              </a:spcBef>
            </a:pPr>
            <a:r>
              <a:rPr lang="en-US" sz="2000"/>
              <a:t>3 trials maximum: design changes permitted (cumulative cost)</a:t>
            </a: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5334000" y="59436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graphicFrame>
        <p:nvGraphicFramePr>
          <p:cNvPr id="5939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794000" y="5486400"/>
          <a:ext cx="3706813" cy="1084263"/>
        </p:xfrm>
        <a:graphic>
          <a:graphicData uri="http://schemas.openxmlformats.org/presentationml/2006/ole">
            <p:oleObj spid="_x0000_s4098" name="Equation" r:id="rId3" imgW="1346040" imgH="393480" progId="Equation.3">
              <p:embed/>
            </p:oleObj>
          </a:graphicData>
        </a:graphic>
      </p:graphicFrame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6400800" y="5257800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u="sng" dirty="0">
                <a:solidFill>
                  <a:schemeClr val="accent2"/>
                </a:solidFill>
                <a:latin typeface="Arial" charset="0"/>
              </a:rPr>
              <a:t>Note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: Payload is equal to # of paperclips</a:t>
            </a:r>
            <a:r>
              <a:rPr lang="en-US" dirty="0">
                <a:latin typeface="Arial" charset="0"/>
              </a:rPr>
              <a:t>   </a:t>
            </a: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533400" y="5638800"/>
            <a:ext cx="2438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47675" indent="-447675">
              <a:spcBef>
                <a:spcPct val="40000"/>
              </a:spcBef>
            </a:pPr>
            <a:r>
              <a:rPr lang="en-US" sz="2400">
                <a:solidFill>
                  <a:srgbClr val="000066"/>
                </a:solidFill>
              </a:rPr>
              <a:t>Balloon Ratio: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Materials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47675" indent="-447675">
              <a:spcBef>
                <a:spcPct val="40000"/>
              </a:spcBef>
            </a:pPr>
            <a:r>
              <a:rPr lang="en-US" dirty="0"/>
              <a:t>Tissue paper</a:t>
            </a:r>
          </a:p>
          <a:p>
            <a:pPr marL="447675" indent="-447675">
              <a:spcBef>
                <a:spcPct val="40000"/>
              </a:spcBef>
            </a:pPr>
            <a:r>
              <a:rPr lang="en-US" dirty="0"/>
              <a:t>8½ </a:t>
            </a:r>
            <a:r>
              <a:rPr lang="en-US" dirty="0">
                <a:cs typeface="Arial" charset="0"/>
              </a:rPr>
              <a:t>"</a:t>
            </a:r>
            <a:r>
              <a:rPr lang="en-US" dirty="0"/>
              <a:t> </a:t>
            </a:r>
            <a:r>
              <a:rPr lang="en-US" dirty="0">
                <a:cs typeface="Arial" charset="0"/>
              </a:rPr>
              <a:t>x </a:t>
            </a:r>
            <a:r>
              <a:rPr lang="en-US" dirty="0"/>
              <a:t>11</a:t>
            </a:r>
            <a:r>
              <a:rPr lang="en-US" dirty="0">
                <a:cs typeface="Arial" charset="0"/>
              </a:rPr>
              <a:t>"</a:t>
            </a:r>
            <a:r>
              <a:rPr lang="en-US" dirty="0"/>
              <a:t> paper</a:t>
            </a:r>
          </a:p>
          <a:p>
            <a:pPr marL="447675" indent="-447675">
              <a:spcBef>
                <a:spcPct val="40000"/>
              </a:spcBef>
            </a:pPr>
            <a:r>
              <a:rPr lang="en-US" dirty="0"/>
              <a:t>Drawing paper</a:t>
            </a:r>
          </a:p>
          <a:p>
            <a:pPr marL="447675" indent="-447675">
              <a:spcBef>
                <a:spcPct val="40000"/>
              </a:spcBef>
            </a:pPr>
            <a:r>
              <a:rPr lang="en-US" dirty="0"/>
              <a:t>Kevlar string</a:t>
            </a:r>
          </a:p>
          <a:p>
            <a:pPr marL="447675" indent="-447675">
              <a:spcBef>
                <a:spcPct val="40000"/>
              </a:spcBef>
            </a:pPr>
            <a:r>
              <a:rPr lang="en-US" dirty="0"/>
              <a:t>Plastic straws</a:t>
            </a:r>
          </a:p>
          <a:p>
            <a:pPr marL="447675" indent="-447675">
              <a:spcBef>
                <a:spcPct val="40000"/>
              </a:spcBef>
            </a:pPr>
            <a:r>
              <a:rPr lang="en-US" dirty="0"/>
              <a:t>Plastic tape</a:t>
            </a:r>
          </a:p>
          <a:p>
            <a:pPr marL="447675" indent="-447675"/>
            <a:endParaRPr lang="en-US" dirty="0"/>
          </a:p>
          <a:p>
            <a:pPr marL="447675" indent="-447675">
              <a:buFontTx/>
              <a:buNone/>
            </a:pPr>
            <a:endParaRPr lang="en-US" dirty="0"/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5029200" y="1447800"/>
            <a:ext cx="4572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3200" dirty="0">
                <a:solidFill>
                  <a:srgbClr val="000066"/>
                </a:solidFill>
              </a:rPr>
              <a:t>  </a:t>
            </a:r>
            <a:r>
              <a:rPr lang="en-US" sz="32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Glue stick</a:t>
            </a:r>
          </a:p>
          <a:p>
            <a:endParaRPr lang="en-US" sz="3200" dirty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>
              <a:buFontTx/>
              <a:buChar char="•"/>
            </a:pPr>
            <a:r>
              <a:rPr lang="en-US" sz="32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 Scissors</a:t>
            </a:r>
          </a:p>
          <a:p>
            <a:endParaRPr lang="en-US" sz="3200" dirty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>
              <a:buFontTx/>
              <a:buChar char="•"/>
            </a:pPr>
            <a:r>
              <a:rPr lang="en-US" sz="32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 Paper clips</a:t>
            </a:r>
          </a:p>
          <a:p>
            <a:pPr>
              <a:buFontTx/>
              <a:buChar char="•"/>
            </a:pPr>
            <a:endParaRPr lang="en-US" sz="3200" dirty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>
              <a:buFontTx/>
              <a:buChar char="•"/>
            </a:pPr>
            <a:r>
              <a:rPr lang="en-US" sz="32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 Personal heater</a:t>
            </a:r>
          </a:p>
        </p:txBody>
      </p:sp>
      <p:pic>
        <p:nvPicPr>
          <p:cNvPr id="5734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50292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220011"/>
      </a:dk1>
      <a:lt1>
        <a:srgbClr val="336699"/>
      </a:lt1>
      <a:dk2>
        <a:srgbClr val="000066"/>
      </a:dk2>
      <a:lt2>
        <a:srgbClr val="336699"/>
      </a:lt2>
      <a:accent1>
        <a:srgbClr val="003399"/>
      </a:accent1>
      <a:accent2>
        <a:srgbClr val="3366CC"/>
      </a:accent2>
      <a:accent3>
        <a:srgbClr val="AAAAB8"/>
      </a:accent3>
      <a:accent4>
        <a:srgbClr val="2A5682"/>
      </a:accent4>
      <a:accent5>
        <a:srgbClr val="AAADCA"/>
      </a:accent5>
      <a:accent6>
        <a:srgbClr val="2D5CB9"/>
      </a:accent6>
      <a:hlink>
        <a:srgbClr val="336699"/>
      </a:hlink>
      <a:folHlink>
        <a:srgbClr val="0033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220011"/>
        </a:dk1>
        <a:lt1>
          <a:srgbClr val="336699"/>
        </a:lt1>
        <a:dk2>
          <a:srgbClr val="000066"/>
        </a:dk2>
        <a:lt2>
          <a:srgbClr val="336699"/>
        </a:lt2>
        <a:accent1>
          <a:srgbClr val="003399"/>
        </a:accent1>
        <a:accent2>
          <a:srgbClr val="3366CC"/>
        </a:accent2>
        <a:accent3>
          <a:srgbClr val="AAAAB8"/>
        </a:accent3>
        <a:accent4>
          <a:srgbClr val="2A5682"/>
        </a:accent4>
        <a:accent5>
          <a:srgbClr val="AAADCA"/>
        </a:accent5>
        <a:accent6>
          <a:srgbClr val="2D5CB9"/>
        </a:accent6>
        <a:hlink>
          <a:srgbClr val="336699"/>
        </a:hlink>
        <a:folHlink>
          <a:srgbClr val="0033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</TotalTime>
  <Words>474</Words>
  <Application>Microsoft Office PowerPoint</Application>
  <PresentationFormat>On-screen Show (4:3)</PresentationFormat>
  <Paragraphs>125</Paragraphs>
  <Slides>16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Default Design</vt:lpstr>
      <vt:lpstr>1_Default Design</vt:lpstr>
      <vt:lpstr>Microsoft Equation 3.0</vt:lpstr>
      <vt:lpstr>Hot Air Balloon Competition</vt:lpstr>
      <vt:lpstr>Overview</vt:lpstr>
      <vt:lpstr>Objectives</vt:lpstr>
      <vt:lpstr>Hot Air Balloon Principles - Buoyancy</vt:lpstr>
      <vt:lpstr>Hot Air Balloon Principles - Thermodynamics</vt:lpstr>
      <vt:lpstr>Components of Hot Air Balloon</vt:lpstr>
      <vt:lpstr>Problem Statement</vt:lpstr>
      <vt:lpstr>Competition Rules</vt:lpstr>
      <vt:lpstr>Materials</vt:lpstr>
      <vt:lpstr>Material Price List</vt:lpstr>
      <vt:lpstr>Procedure</vt:lpstr>
      <vt:lpstr>Procedure</vt:lpstr>
      <vt:lpstr>Assignment: Report</vt:lpstr>
      <vt:lpstr>Assignment: Presentation</vt:lpstr>
      <vt:lpstr>Closing</vt:lpstr>
      <vt:lpstr>GOOD LUCK!</vt:lpstr>
    </vt:vector>
  </TitlesOfParts>
  <Company>Hot Chilli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in Freshman Engineering</dc:title>
  <dc:creator>L.Mexhitaj</dc:creator>
  <cp:lastModifiedBy>Luke</cp:lastModifiedBy>
  <cp:revision>82</cp:revision>
  <dcterms:created xsi:type="dcterms:W3CDTF">2002-02-21T04:34:32Z</dcterms:created>
  <dcterms:modified xsi:type="dcterms:W3CDTF">2009-09-06T07:03:19Z</dcterms:modified>
</cp:coreProperties>
</file>