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xls" ContentType="application/vnd.ms-exce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7" r:id="rId2"/>
  </p:sldMasterIdLst>
  <p:notesMasterIdLst>
    <p:notesMasterId r:id="rId16"/>
  </p:notesMasterIdLst>
  <p:handoutMasterIdLst>
    <p:handoutMasterId r:id="rId17"/>
  </p:handoutMasterIdLst>
  <p:sldIdLst>
    <p:sldId id="257" r:id="rId3"/>
    <p:sldId id="258" r:id="rId4"/>
    <p:sldId id="259" r:id="rId5"/>
    <p:sldId id="277" r:id="rId6"/>
    <p:sldId id="264" r:id="rId7"/>
    <p:sldId id="274" r:id="rId8"/>
    <p:sldId id="261" r:id="rId9"/>
    <p:sldId id="262" r:id="rId10"/>
    <p:sldId id="275" r:id="rId11"/>
    <p:sldId id="266" r:id="rId12"/>
    <p:sldId id="267" r:id="rId13"/>
    <p:sldId id="269" r:id="rId14"/>
    <p:sldId id="271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0066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1314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2358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CB236B3-FAE2-47F2-AEAE-EA10721891C4}" type="datetimeFigureOut">
              <a:rPr lang="en-US"/>
              <a:pPr>
                <a:defRPr/>
              </a:pPr>
              <a:t>9/6/2009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C905B60-E092-4D63-A717-BD7CC07296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038B808-F99A-4EFC-9783-FB202BE102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50327E-60C8-4B81-AF06-011F9FC70C71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L.Mexhitaj 2009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C1D57D-2146-4868-A155-5F01A20B98DF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19177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859599F-E78C-46DC-BE1C-3A9801FD9210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19177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264FAF-7C42-454D-9AD7-19A58DB42F4C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19177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AA3912-511B-4258-AADB-10D63EACE5E9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19177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29E9A2-BEFD-4F96-90D3-5E6853C4852F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23555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19177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EEBFD2-44F4-4752-B543-7B675F7453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8630B9-9E57-45D6-92E5-E21EF2AA9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29DD88-EB15-45E6-A0F3-0FA676C772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1F7D0A-EC69-4786-A248-9427C0457B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655AC-EB3A-4826-95C8-327A77A451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6248400"/>
            <a:ext cx="9144000" cy="381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endParaRPr lang="en-US"/>
          </a:p>
        </p:txBody>
      </p:sp>
      <p:pic>
        <p:nvPicPr>
          <p:cNvPr id="5" name="Picture 3" descr="NYU Poly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6251575"/>
            <a:ext cx="1143000" cy="37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Font typeface="Wingdings" pitchFamily="2" charset="2"/>
              <a:buChar char="§"/>
              <a:defRPr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07437-79B9-41AB-B41D-ACA7F7D299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635934-2F26-467B-841C-DE29D853D9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0C7309-A174-499B-AABC-290971C31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C6BF8A-BF7F-45AA-902E-1AFD9E0210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1856BD-C012-4BFD-8ADD-EB9AC3592B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252643-4867-460F-A309-FB71625A14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71D7D0-92BA-4863-A82C-CFF512211A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C07CA8-CDAB-477B-941B-637700B066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9E9AB1-FDFC-43BC-9A9E-527C9C33EF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C3BA85-8CC9-41CA-848E-C0F91A212C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F3217E-3F2A-456B-984F-470D31CA83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D771F9-6B59-459A-B32D-6CC2470F6F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ED8097-3C0F-4E58-A467-0C49A47743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7E1A5A-0195-4D63-A3BD-85BB27FE1B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38BF0A-585C-4CA6-8875-0274E2648A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591938-2A06-4DA5-8D0E-0D03B2BE3E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D15B6A-1BF6-4C44-A740-3DBBBB5298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D86B0F-8CAD-4D1F-A585-3088E0E20E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4F74C5-7297-4CA0-BCCF-564681E32C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683BA-7969-4F8B-ABD7-97E2D104FD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E31EA1-B20F-4908-952A-23CB93D511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E64DE9-0431-4DF3-BFF1-A69FDD29C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9570631-5DF6-4CAA-9F80-021FE6B95F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  <p:sldLayoutId id="2147483787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accent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accent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accent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6E560789-61E3-40E2-94FF-B70F99FB57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802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accent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accent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accent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6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Microsoft_Office_Excel_Chart2.xls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 cstate="print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-228600" y="3581400"/>
            <a:ext cx="96012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Software </a:t>
            </a:r>
            <a:r>
              <a:rPr lang="en-US" sz="4000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for Engineers </a:t>
            </a:r>
          </a:p>
        </p:txBody>
      </p:sp>
      <p:pic>
        <p:nvPicPr>
          <p:cNvPr id="6147" name="Picture 3" descr="NYU-Poly_RGB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" y="152400"/>
            <a:ext cx="27432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371600" y="5867400"/>
            <a:ext cx="6400800" cy="40011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2000" b="1" dirty="0">
                <a:ln/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EG1003: Introduction to Engineering and Design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smtClean="0">
                <a:solidFill>
                  <a:srgbClr val="000066"/>
                </a:solidFill>
              </a:rPr>
              <a:t>Procedure: MS Word Documents </a:t>
            </a:r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447800"/>
            <a:ext cx="3587750" cy="46482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00600" y="1447800"/>
            <a:ext cx="3592513" cy="46482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000066"/>
                </a:solidFill>
              </a:rPr>
              <a:t>Procedure: MS Excel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371600"/>
            <a:ext cx="4381500" cy="4953000"/>
          </a:xfrm>
        </p:spPr>
        <p:txBody>
          <a:bodyPr/>
          <a:lstStyle/>
          <a:p>
            <a:pPr eaLnBrk="1" hangingPunct="1">
              <a:spcBef>
                <a:spcPct val="40000"/>
              </a:spcBef>
            </a:pPr>
            <a:r>
              <a:rPr lang="en-US" sz="2800" smtClean="0">
                <a:solidFill>
                  <a:srgbClr val="000066"/>
                </a:solidFill>
              </a:rPr>
              <a:t>Create 2 tables based on Charles’ Law</a:t>
            </a:r>
          </a:p>
          <a:p>
            <a:pPr lvl="1" eaLnBrk="1" hangingPunct="1">
              <a:spcBef>
                <a:spcPct val="40000"/>
              </a:spcBef>
            </a:pPr>
            <a:r>
              <a:rPr lang="en-US" sz="2400" smtClean="0">
                <a:solidFill>
                  <a:srgbClr val="000066"/>
                </a:solidFill>
              </a:rPr>
              <a:t>Temperature data values are provided by TAs</a:t>
            </a:r>
          </a:p>
          <a:p>
            <a:pPr lvl="1" eaLnBrk="1" hangingPunct="1">
              <a:spcBef>
                <a:spcPct val="40000"/>
              </a:spcBef>
            </a:pPr>
            <a:r>
              <a:rPr lang="en-US" sz="2400" smtClean="0">
                <a:solidFill>
                  <a:srgbClr val="000066"/>
                </a:solidFill>
              </a:rPr>
              <a:t>Using Charles’ Law, calculate volumes at specified temperatures</a:t>
            </a:r>
          </a:p>
          <a:p>
            <a:pPr eaLnBrk="1" hangingPunct="1">
              <a:spcBef>
                <a:spcPct val="40000"/>
              </a:spcBef>
            </a:pPr>
            <a:r>
              <a:rPr lang="en-US" sz="2800" smtClean="0">
                <a:solidFill>
                  <a:srgbClr val="000066"/>
                </a:solidFill>
              </a:rPr>
              <a:t>Plot volume vs. temperature based on generated tables</a:t>
            </a:r>
          </a:p>
        </p:txBody>
      </p:sp>
      <p:pic>
        <p:nvPicPr>
          <p:cNvPr id="14340" name="Picture 375" descr="ppt_charles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524375" y="1295400"/>
            <a:ext cx="4533900" cy="4724400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286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000066"/>
                </a:solidFill>
              </a:rPr>
              <a:t>Assignment: Written Report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371600"/>
            <a:ext cx="8686800" cy="4953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40000"/>
              </a:spcBef>
            </a:pPr>
            <a:r>
              <a:rPr lang="en-US" sz="2400" smtClean="0">
                <a:solidFill>
                  <a:srgbClr val="000066"/>
                </a:solidFill>
              </a:rPr>
              <a:t>Independent report (one report per student)</a:t>
            </a:r>
          </a:p>
          <a:p>
            <a:pPr eaLnBrk="1" hangingPunct="1">
              <a:lnSpc>
                <a:spcPct val="80000"/>
              </a:lnSpc>
              <a:spcBef>
                <a:spcPct val="40000"/>
              </a:spcBef>
            </a:pPr>
            <a:r>
              <a:rPr lang="en-US" sz="2400" smtClean="0">
                <a:solidFill>
                  <a:srgbClr val="000066"/>
                </a:solidFill>
              </a:rPr>
              <a:t>Standard lab report submission </a:t>
            </a:r>
          </a:p>
          <a:p>
            <a:pPr eaLnBrk="1" hangingPunct="1">
              <a:lnSpc>
                <a:spcPct val="80000"/>
              </a:lnSpc>
              <a:spcBef>
                <a:spcPct val="40000"/>
              </a:spcBef>
            </a:pPr>
            <a:r>
              <a:rPr lang="en-US" sz="2400" smtClean="0">
                <a:solidFill>
                  <a:srgbClr val="000066"/>
                </a:solidFill>
              </a:rPr>
              <a:t>Submit online (eg.poly.edu) before midnight of day of Lab #2</a:t>
            </a:r>
          </a:p>
          <a:p>
            <a:pPr eaLnBrk="1" hangingPunct="1">
              <a:lnSpc>
                <a:spcPct val="80000"/>
              </a:lnSpc>
              <a:spcBef>
                <a:spcPct val="40000"/>
              </a:spcBef>
            </a:pPr>
            <a:r>
              <a:rPr lang="en-US" sz="2400" smtClean="0">
                <a:solidFill>
                  <a:srgbClr val="000066"/>
                </a:solidFill>
              </a:rPr>
              <a:t>One Word Document Containing: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</a:pPr>
            <a:r>
              <a:rPr lang="en-US" sz="2000" smtClean="0">
                <a:solidFill>
                  <a:srgbClr val="000066"/>
                </a:solidFill>
              </a:rPr>
              <a:t>Title Page (MS Word: name, partner, lab title, etc.)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</a:pPr>
            <a:r>
              <a:rPr lang="en-US" sz="2000" smtClean="0">
                <a:solidFill>
                  <a:srgbClr val="000066"/>
                </a:solidFill>
              </a:rPr>
              <a:t>Generic Schedule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</a:pPr>
            <a:r>
              <a:rPr lang="en-US" sz="2000" smtClean="0">
                <a:solidFill>
                  <a:srgbClr val="000066"/>
                </a:solidFill>
              </a:rPr>
              <a:t>Personalized Schedule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</a:pPr>
            <a:r>
              <a:rPr lang="en-US" sz="2000" smtClean="0">
                <a:solidFill>
                  <a:srgbClr val="000066"/>
                </a:solidFill>
              </a:rPr>
              <a:t>Mousetrap competition report</a:t>
            </a:r>
          </a:p>
          <a:p>
            <a:pPr eaLnBrk="1" hangingPunct="1">
              <a:lnSpc>
                <a:spcPct val="80000"/>
              </a:lnSpc>
              <a:spcBef>
                <a:spcPct val="40000"/>
              </a:spcBef>
            </a:pPr>
            <a:r>
              <a:rPr lang="en-US" sz="2400" smtClean="0">
                <a:solidFill>
                  <a:srgbClr val="000066"/>
                </a:solidFill>
              </a:rPr>
              <a:t>Excel File: Two tables &amp; graph</a:t>
            </a:r>
          </a:p>
          <a:p>
            <a:pPr lvl="2" eaLnBrk="1" hangingPunct="1">
              <a:lnSpc>
                <a:spcPct val="80000"/>
              </a:lnSpc>
            </a:pPr>
            <a:endParaRPr lang="en-US" sz="1800" smtClean="0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000066"/>
                </a:solidFill>
              </a:rPr>
              <a:t>Closing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295400"/>
            <a:ext cx="8610600" cy="4953000"/>
          </a:xfrm>
        </p:spPr>
        <p:txBody>
          <a:bodyPr/>
          <a:lstStyle/>
          <a:p>
            <a:pPr eaLnBrk="1" hangingPunct="1">
              <a:lnSpc>
                <a:spcPct val="95000"/>
              </a:lnSpc>
              <a:spcBef>
                <a:spcPct val="40000"/>
              </a:spcBef>
            </a:pPr>
            <a:r>
              <a:rPr lang="en-US" smtClean="0">
                <a:solidFill>
                  <a:srgbClr val="000066"/>
                </a:solidFill>
              </a:rPr>
              <a:t>Each team member must use software</a:t>
            </a:r>
          </a:p>
          <a:p>
            <a:pPr eaLnBrk="1" hangingPunct="1">
              <a:lnSpc>
                <a:spcPct val="95000"/>
              </a:lnSpc>
              <a:spcBef>
                <a:spcPct val="40000"/>
              </a:spcBef>
            </a:pPr>
            <a:r>
              <a:rPr lang="en-US" smtClean="0">
                <a:solidFill>
                  <a:srgbClr val="000066"/>
                </a:solidFill>
              </a:rPr>
              <a:t>Submit all work electronically by 11:59pm before Lab #2</a:t>
            </a:r>
          </a:p>
          <a:p>
            <a:pPr eaLnBrk="1" hangingPunct="1">
              <a:lnSpc>
                <a:spcPct val="95000"/>
              </a:lnSpc>
              <a:spcBef>
                <a:spcPct val="40000"/>
              </a:spcBef>
            </a:pPr>
            <a:r>
              <a:rPr lang="en-US" smtClean="0">
                <a:solidFill>
                  <a:srgbClr val="000066"/>
                </a:solidFill>
              </a:rPr>
              <a:t>Work together with your partner</a:t>
            </a:r>
          </a:p>
          <a:p>
            <a:pPr lvl="1" eaLnBrk="1" hangingPunct="1">
              <a:lnSpc>
                <a:spcPct val="95000"/>
              </a:lnSpc>
              <a:spcBef>
                <a:spcPct val="40000"/>
              </a:spcBef>
            </a:pPr>
            <a:r>
              <a:rPr lang="en-US" smtClean="0">
                <a:solidFill>
                  <a:srgbClr val="000066"/>
                </a:solidFill>
              </a:rPr>
              <a:t>TA is always available for assistance</a:t>
            </a:r>
          </a:p>
          <a:p>
            <a:pPr eaLnBrk="1" hangingPunct="1">
              <a:lnSpc>
                <a:spcPct val="95000"/>
              </a:lnSpc>
              <a:spcBef>
                <a:spcPct val="40000"/>
              </a:spcBef>
            </a:pPr>
            <a:r>
              <a:rPr lang="en-US" smtClean="0">
                <a:solidFill>
                  <a:srgbClr val="000066"/>
                </a:solidFill>
              </a:rPr>
              <a:t>Mousetrap Car Competition </a:t>
            </a:r>
          </a:p>
          <a:p>
            <a:pPr lvl="1" eaLnBrk="1" hangingPunct="1">
              <a:lnSpc>
                <a:spcPct val="95000"/>
              </a:lnSpc>
              <a:spcBef>
                <a:spcPct val="40000"/>
              </a:spcBef>
            </a:pPr>
            <a:r>
              <a:rPr lang="en-US" smtClean="0">
                <a:solidFill>
                  <a:srgbClr val="000066"/>
                </a:solidFill>
              </a:rPr>
              <a:t>Following MS Office Exercise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8229600" cy="1179513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000066"/>
                </a:solidFill>
              </a:rPr>
              <a:t>Overview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524000"/>
            <a:ext cx="8153400" cy="495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000066"/>
                </a:solidFill>
              </a:rPr>
              <a:t>Objectives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</a:rPr>
              <a:t>Materials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</a:rPr>
              <a:t>Background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</a:rPr>
              <a:t>Procedure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</a:rPr>
              <a:t>Report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</a:rPr>
              <a:t>Closing</a:t>
            </a:r>
          </a:p>
        </p:txBody>
      </p:sp>
      <p:pic>
        <p:nvPicPr>
          <p:cNvPr id="7172" name="Picture 6" descr="http://www.sienerinformatique.com/boutiques/Microsoft/images/Logo%20-%20Office%202003%20Carr%E9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86400" y="3962400"/>
            <a:ext cx="2867025" cy="2354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000066"/>
                </a:solidFill>
              </a:rPr>
              <a:t>Objectives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447800"/>
            <a:ext cx="8610600" cy="4953000"/>
          </a:xfrm>
        </p:spPr>
        <p:txBody>
          <a:bodyPr/>
          <a:lstStyle/>
          <a:p>
            <a:pPr eaLnBrk="1" hangingPunct="1"/>
            <a:endParaRPr lang="en-US" smtClean="0">
              <a:solidFill>
                <a:srgbClr val="000066"/>
              </a:solidFill>
            </a:endParaRPr>
          </a:p>
          <a:p>
            <a:pPr eaLnBrk="1" hangingPunct="1"/>
            <a:r>
              <a:rPr lang="en-US" smtClean="0">
                <a:solidFill>
                  <a:srgbClr val="000066"/>
                </a:solidFill>
              </a:rPr>
              <a:t>Familiarization with relevant software</a:t>
            </a:r>
          </a:p>
          <a:p>
            <a:pPr eaLnBrk="1" hangingPunct="1"/>
            <a:endParaRPr lang="en-US" smtClean="0">
              <a:solidFill>
                <a:srgbClr val="000066"/>
              </a:solidFill>
            </a:endParaRPr>
          </a:p>
          <a:p>
            <a:pPr eaLnBrk="1" hangingPunct="1"/>
            <a:r>
              <a:rPr lang="en-US" smtClean="0">
                <a:solidFill>
                  <a:srgbClr val="000066"/>
                </a:solidFill>
              </a:rPr>
              <a:t>Explore Microsoft software tools</a:t>
            </a:r>
          </a:p>
          <a:p>
            <a:pPr lvl="1" eaLnBrk="1" hangingPunct="1"/>
            <a:r>
              <a:rPr lang="en-US" smtClean="0">
                <a:solidFill>
                  <a:srgbClr val="000066"/>
                </a:solidFill>
              </a:rPr>
              <a:t>Word</a:t>
            </a:r>
          </a:p>
          <a:p>
            <a:pPr lvl="1" eaLnBrk="1" hangingPunct="1"/>
            <a:r>
              <a:rPr lang="en-US" smtClean="0">
                <a:solidFill>
                  <a:srgbClr val="000066"/>
                </a:solidFill>
              </a:rPr>
              <a:t>Excel</a:t>
            </a:r>
          </a:p>
        </p:txBody>
      </p:sp>
      <p:pic>
        <p:nvPicPr>
          <p:cNvPr id="8196" name="Picture 11" descr="http://www.eng.upt.ro/trizfuture2009/images/logo_word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77000" y="4953000"/>
            <a:ext cx="13525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Picture 7" descr="http://www.pcgameshardware.com/screenshots/250x375/2009/02/Excel2007Logo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39000" y="4191000"/>
            <a:ext cx="1466850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000066"/>
                </a:solidFill>
              </a:rPr>
              <a:t>Software Tasks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82296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sz="2800" smtClean="0">
                <a:solidFill>
                  <a:srgbClr val="000066"/>
                </a:solidFill>
              </a:rPr>
              <a:t>Microsoft Word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sz="2400" smtClean="0">
                <a:solidFill>
                  <a:srgbClr val="000066"/>
                </a:solidFill>
              </a:rPr>
              <a:t>Copy generic document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sz="2400" smtClean="0">
                <a:solidFill>
                  <a:srgbClr val="000066"/>
                </a:solidFill>
              </a:rPr>
              <a:t>Personalize copied version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sz="2400" smtClean="0">
                <a:solidFill>
                  <a:srgbClr val="000066"/>
                </a:solidFill>
              </a:rPr>
              <a:t>Record information</a:t>
            </a:r>
          </a:p>
          <a:p>
            <a:pPr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sz="2800" smtClean="0">
                <a:solidFill>
                  <a:srgbClr val="000066"/>
                </a:solidFill>
              </a:rPr>
              <a:t>Microsoft Excel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sz="2400" smtClean="0">
                <a:solidFill>
                  <a:srgbClr val="000066"/>
                </a:solidFill>
              </a:rPr>
              <a:t>Replicate table of values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sz="2400" smtClean="0">
                <a:solidFill>
                  <a:srgbClr val="000066"/>
                </a:solidFill>
              </a:rPr>
              <a:t>Create computed values column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sz="2400" smtClean="0">
                <a:solidFill>
                  <a:srgbClr val="000066"/>
                </a:solidFill>
              </a:rPr>
              <a:t>Plot graph based on tabulated data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8153400" cy="1179513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000066"/>
                </a:solidFill>
              </a:rPr>
              <a:t>Materials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209800"/>
            <a:ext cx="8077200" cy="42672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000066"/>
                </a:solidFill>
              </a:rPr>
              <a:t>Computer equipped with:</a:t>
            </a:r>
          </a:p>
          <a:p>
            <a:pPr lvl="1" eaLnBrk="1" hangingPunct="1"/>
            <a:r>
              <a:rPr lang="en-US" smtClean="0">
                <a:solidFill>
                  <a:srgbClr val="000066"/>
                </a:solidFill>
              </a:rPr>
              <a:t>MS Word</a:t>
            </a:r>
          </a:p>
          <a:p>
            <a:pPr lvl="1" eaLnBrk="1" hangingPunct="1"/>
            <a:r>
              <a:rPr lang="en-US" smtClean="0">
                <a:solidFill>
                  <a:srgbClr val="000066"/>
                </a:solidFill>
              </a:rPr>
              <a:t>MS Excel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>
                <a:solidFill>
                  <a:srgbClr val="000066"/>
                </a:solidFill>
              </a:rPr>
              <a:t>Background Information:</a:t>
            </a:r>
            <a:br>
              <a:rPr lang="en-US" sz="3600" smtClean="0">
                <a:solidFill>
                  <a:srgbClr val="000066"/>
                </a:solidFill>
              </a:rPr>
            </a:br>
            <a:r>
              <a:rPr lang="en-US" sz="3600" smtClean="0">
                <a:solidFill>
                  <a:srgbClr val="000066"/>
                </a:solidFill>
              </a:rPr>
              <a:t>Microsoft Office Software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40000"/>
              </a:spcBef>
            </a:pPr>
            <a:r>
              <a:rPr lang="en-US" smtClean="0">
                <a:solidFill>
                  <a:srgbClr val="000066"/>
                </a:solidFill>
              </a:rPr>
              <a:t>Word</a:t>
            </a:r>
          </a:p>
          <a:p>
            <a:pPr lvl="1" eaLnBrk="1" hangingPunct="1">
              <a:spcBef>
                <a:spcPct val="40000"/>
              </a:spcBef>
            </a:pPr>
            <a:r>
              <a:rPr lang="en-US" smtClean="0">
                <a:solidFill>
                  <a:srgbClr val="000066"/>
                </a:solidFill>
              </a:rPr>
              <a:t>For lab reports, proposals, documents</a:t>
            </a:r>
          </a:p>
          <a:p>
            <a:pPr eaLnBrk="1" hangingPunct="1">
              <a:spcBef>
                <a:spcPct val="40000"/>
              </a:spcBef>
            </a:pPr>
            <a:r>
              <a:rPr lang="en-US" smtClean="0">
                <a:solidFill>
                  <a:srgbClr val="000066"/>
                </a:solidFill>
              </a:rPr>
              <a:t>Excel</a:t>
            </a:r>
          </a:p>
          <a:p>
            <a:pPr lvl="1" eaLnBrk="1" hangingPunct="1">
              <a:spcBef>
                <a:spcPct val="40000"/>
              </a:spcBef>
            </a:pPr>
            <a:r>
              <a:rPr lang="en-US" smtClean="0">
                <a:solidFill>
                  <a:srgbClr val="000066"/>
                </a:solidFill>
              </a:rPr>
              <a:t>For tables, charts/graphs, data analysis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000066"/>
                </a:solidFill>
              </a:rPr>
              <a:t>Example: MS Word</a:t>
            </a:r>
          </a:p>
        </p:txBody>
      </p:sp>
      <p:graphicFrame>
        <p:nvGraphicFramePr>
          <p:cNvPr id="1026" name="Object 13" descr="docshot"/>
          <p:cNvGraphicFramePr>
            <a:graphicFrameLocks noChangeAspect="1"/>
          </p:cNvGraphicFramePr>
          <p:nvPr>
            <p:ph sz="half" idx="1"/>
          </p:nvPr>
        </p:nvGraphicFramePr>
        <p:xfrm>
          <a:off x="381000" y="1524000"/>
          <a:ext cx="3944938" cy="4525963"/>
        </p:xfrm>
        <a:graphic>
          <a:graphicData uri="http://schemas.openxmlformats.org/presentationml/2006/ole">
            <p:oleObj spid="_x0000_s1026" name="Bitmap Image" r:id="rId3" imgW="5495238" imgH="6304762" progId="Paint.Picture">
              <p:embed/>
            </p:oleObj>
          </a:graphicData>
        </a:graphic>
      </p:graphicFrame>
      <p:graphicFrame>
        <p:nvGraphicFramePr>
          <p:cNvPr id="1027" name="Object 14"/>
          <p:cNvGraphicFramePr>
            <a:graphicFrameLocks noChangeAspect="1"/>
          </p:cNvGraphicFramePr>
          <p:nvPr>
            <p:ph sz="half" idx="2"/>
          </p:nvPr>
        </p:nvGraphicFramePr>
        <p:xfrm>
          <a:off x="4724400" y="1573213"/>
          <a:ext cx="4038600" cy="4327525"/>
        </p:xfrm>
        <a:graphic>
          <a:graphicData uri="http://schemas.openxmlformats.org/presentationml/2006/ole">
            <p:oleObj spid="_x0000_s1027" name="Bitmap Image" r:id="rId4" imgW="5458587" imgH="5847619" progId="Paint.Picture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000066"/>
                </a:solidFill>
              </a:rPr>
              <a:t>Example: MS Excel</a:t>
            </a:r>
          </a:p>
        </p:txBody>
      </p:sp>
      <p:graphicFrame>
        <p:nvGraphicFramePr>
          <p:cNvPr id="2050" name="Object 3"/>
          <p:cNvGraphicFramePr>
            <a:graphicFrameLocks noChangeAspect="1"/>
          </p:cNvGraphicFramePr>
          <p:nvPr/>
        </p:nvGraphicFramePr>
        <p:xfrm>
          <a:off x="457200" y="1290638"/>
          <a:ext cx="8175625" cy="2460625"/>
        </p:xfrm>
        <a:graphic>
          <a:graphicData uri="http://schemas.openxmlformats.org/presentationml/2006/ole">
            <p:oleObj spid="_x0000_s2050" name="Worksheet" r:id="rId3" imgW="5572232" imgH="1666890" progId="Excel.Sheet.8">
              <p:embed/>
            </p:oleObj>
          </a:graphicData>
        </a:graphic>
      </p:graphicFrame>
      <p:graphicFrame>
        <p:nvGraphicFramePr>
          <p:cNvPr id="2051" name="Object 4"/>
          <p:cNvGraphicFramePr>
            <a:graphicFrameLocks noChangeAspect="1"/>
          </p:cNvGraphicFramePr>
          <p:nvPr/>
        </p:nvGraphicFramePr>
        <p:xfrm>
          <a:off x="1447800" y="3810000"/>
          <a:ext cx="6477000" cy="2765425"/>
        </p:xfrm>
        <a:graphic>
          <a:graphicData uri="http://schemas.openxmlformats.org/presentationml/2006/ole">
            <p:oleObj spid="_x0000_s2051" name="Chart" r:id="rId4" imgW="5486400" imgH="2285919" progId="Excel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000066"/>
                </a:solidFill>
              </a:rPr>
              <a:t>Procedure: MS Word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40000"/>
              </a:spcBef>
            </a:pPr>
            <a:r>
              <a:rPr lang="en-US" smtClean="0">
                <a:solidFill>
                  <a:srgbClr val="000066"/>
                </a:solidFill>
              </a:rPr>
              <a:t>Copy generic document </a:t>
            </a:r>
          </a:p>
          <a:p>
            <a:pPr lvl="1" eaLnBrk="1" hangingPunct="1">
              <a:spcBef>
                <a:spcPct val="40000"/>
              </a:spcBef>
            </a:pPr>
            <a:r>
              <a:rPr lang="en-US" smtClean="0">
                <a:solidFill>
                  <a:srgbClr val="000066"/>
                </a:solidFill>
              </a:rPr>
              <a:t>Information includes name, address, schedule, etc.</a:t>
            </a:r>
          </a:p>
          <a:p>
            <a:pPr lvl="1" eaLnBrk="1" hangingPunct="1">
              <a:spcBef>
                <a:spcPct val="40000"/>
              </a:spcBef>
            </a:pPr>
            <a:r>
              <a:rPr lang="en-US" smtClean="0">
                <a:solidFill>
                  <a:srgbClr val="000066"/>
                </a:solidFill>
              </a:rPr>
              <a:t>Manual has exact specifications</a:t>
            </a:r>
          </a:p>
          <a:p>
            <a:pPr eaLnBrk="1" hangingPunct="1">
              <a:spcBef>
                <a:spcPct val="40000"/>
              </a:spcBef>
            </a:pPr>
            <a:r>
              <a:rPr lang="en-US" smtClean="0">
                <a:solidFill>
                  <a:srgbClr val="000066"/>
                </a:solidFill>
              </a:rPr>
              <a:t>Edit document to include your information</a:t>
            </a:r>
          </a:p>
          <a:p>
            <a:pPr eaLnBrk="1" hangingPunct="1">
              <a:spcBef>
                <a:spcPct val="40000"/>
              </a:spcBef>
            </a:pPr>
            <a:r>
              <a:rPr lang="en-US" smtClean="0">
                <a:solidFill>
                  <a:srgbClr val="000066"/>
                </a:solidFill>
              </a:rPr>
              <a:t>Save original and updated files for submittal and presentation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EG NYU-POLY Title Slide 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654</TotalTime>
  <Words>277</Words>
  <Application>Microsoft Office PowerPoint</Application>
  <PresentationFormat>On-screen Show (4:3)</PresentationFormat>
  <Paragraphs>72</Paragraphs>
  <Slides>13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Tahoma</vt:lpstr>
      <vt:lpstr>Wingdings</vt:lpstr>
      <vt:lpstr>Default Design</vt:lpstr>
      <vt:lpstr>EG NYU-POLY Title Slide Template</vt:lpstr>
      <vt:lpstr>Bitmap Image</vt:lpstr>
      <vt:lpstr>Microsoft Excel Worksheet</vt:lpstr>
      <vt:lpstr>Microsoft Excel Chart</vt:lpstr>
      <vt:lpstr>Software for Engineers </vt:lpstr>
      <vt:lpstr>Overview</vt:lpstr>
      <vt:lpstr>Objectives</vt:lpstr>
      <vt:lpstr>Software Tasks</vt:lpstr>
      <vt:lpstr>Materials</vt:lpstr>
      <vt:lpstr>Background Information: Microsoft Office Software</vt:lpstr>
      <vt:lpstr>Example: MS Word</vt:lpstr>
      <vt:lpstr>Example: MS Excel</vt:lpstr>
      <vt:lpstr>Procedure: MS Word</vt:lpstr>
      <vt:lpstr>Procedure: MS Word Documents </vt:lpstr>
      <vt:lpstr>Procedure: MS Excel</vt:lpstr>
      <vt:lpstr>Assignment: Written Report</vt:lpstr>
      <vt:lpstr>Closing</vt:lpstr>
    </vt:vector>
  </TitlesOfParts>
  <Company>Boober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Laboratory 1: Introduction to the Microsoft Office Suite</dc:title>
  <dc:creator>L.Mexhitaj</dc:creator>
  <cp:lastModifiedBy>Luke</cp:lastModifiedBy>
  <cp:revision>65</cp:revision>
  <dcterms:created xsi:type="dcterms:W3CDTF">2003-08-30T04:35:00Z</dcterms:created>
  <dcterms:modified xsi:type="dcterms:W3CDTF">2009-09-06T06:52:09Z</dcterms:modified>
</cp:coreProperties>
</file>