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2" r:id="rId1"/>
  </p:sldMasterIdLst>
  <p:notesMasterIdLst>
    <p:notesMasterId r:id="rId18"/>
  </p:notesMasterIdLst>
  <p:sldIdLst>
    <p:sldId id="257" r:id="rId2"/>
    <p:sldId id="302" r:id="rId3"/>
    <p:sldId id="303" r:id="rId4"/>
    <p:sldId id="304" r:id="rId5"/>
    <p:sldId id="305" r:id="rId6"/>
    <p:sldId id="306" r:id="rId7"/>
    <p:sldId id="307" r:id="rId8"/>
    <p:sldId id="308" r:id="rId9"/>
    <p:sldId id="309" r:id="rId10"/>
    <p:sldId id="310" r:id="rId11"/>
    <p:sldId id="311" r:id="rId12"/>
    <p:sldId id="312" r:id="rId13"/>
    <p:sldId id="316" r:id="rId14"/>
    <p:sldId id="313" r:id="rId15"/>
    <p:sldId id="314" r:id="rId16"/>
    <p:sldId id="315" r:id="rId17"/>
  </p:sldIdLst>
  <p:sldSz cx="9144000" cy="6858000" type="screen4x3"/>
  <p:notesSz cx="6858000" cy="9144000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DDDD"/>
    <a:srgbClr val="FFFFFF"/>
    <a:srgbClr val="000066"/>
    <a:srgbClr val="000000"/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18" autoAdjust="0"/>
    <p:restoredTop sz="95388" autoAdjust="0"/>
  </p:normalViewPr>
  <p:slideViewPr>
    <p:cSldViewPr>
      <p:cViewPr>
        <p:scale>
          <a:sx n="50" d="100"/>
          <a:sy n="50" d="100"/>
        </p:scale>
        <p:origin x="-1128" y="-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0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73938B-2298-4C00-A6F8-20DCFF020E36}" type="datetimeFigureOut">
              <a:rPr lang="en-US" smtClean="0"/>
              <a:pPr/>
              <a:t>1/10/2014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038E97-8AB3-419F-A3E1-BD8EA91441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1383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L.Mexhitaj</a:t>
            </a:r>
            <a:r>
              <a:rPr lang="en-US" dirty="0" smtClean="0"/>
              <a:t> 2009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038E97-8AB3-419F-A3E1-BD8EA914413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0FEFDF-BA8C-422F-A8F0-37FC00754EDA}" type="slidenum">
              <a:rPr lang="en-US"/>
              <a:pPr/>
              <a:t>14</a:t>
            </a:fld>
            <a:endParaRPr lang="en-US"/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C6F896-86DF-4602-9B29-EDA055BDEF1D}" type="slidenum">
              <a:rPr lang="en-US"/>
              <a:pPr/>
              <a:t>15</a:t>
            </a:fld>
            <a:endParaRPr lang="en-US"/>
          </a:p>
        </p:txBody>
      </p:sp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856DB7-8372-40D1-90C9-36329BE74296}" type="slidenum">
              <a:rPr lang="en-US"/>
              <a:pPr/>
              <a:t>16</a:t>
            </a:fld>
            <a:endParaRPr lang="en-US"/>
          </a:p>
        </p:txBody>
      </p:sp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DEFF00-AF60-4E38-AB91-2E316060F03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9E8D55-26EE-408C-BB2A-D05CD203BCC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F55FB8-87C9-481E-AB6F-4F9CBBC5C5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F47E35B-5EF2-4F59-9E94-0CAF6EF7E6F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98D380-228E-421F-82B2-8130092F78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43455B-B5FC-4B82-AB63-9E5C7D9817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59C127-225D-4706-9938-38EBF266A4C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9FF1C7-D4C1-4615-AFC3-51821BA5E5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C7A6EC-DE45-47CB-B3C9-CBDBDBC6A92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77DA43-3DD7-42CC-83FD-3249CDE83EF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000737-ED80-4997-BB2B-B2F39CE84D1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2C77FD-F167-435B-B259-FEA78C6D7A3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fld id="{F47C1FE4-5C06-4DA7-9DD4-1267741D400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  <p:sldLayoutId id="2147483734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0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0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0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0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0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rgbClr val="000066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rgbClr val="000066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rgbClr val="000066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rgbClr val="000066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png"/><Relationship Id="rId4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png"/><Relationship Id="rId4" Type="http://schemas.openxmlformats.org/officeDocument/2006/relationships/image" Target="../media/image8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429001"/>
            <a:ext cx="7772400" cy="12192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Hot Air Balloon Competition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  <p:pic>
        <p:nvPicPr>
          <p:cNvPr id="3" name="Picture 3" descr="hot-air-balloon-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29200" y="228600"/>
            <a:ext cx="3810000" cy="3028950"/>
          </a:xfrm>
          <a:prstGeom prst="rect">
            <a:avLst/>
          </a:prstGeom>
          <a:noFill/>
        </p:spPr>
      </p:pic>
      <p:pic>
        <p:nvPicPr>
          <p:cNvPr id="5124" name="Picture 4" descr="http://engineering.nyu.edu/sites/polyproto.poly.edu/files/engineering_long_black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203700" cy="569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1" y="6216649"/>
            <a:ext cx="2400299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Material Price List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Tissue paper………………………..$0.10/sheet</a:t>
            </a:r>
          </a:p>
          <a:p>
            <a:r>
              <a:rPr lang="en-US"/>
              <a:t>8½</a:t>
            </a:r>
            <a:r>
              <a:rPr lang="en-US">
                <a:cs typeface="Arial" charset="0"/>
              </a:rPr>
              <a:t>"</a:t>
            </a:r>
            <a:r>
              <a:rPr lang="en-US"/>
              <a:t> </a:t>
            </a:r>
            <a:r>
              <a:rPr lang="en-US">
                <a:cs typeface="Arial" charset="0"/>
              </a:rPr>
              <a:t>x </a:t>
            </a:r>
            <a:r>
              <a:rPr lang="en-US"/>
              <a:t>11</a:t>
            </a:r>
            <a:r>
              <a:rPr lang="en-US">
                <a:cs typeface="Arial" charset="0"/>
              </a:rPr>
              <a:t>" </a:t>
            </a:r>
            <a:r>
              <a:rPr lang="en-US"/>
              <a:t>paper…………..……..$0.05/sheet</a:t>
            </a:r>
          </a:p>
          <a:p>
            <a:r>
              <a:rPr lang="en-US"/>
              <a:t>Drawing paper……………………..$0.10/sheet</a:t>
            </a:r>
          </a:p>
          <a:p>
            <a:r>
              <a:rPr lang="en-US"/>
              <a:t>Kevlar string..……………….……..$0.05/ft</a:t>
            </a:r>
          </a:p>
          <a:p>
            <a:r>
              <a:rPr lang="en-US"/>
              <a:t>Tape……………………………………$0.03/ft</a:t>
            </a:r>
          </a:p>
          <a:p>
            <a:r>
              <a:rPr lang="en-US"/>
              <a:t>Plastic straws……………………….$0.00</a:t>
            </a:r>
          </a:p>
        </p:txBody>
      </p:sp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1" y="6216649"/>
            <a:ext cx="2400299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Procedure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8347075" cy="5105400"/>
          </a:xfrm>
        </p:spPr>
        <p:txBody>
          <a:bodyPr/>
          <a:lstStyle/>
          <a:p>
            <a:pPr>
              <a:buFontTx/>
              <a:buNone/>
            </a:pPr>
            <a:endParaRPr lang="en-US" sz="1400"/>
          </a:p>
          <a:p>
            <a:r>
              <a:rPr lang="en-US"/>
              <a:t>Assess provided materials</a:t>
            </a:r>
          </a:p>
          <a:p>
            <a:endParaRPr lang="en-US" sz="1200"/>
          </a:p>
          <a:p>
            <a:r>
              <a:rPr lang="en-US"/>
              <a:t>Brainstorm possible designs</a:t>
            </a:r>
          </a:p>
          <a:p>
            <a:endParaRPr lang="en-US" sz="1400"/>
          </a:p>
          <a:p>
            <a:r>
              <a:rPr lang="en-US"/>
              <a:t>Sketch design on paper</a:t>
            </a:r>
          </a:p>
          <a:p>
            <a:pPr lvl="1"/>
            <a:r>
              <a:rPr lang="en-US"/>
              <a:t>Maximum allowable balloon size of 1m</a:t>
            </a:r>
            <a:r>
              <a:rPr lang="en-US" baseline="30000"/>
              <a:t>3</a:t>
            </a:r>
            <a:r>
              <a:rPr lang="en-US" b="1" u="sng"/>
              <a:t> </a:t>
            </a:r>
            <a:endParaRPr lang="en-US"/>
          </a:p>
          <a:p>
            <a:pPr lvl="1"/>
            <a:r>
              <a:rPr lang="en-US"/>
              <a:t>Label properly</a:t>
            </a:r>
          </a:p>
          <a:p>
            <a:pPr lvl="1"/>
            <a:r>
              <a:rPr lang="en-US"/>
              <a:t>TAs must initial sketches</a:t>
            </a:r>
          </a:p>
          <a:p>
            <a:pPr lvl="1"/>
            <a:r>
              <a:rPr lang="en-US"/>
              <a:t>Major design revisions must also be initialed</a:t>
            </a:r>
          </a:p>
          <a:p>
            <a:pPr lvl="1"/>
            <a:endParaRPr lang="en-US" sz="1400"/>
          </a:p>
          <a:p>
            <a:pPr lvl="1"/>
            <a:endParaRPr lang="en-US" sz="1400"/>
          </a:p>
          <a:p>
            <a:endParaRPr lang="en-US"/>
          </a:p>
        </p:txBody>
      </p:sp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1" y="6216649"/>
            <a:ext cx="2400299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64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645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645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645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645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5" grpId="0" build="p" autoUpdateAnimBg="0" advAuto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Procedure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47675" indent="-447675">
              <a:lnSpc>
                <a:spcPct val="90000"/>
              </a:lnSpc>
            </a:pPr>
            <a:r>
              <a:rPr lang="en-US" sz="2800"/>
              <a:t>Create price list detailing your design</a:t>
            </a:r>
          </a:p>
          <a:p>
            <a:pPr marL="447675" indent="-447675">
              <a:lnSpc>
                <a:spcPct val="90000"/>
              </a:lnSpc>
            </a:pPr>
            <a:endParaRPr lang="en-US" sz="2800"/>
          </a:p>
          <a:p>
            <a:pPr marL="447675" indent="-447675">
              <a:lnSpc>
                <a:spcPct val="90000"/>
              </a:lnSpc>
            </a:pPr>
            <a:r>
              <a:rPr lang="en-US" sz="2800"/>
              <a:t>Materials must be “purchased” from TA</a:t>
            </a:r>
          </a:p>
          <a:p>
            <a:pPr marL="889000" lvl="1" indent="-439738">
              <a:lnSpc>
                <a:spcPct val="90000"/>
              </a:lnSpc>
            </a:pPr>
            <a:r>
              <a:rPr lang="en-US" sz="2400"/>
              <a:t>Unused materials will not be refunded</a:t>
            </a:r>
          </a:p>
          <a:p>
            <a:pPr marL="447675" indent="-447675">
              <a:lnSpc>
                <a:spcPct val="90000"/>
              </a:lnSpc>
            </a:pPr>
            <a:endParaRPr lang="en-US" sz="2800"/>
          </a:p>
          <a:p>
            <a:pPr marL="447675" indent="-447675">
              <a:lnSpc>
                <a:spcPct val="90000"/>
              </a:lnSpc>
            </a:pPr>
            <a:r>
              <a:rPr lang="en-US" sz="2800"/>
              <a:t>Construct design based on initialed sketch </a:t>
            </a:r>
          </a:p>
          <a:p>
            <a:pPr marL="889000" lvl="1" indent="-439738">
              <a:lnSpc>
                <a:spcPct val="90000"/>
              </a:lnSpc>
            </a:pPr>
            <a:r>
              <a:rPr lang="en-US" sz="2400"/>
              <a:t>Note design changes</a:t>
            </a:r>
          </a:p>
          <a:p>
            <a:pPr marL="889000" lvl="1" indent="-439738">
              <a:lnSpc>
                <a:spcPct val="90000"/>
              </a:lnSpc>
            </a:pPr>
            <a:endParaRPr lang="en-US" sz="2400"/>
          </a:p>
          <a:p>
            <a:pPr marL="447675" indent="-447675">
              <a:lnSpc>
                <a:spcPct val="90000"/>
              </a:lnSpc>
            </a:pPr>
            <a:r>
              <a:rPr lang="en-US" sz="2800"/>
              <a:t>Have TA photograph final flight configuration</a:t>
            </a:r>
          </a:p>
          <a:p>
            <a:pPr marL="889000" lvl="1" indent="-439738">
              <a:lnSpc>
                <a:spcPct val="90000"/>
              </a:lnSpc>
            </a:pPr>
            <a:r>
              <a:rPr lang="en-US" sz="2400"/>
              <a:t>Still shot or video</a:t>
            </a:r>
          </a:p>
          <a:p>
            <a:pPr marL="447675" indent="-447675">
              <a:lnSpc>
                <a:spcPct val="90000"/>
              </a:lnSpc>
            </a:pPr>
            <a:endParaRPr lang="en-US" sz="2800"/>
          </a:p>
        </p:txBody>
      </p:sp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1" y="6216649"/>
            <a:ext cx="2400299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Assignment: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Individual Lab Report</a:t>
            </a:r>
          </a:p>
          <a:p>
            <a:pPr lvl="1"/>
            <a:r>
              <a:rPr lang="en-US" dirty="0" smtClean="0"/>
              <a:t>Bonus for A, B, C, D/H, E, and G Sections</a:t>
            </a:r>
          </a:p>
          <a:p>
            <a:pPr lvl="1"/>
            <a:r>
              <a:rPr lang="en-US" dirty="0" smtClean="0"/>
              <a:t>Required for HS Sections</a:t>
            </a:r>
          </a:p>
          <a:p>
            <a:r>
              <a:rPr lang="en-US" dirty="0" smtClean="0"/>
              <a:t>Title Page</a:t>
            </a:r>
          </a:p>
          <a:p>
            <a:r>
              <a:rPr lang="en-US" dirty="0" smtClean="0"/>
              <a:t>Discussion topics in the manual</a:t>
            </a:r>
          </a:p>
          <a:p>
            <a:r>
              <a:rPr lang="en-US" dirty="0" smtClean="0"/>
              <a:t>Include original data with TA’s signature</a:t>
            </a:r>
          </a:p>
          <a:p>
            <a:r>
              <a:rPr lang="en-US" dirty="0" smtClean="0"/>
              <a:t>Include class results and photo of balloon</a:t>
            </a:r>
            <a:endParaRPr lang="en-US" dirty="0"/>
          </a:p>
        </p:txBody>
      </p:sp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1" y="6216649"/>
            <a:ext cx="2400299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534400" cy="1143000"/>
          </a:xfrm>
        </p:spPr>
        <p:txBody>
          <a:bodyPr/>
          <a:lstStyle/>
          <a:p>
            <a:r>
              <a:rPr lang="en-US" sz="3600" dirty="0"/>
              <a:t>Assignment: </a:t>
            </a:r>
            <a:r>
              <a:rPr lang="en-US" sz="3600" dirty="0" smtClean="0"/>
              <a:t>Presentation</a:t>
            </a:r>
            <a:endParaRPr lang="en-US" sz="3600" b="0" dirty="0"/>
          </a:p>
        </p:txBody>
      </p:sp>
      <p:sp>
        <p:nvSpPr>
          <p:cNvPr id="71683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371600"/>
            <a:ext cx="8839200" cy="49530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70000"/>
              </a:spcBef>
            </a:pPr>
            <a:r>
              <a:rPr lang="en-US" sz="2800" dirty="0" smtClean="0"/>
              <a:t>Team </a:t>
            </a:r>
            <a:r>
              <a:rPr lang="en-US" sz="2800" dirty="0"/>
              <a:t>presentation</a:t>
            </a:r>
            <a:endParaRPr lang="en-US" sz="700" dirty="0"/>
          </a:p>
          <a:p>
            <a:pPr>
              <a:lnSpc>
                <a:spcPct val="80000"/>
              </a:lnSpc>
              <a:spcBef>
                <a:spcPct val="70000"/>
              </a:spcBef>
            </a:pPr>
            <a:r>
              <a:rPr lang="en-US" sz="2800" dirty="0"/>
              <a:t>State rules of competition</a:t>
            </a:r>
            <a:endParaRPr lang="en-US" sz="700" dirty="0"/>
          </a:p>
          <a:p>
            <a:pPr>
              <a:lnSpc>
                <a:spcPct val="80000"/>
              </a:lnSpc>
              <a:spcBef>
                <a:spcPct val="70000"/>
              </a:spcBef>
            </a:pPr>
            <a:r>
              <a:rPr lang="en-US" sz="2800" dirty="0"/>
              <a:t>Describe your design and its concepts</a:t>
            </a:r>
            <a:endParaRPr lang="en-US" sz="600" dirty="0"/>
          </a:p>
          <a:p>
            <a:pPr>
              <a:lnSpc>
                <a:spcPct val="80000"/>
              </a:lnSpc>
              <a:spcBef>
                <a:spcPct val="70000"/>
              </a:spcBef>
            </a:pPr>
            <a:r>
              <a:rPr lang="en-US" sz="2800" dirty="0"/>
              <a:t>Include table of class results and photo/video of balloon</a:t>
            </a:r>
          </a:p>
          <a:p>
            <a:pPr>
              <a:lnSpc>
                <a:spcPct val="80000"/>
              </a:lnSpc>
              <a:spcBef>
                <a:spcPct val="70000"/>
              </a:spcBef>
            </a:pPr>
            <a:r>
              <a:rPr lang="en-US" sz="2800" dirty="0"/>
              <a:t>How could your current design be improved?</a:t>
            </a:r>
            <a:endParaRPr lang="en-US" sz="700" dirty="0"/>
          </a:p>
          <a:p>
            <a:pPr>
              <a:lnSpc>
                <a:spcPct val="80000"/>
              </a:lnSpc>
              <a:spcBef>
                <a:spcPct val="70000"/>
              </a:spcBef>
            </a:pPr>
            <a:r>
              <a:rPr lang="en-US" sz="2800" dirty="0"/>
              <a:t>Refer to “Creating PowerPoint Presentations” found on EG website</a:t>
            </a:r>
          </a:p>
        </p:txBody>
      </p:sp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1" y="6216649"/>
            <a:ext cx="2400299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Closing</a:t>
            </a:r>
            <a:endParaRPr lang="en-US" b="0"/>
          </a:p>
        </p:txBody>
      </p:sp>
      <p:sp>
        <p:nvSpPr>
          <p:cNvPr id="73731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676400"/>
            <a:ext cx="7848600" cy="4953000"/>
          </a:xfrm>
        </p:spPr>
        <p:txBody>
          <a:bodyPr/>
          <a:lstStyle/>
          <a:p>
            <a:endParaRPr lang="en-US"/>
          </a:p>
          <a:p>
            <a:r>
              <a:rPr lang="en-US"/>
              <a:t>Have all original data signed by TA</a:t>
            </a:r>
          </a:p>
          <a:p>
            <a:endParaRPr lang="en-US" sz="1200"/>
          </a:p>
          <a:p>
            <a:r>
              <a:rPr lang="en-US"/>
              <a:t>Submit all work electronically</a:t>
            </a:r>
          </a:p>
          <a:p>
            <a:endParaRPr lang="en-US" sz="1200"/>
          </a:p>
          <a:p>
            <a:r>
              <a:rPr lang="en-US"/>
              <a:t>Return all unused materials to TA</a:t>
            </a:r>
          </a:p>
          <a:p>
            <a:endParaRPr lang="en-US" sz="1200"/>
          </a:p>
          <a:p>
            <a:pPr>
              <a:buFontTx/>
              <a:buNone/>
            </a:pPr>
            <a:endParaRPr lang="en-US"/>
          </a:p>
        </p:txBody>
      </p:sp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1" y="6216649"/>
            <a:ext cx="2400299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0"/>
            <a:ext cx="8229600" cy="1219200"/>
          </a:xfrm>
        </p:spPr>
        <p:txBody>
          <a:bodyPr/>
          <a:lstStyle/>
          <a:p>
            <a:r>
              <a:rPr lang="en-US" sz="7200"/>
              <a:t>GOOD LUCK!</a:t>
            </a:r>
            <a:endParaRPr lang="en-US" sz="7200" b="0"/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1" y="6216649"/>
            <a:ext cx="2400299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Overview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990600" y="1600200"/>
            <a:ext cx="7446963" cy="4525963"/>
          </a:xfrm>
        </p:spPr>
        <p:txBody>
          <a:bodyPr/>
          <a:lstStyle/>
          <a:p>
            <a:r>
              <a:rPr lang="en-US" sz="3200"/>
              <a:t>Objective</a:t>
            </a:r>
          </a:p>
          <a:p>
            <a:r>
              <a:rPr lang="en-US" sz="3200"/>
              <a:t>Background</a:t>
            </a:r>
          </a:p>
          <a:p>
            <a:r>
              <a:rPr lang="en-US" sz="3200"/>
              <a:t>Materials</a:t>
            </a:r>
          </a:p>
          <a:p>
            <a:r>
              <a:rPr lang="en-US" sz="3200"/>
              <a:t>Procedure</a:t>
            </a:r>
          </a:p>
          <a:p>
            <a:r>
              <a:rPr lang="en-US" sz="3200"/>
              <a:t>Report / Presentation</a:t>
            </a:r>
          </a:p>
          <a:p>
            <a:r>
              <a:rPr lang="en-US" sz="3200"/>
              <a:t>Closing</a:t>
            </a:r>
          </a:p>
        </p:txBody>
      </p:sp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1" y="6216649"/>
            <a:ext cx="2400299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Objectives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600200"/>
            <a:ext cx="8686800" cy="4525963"/>
          </a:xfrm>
        </p:spPr>
        <p:txBody>
          <a:bodyPr/>
          <a:lstStyle/>
          <a:p>
            <a:pPr marL="447675" indent="-447675"/>
            <a:endParaRPr lang="en-US"/>
          </a:p>
          <a:p>
            <a:pPr marL="447675" indent="-447675"/>
            <a:r>
              <a:rPr lang="en-US"/>
              <a:t>Demonstrate basic principles of buoyancy and thermodynamics</a:t>
            </a:r>
          </a:p>
          <a:p>
            <a:pPr marL="447675" indent="-447675"/>
            <a:endParaRPr lang="en-US"/>
          </a:p>
          <a:p>
            <a:pPr marL="447675" indent="-447675"/>
            <a:r>
              <a:rPr lang="en-US"/>
              <a:t>Use concept of minimal design</a:t>
            </a:r>
          </a:p>
        </p:txBody>
      </p:sp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1" y="6216649"/>
            <a:ext cx="2400299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/>
              <a:t>Hot Air Balloon Principles - Buoyancy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4648200" cy="4525963"/>
          </a:xfrm>
        </p:spPr>
        <p:txBody>
          <a:bodyPr/>
          <a:lstStyle/>
          <a:p>
            <a:pPr marL="447675" indent="-447675"/>
            <a:endParaRPr lang="en-US"/>
          </a:p>
          <a:p>
            <a:pPr marL="447675" indent="-447675"/>
            <a:r>
              <a:rPr lang="en-US"/>
              <a:t>Archimedes’ Principle</a:t>
            </a:r>
          </a:p>
          <a:p>
            <a:pPr marL="889000" lvl="1" indent="-439738"/>
            <a:r>
              <a:rPr lang="en-US"/>
              <a:t>Object immersed in fluid is buoyed up by  force equal to weight of fluid displaced by object</a:t>
            </a:r>
          </a:p>
        </p:txBody>
      </p:sp>
      <p:pic>
        <p:nvPicPr>
          <p:cNvPr id="54277" name="Picture 5" descr="buoyancy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05400" y="1447800"/>
            <a:ext cx="3810000" cy="5029200"/>
          </a:xfrm>
          <a:prstGeom prst="rect">
            <a:avLst/>
          </a:prstGeom>
          <a:noFill/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1" y="6216649"/>
            <a:ext cx="2400299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/>
              <a:t>Hot Air Balloon Principles - Thermodynamics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19075" y="1600200"/>
            <a:ext cx="4962525" cy="5257800"/>
          </a:xfrm>
        </p:spPr>
        <p:txBody>
          <a:bodyPr>
            <a:normAutofit fontScale="92500" lnSpcReduction="10000"/>
          </a:bodyPr>
          <a:lstStyle/>
          <a:p>
            <a:pPr marL="447675" indent="-447675">
              <a:lnSpc>
                <a:spcPct val="90000"/>
              </a:lnSpc>
            </a:pPr>
            <a:r>
              <a:rPr lang="en-US" sz="2400" dirty="0"/>
              <a:t>Air pressure, volume, and temperature are related via Ideal Gas Law</a:t>
            </a:r>
          </a:p>
          <a:p>
            <a:pPr marL="447675" indent="-447675">
              <a:lnSpc>
                <a:spcPct val="90000"/>
              </a:lnSpc>
            </a:pPr>
            <a:endParaRPr lang="en-US" sz="1200" dirty="0"/>
          </a:p>
          <a:p>
            <a:pPr marL="447675" indent="-447675">
              <a:lnSpc>
                <a:spcPct val="90000"/>
              </a:lnSpc>
            </a:pPr>
            <a:r>
              <a:rPr lang="en-US" sz="2400" dirty="0"/>
              <a:t>Raising air temperature at constant volume (balloon envelope) causes air density within to drop</a:t>
            </a:r>
          </a:p>
          <a:p>
            <a:pPr marL="889000" lvl="1" indent="-439738">
              <a:lnSpc>
                <a:spcPct val="90000"/>
              </a:lnSpc>
            </a:pPr>
            <a:r>
              <a:rPr lang="en-US" sz="2000" dirty="0"/>
              <a:t>Excess air will escape</a:t>
            </a:r>
          </a:p>
          <a:p>
            <a:pPr marL="889000" lvl="1" indent="-439738">
              <a:lnSpc>
                <a:spcPct val="90000"/>
              </a:lnSpc>
            </a:pPr>
            <a:endParaRPr lang="en-US" sz="1200" dirty="0"/>
          </a:p>
          <a:p>
            <a:pPr marL="447675" indent="-447675">
              <a:lnSpc>
                <a:spcPct val="90000"/>
              </a:lnSpc>
            </a:pPr>
            <a:r>
              <a:rPr lang="en-US" sz="2400" dirty="0"/>
              <a:t>Balloon weighs less than displaced air</a:t>
            </a:r>
          </a:p>
          <a:p>
            <a:pPr marL="889000" lvl="1" indent="-439738">
              <a:lnSpc>
                <a:spcPct val="90000"/>
              </a:lnSpc>
            </a:pPr>
            <a:r>
              <a:rPr lang="en-US" sz="2000" dirty="0"/>
              <a:t>Buoyant forces cause balloon to rise</a:t>
            </a:r>
          </a:p>
          <a:p>
            <a:pPr marL="447675" indent="-447675">
              <a:lnSpc>
                <a:spcPct val="90000"/>
              </a:lnSpc>
            </a:pPr>
            <a:endParaRPr lang="en-US" sz="2400" dirty="0"/>
          </a:p>
          <a:p>
            <a:pPr marL="447675" indent="-447675">
              <a:lnSpc>
                <a:spcPct val="90000"/>
              </a:lnSpc>
            </a:pPr>
            <a:endParaRPr lang="en-US" sz="2400" dirty="0"/>
          </a:p>
          <a:p>
            <a:pPr marL="447675" indent="-447675">
              <a:lnSpc>
                <a:spcPct val="90000"/>
              </a:lnSpc>
              <a:buFontTx/>
              <a:buNone/>
            </a:pPr>
            <a:r>
              <a:rPr lang="en-US" sz="2400" dirty="0"/>
              <a:t>    </a:t>
            </a:r>
          </a:p>
          <a:p>
            <a:pPr marL="447675" indent="-447675">
              <a:lnSpc>
                <a:spcPct val="90000"/>
              </a:lnSpc>
              <a:buFontTx/>
              <a:buNone/>
            </a:pPr>
            <a:r>
              <a:rPr lang="en-US" sz="2400" dirty="0"/>
              <a:t>    </a:t>
            </a:r>
          </a:p>
        </p:txBody>
      </p:sp>
      <p:graphicFrame>
        <p:nvGraphicFramePr>
          <p:cNvPr id="55302" name="Object 6"/>
          <p:cNvGraphicFramePr>
            <a:graphicFrameLocks noGrp="1" noChangeAspect="1"/>
          </p:cNvGraphicFramePr>
          <p:nvPr>
            <p:ph sz="half" idx="2"/>
          </p:nvPr>
        </p:nvGraphicFramePr>
        <p:xfrm>
          <a:off x="5248275" y="2144713"/>
          <a:ext cx="3208338" cy="83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Equation" r:id="rId3" imgW="685800" imgH="177480" progId="Equation.3">
                  <p:embed/>
                </p:oleObj>
              </mc:Choice>
              <mc:Fallback>
                <p:oleObj name="Equation" r:id="rId3" imgW="685800" imgH="177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48275" y="2144713"/>
                        <a:ext cx="3208338" cy="831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300" name="Text Box 4"/>
          <p:cNvSpPr txBox="1">
            <a:spLocks noChangeArrowheads="1"/>
          </p:cNvSpPr>
          <p:nvPr/>
        </p:nvSpPr>
        <p:spPr bwMode="auto">
          <a:xfrm>
            <a:off x="4867275" y="3733800"/>
            <a:ext cx="2438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55301" name="Text Box 5"/>
          <p:cNvSpPr txBox="1">
            <a:spLocks noChangeArrowheads="1"/>
          </p:cNvSpPr>
          <p:nvPr/>
        </p:nvSpPr>
        <p:spPr bwMode="auto">
          <a:xfrm>
            <a:off x="5705475" y="3429000"/>
            <a:ext cx="2743200" cy="283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i="1">
                <a:latin typeface="Arial" charset="0"/>
              </a:rPr>
              <a:t>V =Volume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i="1">
                <a:latin typeface="Arial" charset="0"/>
              </a:rPr>
              <a:t>P = Pressure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i="1">
                <a:latin typeface="Arial" charset="0"/>
              </a:rPr>
              <a:t>n = # of Moles of Air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i="1">
                <a:latin typeface="Arial" charset="0"/>
              </a:rPr>
              <a:t>T = Absolute Temperature (Kelvin)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i="1">
                <a:latin typeface="Arial" charset="0"/>
              </a:rPr>
              <a:t>R = Gas Constant (0.0821 L atm/mol K)</a:t>
            </a:r>
          </a:p>
        </p:txBody>
      </p:sp>
      <p:sp>
        <p:nvSpPr>
          <p:cNvPr id="55303" name="Text Box 7"/>
          <p:cNvSpPr txBox="1">
            <a:spLocks noChangeArrowheads="1"/>
          </p:cNvSpPr>
          <p:nvPr/>
        </p:nvSpPr>
        <p:spPr bwMode="auto">
          <a:xfrm>
            <a:off x="1133475" y="5943600"/>
            <a:ext cx="2362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2000" i="1">
              <a:latin typeface="Arial" charset="0"/>
            </a:endParaRPr>
          </a:p>
        </p:txBody>
      </p:sp>
      <p:sp>
        <p:nvSpPr>
          <p:cNvPr id="55304" name="Rectangle 8"/>
          <p:cNvSpPr>
            <a:spLocks noChangeArrowheads="1"/>
          </p:cNvSpPr>
          <p:nvPr/>
        </p:nvSpPr>
        <p:spPr bwMode="auto">
          <a:xfrm>
            <a:off x="5486400" y="1752600"/>
            <a:ext cx="2971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800"/>
              <a:t>Ideal Gas Law:</a:t>
            </a:r>
          </a:p>
        </p:txBody>
      </p:sp>
      <p:pic>
        <p:nvPicPr>
          <p:cNvPr id="11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1" y="6216649"/>
            <a:ext cx="2400299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Components of Hot Air Balloon</a:t>
            </a:r>
          </a:p>
        </p:txBody>
      </p:sp>
      <p:pic>
        <p:nvPicPr>
          <p:cNvPr id="56323" name="Picture 3" descr="hot-air-balloon-diagram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057400" y="1295400"/>
            <a:ext cx="4451350" cy="5257800"/>
          </a:xfrm>
          <a:noFill/>
          <a:ln/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1" y="6216649"/>
            <a:ext cx="2400299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Problem Statement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8229600" cy="4525963"/>
          </a:xfrm>
        </p:spPr>
        <p:txBody>
          <a:bodyPr/>
          <a:lstStyle/>
          <a:p>
            <a:endParaRPr lang="en-US"/>
          </a:p>
          <a:p>
            <a:r>
              <a:rPr lang="en-US"/>
              <a:t>Design/construct balloon</a:t>
            </a:r>
          </a:p>
          <a:p>
            <a:pPr lvl="1"/>
            <a:r>
              <a:rPr lang="en-US"/>
              <a:t>Maximize payload (paperclips)</a:t>
            </a:r>
          </a:p>
          <a:p>
            <a:pPr lvl="1"/>
            <a:r>
              <a:rPr lang="en-US"/>
              <a:t>Maximize flight time</a:t>
            </a:r>
          </a:p>
          <a:p>
            <a:pPr lvl="1"/>
            <a:r>
              <a:rPr lang="en-US"/>
              <a:t>Minimize cost</a:t>
            </a:r>
          </a:p>
          <a:p>
            <a:endParaRPr lang="en-US" sz="1200"/>
          </a:p>
          <a:p>
            <a:r>
              <a:rPr lang="en-US"/>
              <a:t>Materials must be “purchased”</a:t>
            </a:r>
          </a:p>
        </p:txBody>
      </p:sp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1" y="6216649"/>
            <a:ext cx="2400299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Competition Rules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219200"/>
            <a:ext cx="8915400" cy="5181600"/>
          </a:xfrm>
        </p:spPr>
        <p:txBody>
          <a:bodyPr/>
          <a:lstStyle/>
          <a:p>
            <a:pPr marL="447675" indent="-447675">
              <a:spcBef>
                <a:spcPct val="40000"/>
              </a:spcBef>
            </a:pPr>
            <a:r>
              <a:rPr lang="en-US" sz="2400"/>
              <a:t>Add paperclip payload to finished design</a:t>
            </a:r>
          </a:p>
          <a:p>
            <a:pPr marL="447675" indent="-447675">
              <a:spcBef>
                <a:spcPct val="40000"/>
              </a:spcBef>
            </a:pPr>
            <a:r>
              <a:rPr lang="en-US" sz="2400"/>
              <a:t>TA positions balloon above personal heater, releases when balloon temperature stabilizes</a:t>
            </a:r>
          </a:p>
          <a:p>
            <a:pPr marL="447675" indent="-447675">
              <a:spcBef>
                <a:spcPct val="40000"/>
              </a:spcBef>
            </a:pPr>
            <a:r>
              <a:rPr lang="en-US" sz="2400"/>
              <a:t>Time aloft and # of paperclips recorded by TA</a:t>
            </a:r>
          </a:p>
          <a:p>
            <a:pPr marL="889000" lvl="1" indent="-439738">
              <a:spcBef>
                <a:spcPct val="40000"/>
              </a:spcBef>
            </a:pPr>
            <a:r>
              <a:rPr lang="en-US" sz="2000"/>
              <a:t>TA times flight duration with a stopwatch/timer</a:t>
            </a:r>
          </a:p>
          <a:p>
            <a:pPr marL="889000" lvl="1" indent="-439738">
              <a:spcBef>
                <a:spcPct val="40000"/>
              </a:spcBef>
            </a:pPr>
            <a:r>
              <a:rPr lang="en-US" sz="2000"/>
              <a:t>Balloon must </a:t>
            </a:r>
            <a:r>
              <a:rPr lang="en-US" sz="2000" b="1"/>
              <a:t>rise</a:t>
            </a:r>
            <a:r>
              <a:rPr lang="en-US" sz="2000"/>
              <a:t> from release point &amp; fly for at least 1 second</a:t>
            </a:r>
          </a:p>
          <a:p>
            <a:pPr marL="447675" indent="-447675">
              <a:spcBef>
                <a:spcPct val="40000"/>
              </a:spcBef>
            </a:pPr>
            <a:r>
              <a:rPr lang="en-US" sz="2400"/>
              <a:t>Competition ratio used to judge design</a:t>
            </a:r>
          </a:p>
          <a:p>
            <a:pPr marL="889000" lvl="1" indent="-439738">
              <a:spcBef>
                <a:spcPct val="40000"/>
              </a:spcBef>
            </a:pPr>
            <a:r>
              <a:rPr lang="en-US" sz="2000"/>
              <a:t>Team with highest ratio wins</a:t>
            </a:r>
          </a:p>
          <a:p>
            <a:pPr marL="889000" lvl="1" indent="-439738">
              <a:spcBef>
                <a:spcPct val="40000"/>
              </a:spcBef>
            </a:pPr>
            <a:r>
              <a:rPr lang="en-US" sz="2000"/>
              <a:t>3 trials maximum: design changes permitted (cumulative cost)</a:t>
            </a:r>
          </a:p>
        </p:txBody>
      </p:sp>
      <p:graphicFrame>
        <p:nvGraphicFramePr>
          <p:cNvPr id="59396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2794000" y="5486400"/>
          <a:ext cx="3706813" cy="1084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name="Equation" r:id="rId3" imgW="1346040" imgH="393480" progId="Equation.3">
                  <p:embed/>
                </p:oleObj>
              </mc:Choice>
              <mc:Fallback>
                <p:oleObj name="Equation" r:id="rId3" imgW="134604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94000" y="5486400"/>
                        <a:ext cx="3706813" cy="1084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397" name="Text Box 5"/>
          <p:cNvSpPr txBox="1">
            <a:spLocks noChangeArrowheads="1"/>
          </p:cNvSpPr>
          <p:nvPr/>
        </p:nvSpPr>
        <p:spPr bwMode="auto">
          <a:xfrm>
            <a:off x="5334000" y="5943600"/>
            <a:ext cx="1447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59398" name="Text Box 6"/>
          <p:cNvSpPr txBox="1">
            <a:spLocks noChangeArrowheads="1"/>
          </p:cNvSpPr>
          <p:nvPr/>
        </p:nvSpPr>
        <p:spPr bwMode="auto">
          <a:xfrm>
            <a:off x="6400800" y="5257800"/>
            <a:ext cx="2514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u="sng" dirty="0">
                <a:solidFill>
                  <a:schemeClr val="accent2"/>
                </a:solidFill>
                <a:latin typeface="Arial" charset="0"/>
              </a:rPr>
              <a:t>Note</a:t>
            </a:r>
            <a:r>
              <a:rPr lang="en-US" dirty="0">
                <a:solidFill>
                  <a:schemeClr val="accent2"/>
                </a:solidFill>
                <a:latin typeface="Arial" charset="0"/>
              </a:rPr>
              <a:t>: Payload is equal to # of paperclips</a:t>
            </a:r>
            <a:r>
              <a:rPr lang="en-US" dirty="0">
                <a:latin typeface="Arial" charset="0"/>
              </a:rPr>
              <a:t>   </a:t>
            </a:r>
          </a:p>
        </p:txBody>
      </p:sp>
      <p:sp>
        <p:nvSpPr>
          <p:cNvPr id="59400" name="Rectangle 8"/>
          <p:cNvSpPr>
            <a:spLocks noChangeArrowheads="1"/>
          </p:cNvSpPr>
          <p:nvPr/>
        </p:nvSpPr>
        <p:spPr bwMode="auto">
          <a:xfrm>
            <a:off x="533400" y="5638800"/>
            <a:ext cx="2438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47675" indent="-447675">
              <a:spcBef>
                <a:spcPct val="40000"/>
              </a:spcBef>
            </a:pPr>
            <a:r>
              <a:rPr lang="en-US" sz="2400">
                <a:solidFill>
                  <a:srgbClr val="000066"/>
                </a:solidFill>
              </a:rPr>
              <a:t>Balloon Ratio:</a:t>
            </a:r>
          </a:p>
        </p:txBody>
      </p:sp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1" y="6216649"/>
            <a:ext cx="2400299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Materials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47675" indent="-447675">
              <a:spcBef>
                <a:spcPct val="40000"/>
              </a:spcBef>
            </a:pPr>
            <a:r>
              <a:rPr lang="en-US" dirty="0"/>
              <a:t>Tissue paper</a:t>
            </a:r>
          </a:p>
          <a:p>
            <a:pPr marL="447675" indent="-447675">
              <a:spcBef>
                <a:spcPct val="40000"/>
              </a:spcBef>
            </a:pPr>
            <a:r>
              <a:rPr lang="en-US" dirty="0"/>
              <a:t>8½ </a:t>
            </a:r>
            <a:r>
              <a:rPr lang="en-US" dirty="0">
                <a:cs typeface="Arial" charset="0"/>
              </a:rPr>
              <a:t>"</a:t>
            </a:r>
            <a:r>
              <a:rPr lang="en-US" dirty="0"/>
              <a:t> </a:t>
            </a:r>
            <a:r>
              <a:rPr lang="en-US" dirty="0">
                <a:cs typeface="Arial" charset="0"/>
              </a:rPr>
              <a:t>x </a:t>
            </a:r>
            <a:r>
              <a:rPr lang="en-US" dirty="0"/>
              <a:t>11</a:t>
            </a:r>
            <a:r>
              <a:rPr lang="en-US" dirty="0">
                <a:cs typeface="Arial" charset="0"/>
              </a:rPr>
              <a:t>"</a:t>
            </a:r>
            <a:r>
              <a:rPr lang="en-US" dirty="0"/>
              <a:t> paper</a:t>
            </a:r>
          </a:p>
          <a:p>
            <a:pPr marL="447675" indent="-447675">
              <a:spcBef>
                <a:spcPct val="40000"/>
              </a:spcBef>
            </a:pPr>
            <a:r>
              <a:rPr lang="en-US" dirty="0"/>
              <a:t>Drawing paper</a:t>
            </a:r>
          </a:p>
          <a:p>
            <a:pPr marL="447675" indent="-447675">
              <a:spcBef>
                <a:spcPct val="40000"/>
              </a:spcBef>
            </a:pPr>
            <a:r>
              <a:rPr lang="en-US" dirty="0"/>
              <a:t>Kevlar string</a:t>
            </a:r>
          </a:p>
          <a:p>
            <a:pPr marL="447675" indent="-447675">
              <a:spcBef>
                <a:spcPct val="40000"/>
              </a:spcBef>
            </a:pPr>
            <a:r>
              <a:rPr lang="en-US" dirty="0"/>
              <a:t>Plastic straws</a:t>
            </a:r>
          </a:p>
          <a:p>
            <a:pPr marL="447675" indent="-447675">
              <a:spcBef>
                <a:spcPct val="40000"/>
              </a:spcBef>
            </a:pPr>
            <a:r>
              <a:rPr lang="en-US" dirty="0"/>
              <a:t>Plastic tape</a:t>
            </a:r>
          </a:p>
          <a:p>
            <a:pPr marL="447675" indent="-447675"/>
            <a:endParaRPr lang="en-US" dirty="0"/>
          </a:p>
          <a:p>
            <a:pPr marL="447675" indent="-447675">
              <a:buFontTx/>
              <a:buNone/>
            </a:pPr>
            <a:endParaRPr lang="en-US" dirty="0"/>
          </a:p>
        </p:txBody>
      </p:sp>
      <p:sp>
        <p:nvSpPr>
          <p:cNvPr id="57348" name="Rectangle 4"/>
          <p:cNvSpPr>
            <a:spLocks noChangeArrowheads="1"/>
          </p:cNvSpPr>
          <p:nvPr/>
        </p:nvSpPr>
        <p:spPr bwMode="auto">
          <a:xfrm>
            <a:off x="5029200" y="1447800"/>
            <a:ext cx="457200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sz="3200" dirty="0">
                <a:solidFill>
                  <a:srgbClr val="000066"/>
                </a:solidFill>
              </a:rPr>
              <a:t>  </a:t>
            </a:r>
            <a:r>
              <a:rPr lang="en-US" sz="3200" dirty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Glue stick</a:t>
            </a:r>
          </a:p>
          <a:p>
            <a:endParaRPr lang="en-US" sz="3200" dirty="0">
              <a:solidFill>
                <a:srgbClr val="000066"/>
              </a:solidFill>
              <a:latin typeface="Tahoma" pitchFamily="34" charset="0"/>
              <a:cs typeface="Tahoma" pitchFamily="34" charset="0"/>
            </a:endParaRPr>
          </a:p>
          <a:p>
            <a:pPr>
              <a:buFontTx/>
              <a:buChar char="•"/>
            </a:pPr>
            <a:r>
              <a:rPr lang="en-US" sz="3200" dirty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  Scissors</a:t>
            </a:r>
          </a:p>
          <a:p>
            <a:endParaRPr lang="en-US" sz="3200" dirty="0">
              <a:solidFill>
                <a:srgbClr val="000066"/>
              </a:solidFill>
              <a:latin typeface="Tahoma" pitchFamily="34" charset="0"/>
              <a:cs typeface="Tahoma" pitchFamily="34" charset="0"/>
            </a:endParaRPr>
          </a:p>
          <a:p>
            <a:pPr>
              <a:buFontTx/>
              <a:buChar char="•"/>
            </a:pPr>
            <a:r>
              <a:rPr lang="en-US" sz="3200" dirty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  Paper clips</a:t>
            </a:r>
          </a:p>
          <a:p>
            <a:pPr>
              <a:buFontTx/>
              <a:buChar char="•"/>
            </a:pPr>
            <a:endParaRPr lang="en-US" sz="3200" dirty="0">
              <a:solidFill>
                <a:srgbClr val="000066"/>
              </a:solidFill>
              <a:latin typeface="Tahoma" pitchFamily="34" charset="0"/>
              <a:cs typeface="Tahoma" pitchFamily="34" charset="0"/>
            </a:endParaRPr>
          </a:p>
          <a:p>
            <a:pPr>
              <a:buFontTx/>
              <a:buChar char="•"/>
            </a:pPr>
            <a:r>
              <a:rPr lang="en-US" sz="3200" dirty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  Personal heater</a:t>
            </a:r>
          </a:p>
        </p:txBody>
      </p:sp>
      <p:pic>
        <p:nvPicPr>
          <p:cNvPr id="57349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53200" y="5029200"/>
            <a:ext cx="1524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1" y="6216649"/>
            <a:ext cx="2400299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429</TotalTime>
  <Words>491</Words>
  <Application>Microsoft Office PowerPoint</Application>
  <PresentationFormat>On-screen Show (4:3)</PresentationFormat>
  <Paragraphs>127</Paragraphs>
  <Slides>16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1_Default Design</vt:lpstr>
      <vt:lpstr>Equation</vt:lpstr>
      <vt:lpstr>Hot Air Balloon Competition</vt:lpstr>
      <vt:lpstr>Overview</vt:lpstr>
      <vt:lpstr>Objectives</vt:lpstr>
      <vt:lpstr>Hot Air Balloon Principles - Buoyancy</vt:lpstr>
      <vt:lpstr>Hot Air Balloon Principles - Thermodynamics</vt:lpstr>
      <vt:lpstr>Components of Hot Air Balloon</vt:lpstr>
      <vt:lpstr>Problem Statement</vt:lpstr>
      <vt:lpstr>Competition Rules</vt:lpstr>
      <vt:lpstr>Materials</vt:lpstr>
      <vt:lpstr>Material Price List</vt:lpstr>
      <vt:lpstr>Procedure</vt:lpstr>
      <vt:lpstr>Procedure</vt:lpstr>
      <vt:lpstr>Assignment: Report</vt:lpstr>
      <vt:lpstr>Assignment: Presentation</vt:lpstr>
      <vt:lpstr>Closing</vt:lpstr>
      <vt:lpstr>GOOD LUCK!</vt:lpstr>
    </vt:vector>
  </TitlesOfParts>
  <Company>Hot Chilli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Management in Freshman Engineering</dc:title>
  <dc:creator>L.Mexhitaj</dc:creator>
  <cp:lastModifiedBy>matthew</cp:lastModifiedBy>
  <cp:revision>87</cp:revision>
  <dcterms:created xsi:type="dcterms:W3CDTF">2002-02-21T04:34:32Z</dcterms:created>
  <dcterms:modified xsi:type="dcterms:W3CDTF">2014-01-11T00:55:04Z</dcterms:modified>
</cp:coreProperties>
</file>