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6"/>
  </p:notesMasterIdLst>
  <p:handoutMasterIdLst>
    <p:handoutMasterId r:id="rId17"/>
  </p:handoutMasterIdLst>
  <p:sldIdLst>
    <p:sldId id="257" r:id="rId3"/>
    <p:sldId id="258" r:id="rId4"/>
    <p:sldId id="259" r:id="rId5"/>
    <p:sldId id="277" r:id="rId6"/>
    <p:sldId id="264" r:id="rId7"/>
    <p:sldId id="274" r:id="rId8"/>
    <p:sldId id="261" r:id="rId9"/>
    <p:sldId id="262" r:id="rId10"/>
    <p:sldId id="275" r:id="rId11"/>
    <p:sldId id="266" r:id="rId12"/>
    <p:sldId id="267" r:id="rId13"/>
    <p:sldId id="269" r:id="rId14"/>
    <p:sldId id="271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72" y="-5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235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image" Target="../media/image1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CB236B3-FAE2-47F2-AEAE-EA10721891C4}" type="datetimeFigureOut">
              <a:rPr lang="en-US"/>
              <a:pPr>
                <a:defRPr/>
              </a:pPr>
              <a:t>1/23/2014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C905B60-E092-4D63-A717-BD7CC072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17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38B808-F99A-4EFC-9783-FB202BE10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8295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0327E-60C8-4B81-AF06-011F9FC70C7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L.Mexhitaj 2009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C1D57D-2146-4868-A155-5F01A20B98D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59599F-E78C-46DC-BE1C-3A9801FD9210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264FAF-7C42-454D-9AD7-19A58DB42F4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7AA3912-511B-4258-AADB-10D63EACE5E9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29E9A2-BEFD-4F96-90D3-5E6853C4852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7388"/>
            <a:ext cx="4568825" cy="3425825"/>
          </a:xfrm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1917700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EBFD2-44F4-4752-B543-7B675F745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8630B9-9E57-45D6-92E5-E21EF2AA9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29DD88-EB15-45E6-A0F3-0FA676C77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1F7D0A-EC69-4786-A248-9427C0457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A655AC-EB3A-4826-95C8-327A77A451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0" y="6248400"/>
            <a:ext cx="9144000" cy="381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defRPr/>
            </a:pPr>
            <a:endParaRPr lang="en-US"/>
          </a:p>
        </p:txBody>
      </p:sp>
      <p:pic>
        <p:nvPicPr>
          <p:cNvPr id="5" name="Picture 3" descr="NYU Poly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6251575"/>
            <a:ext cx="1143000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Font typeface="Wingdings" pitchFamily="2" charset="2"/>
              <a:buChar char="§"/>
              <a:defRPr/>
            </a:lvl2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07437-79B9-41AB-B41D-ACA7F7D299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35934-2F26-467B-841C-DE29D853D9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0C7309-A174-499B-AABC-290971C31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6BF8A-BF7F-45AA-902E-1AFD9E0210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856BD-C012-4BFD-8ADD-EB9AC3592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52643-4867-460F-A309-FB71625A14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71D7D0-92BA-4863-A82C-CFF512211A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C07CA8-CDAB-477B-941B-637700B066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E9AB1-FDFC-43BC-9A9E-527C9C33EF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3BA85-8CC9-41CA-848E-C0F91A212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F3217E-3F2A-456B-984F-470D31CA83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D771F9-6B59-459A-B32D-6CC2470F6F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ED8097-3C0F-4E58-A467-0C49A47743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7E1A5A-0195-4D63-A3BD-85BB27FE1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38BF0A-585C-4CA6-8875-0274E2648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91938-2A06-4DA5-8D0E-0D03B2BE3E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15B6A-1BF6-4C44-A740-3DBBBB5298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D86B0F-8CAD-4D1F-A585-3088E0E20E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4F74C5-7297-4CA0-BCCF-564681E32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83BA-7969-4F8B-ABD7-97E2D104FD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E31EA1-B20F-4908-952A-23CB93D511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E64DE9-0431-4DF3-BFF1-A69FDD29C7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59570631-5DF6-4CAA-9F80-021FE6B95F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  <p:sldLayoutId id="2147483787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chemeClr val="accent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34" charset="0"/>
              </a:defRPr>
            </a:lvl1pPr>
          </a:lstStyle>
          <a:p>
            <a:pPr>
              <a:defRPr/>
            </a:pPr>
            <a:fld id="{6E560789-61E3-40E2-94FF-B70F99FB57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802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accent2"/>
          </a:solidFill>
          <a:effectLst>
            <a:outerShdw blurRad="38100" dist="38100" dir="2700000" algn="tl">
              <a:srgbClr val="C0C0C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accent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accent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accent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6.xml"/><Relationship Id="rId4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7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7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7.jpeg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1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7" Type="http://schemas.openxmlformats.org/officeDocument/2006/relationships/image" Target="../media/image13.emf"/><Relationship Id="rId2" Type="http://schemas.openxmlformats.org/officeDocument/2006/relationships/slideLayout" Target="../slideLayouts/slideLayout18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Microsoft_Excel_97-2003_Worksheet2.xls"/><Relationship Id="rId5" Type="http://schemas.openxmlformats.org/officeDocument/2006/relationships/image" Target="../media/image14.jpeg"/><Relationship Id="rId4" Type="http://schemas.openxmlformats.org/officeDocument/2006/relationships/image" Target="../media/image12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0">
          <a:blip r:embed="rId3" cstate="print"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-228600" y="3581400"/>
            <a:ext cx="9601200" cy="1470025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>
                <a:solidFill>
                  <a:srgbClr val="000066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Software for Engineers </a:t>
            </a:r>
          </a:p>
        </p:txBody>
      </p:sp>
      <p:pic>
        <p:nvPicPr>
          <p:cNvPr id="6147" name="Picture 3" descr="NYU-Poly_RGB.jp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371600" y="5867400"/>
            <a:ext cx="6400800" cy="40011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2000" b="1" dirty="0">
                <a:ln/>
                <a:solidFill>
                  <a:schemeClr val="accent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  <p:pic>
        <p:nvPicPr>
          <p:cNvPr id="3074" name="Picture 2" descr="http://engineering.nyu.edu/sites/polyproto.poly.edu/files/engineering_long_black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8908"/>
            <a:ext cx="9144000" cy="1237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Procedure: MS Word Documents 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3587750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1447800"/>
            <a:ext cx="3592513" cy="46482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Excel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371600"/>
            <a:ext cx="4381500" cy="4953000"/>
          </a:xfrm>
        </p:spPr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Create 2 tables based on Charles’ Law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Temperature data values are provided by TAs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Using Charles’ Law, calculate volumes at specified temperatures</a:t>
            </a:r>
          </a:p>
          <a:p>
            <a:pPr eaLnBrk="1" hangingPunct="1"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Plot volume vs. temperature based on generated tables</a:t>
            </a:r>
          </a:p>
        </p:txBody>
      </p:sp>
      <p:pic>
        <p:nvPicPr>
          <p:cNvPr id="14340" name="Picture 375" descr="ppt_charles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4524375" y="1295400"/>
            <a:ext cx="4533900" cy="4724400"/>
          </a:xfrm>
          <a:noFill/>
        </p:spPr>
      </p:pic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Assignment: Written Report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371600"/>
            <a:ext cx="86868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Independent report (one report per student)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Standard lab report submission 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Submit online (eg.poly.edu) before midnight of day of Lab #2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One Word Document Containing: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Title Page (MS Word: name, partner, lab title, etc.)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Generic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Personalized Schedule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000" smtClean="0">
                <a:solidFill>
                  <a:srgbClr val="000066"/>
                </a:solidFill>
              </a:rPr>
              <a:t>Mousetrap competition report</a:t>
            </a:r>
          </a:p>
          <a:p>
            <a:pPr eaLnBrk="1" hangingPunct="1">
              <a:lnSpc>
                <a:spcPct val="8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Excel File: Two tables &amp; graph</a:t>
            </a:r>
          </a:p>
          <a:p>
            <a:pPr lvl="2" eaLnBrk="1" hangingPunct="1">
              <a:lnSpc>
                <a:spcPct val="80000"/>
              </a:lnSpc>
            </a:pPr>
            <a:endParaRPr lang="en-US" sz="1800" smtClean="0">
              <a:solidFill>
                <a:srgbClr val="000066"/>
              </a:solidFill>
            </a:endParaRP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295400"/>
            <a:ext cx="8610600" cy="4953000"/>
          </a:xfrm>
        </p:spPr>
        <p:txBody>
          <a:bodyPr/>
          <a:lstStyle/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Each team member must use software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Submit all work electronically by 11:59pm before Lab #2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Work together with your partner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TA is always available for assistance</a:t>
            </a:r>
          </a:p>
          <a:p>
            <a:pPr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Mousetrap Car Competition </a:t>
            </a:r>
          </a:p>
          <a:p>
            <a:pPr lvl="1" eaLnBrk="1" hangingPunct="1">
              <a:lnSpc>
                <a:spcPct val="95000"/>
              </a:lnSpc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Following MS Office Exercise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2296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Overview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524000"/>
            <a:ext cx="81534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Objectives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Materials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Background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Procedure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Report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Closing</a:t>
            </a:r>
          </a:p>
        </p:txBody>
      </p:sp>
      <p:pic>
        <p:nvPicPr>
          <p:cNvPr id="7172" name="Picture 6" descr="http://www.sienerinformatique.com/boutiques/Microsoft/images/Logo%20-%20Office%202003%20Carr%E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3962400"/>
            <a:ext cx="2867025" cy="2354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Objectives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447800"/>
            <a:ext cx="8610600" cy="4953000"/>
          </a:xfrm>
        </p:spPr>
        <p:txBody>
          <a:bodyPr/>
          <a:lstStyle/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Familiarization with relevant software</a:t>
            </a:r>
          </a:p>
          <a:p>
            <a:pPr eaLnBrk="1" hangingPunct="1"/>
            <a:endParaRPr lang="en-US" smtClean="0">
              <a:solidFill>
                <a:srgbClr val="000066"/>
              </a:solidFill>
            </a:endParaRPr>
          </a:p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Explore Microsoft software tools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Excel</a:t>
            </a:r>
          </a:p>
        </p:txBody>
      </p:sp>
      <p:pic>
        <p:nvPicPr>
          <p:cNvPr id="8196" name="Picture 11" descr="http://www.eng.upt.ro/trizfuture2009/images/logo_word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77000" y="4953000"/>
            <a:ext cx="13525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7" descr="http://www.pcgameshardware.com/screenshots/250x375/2009/02/Excel2007Logo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4191000"/>
            <a:ext cx="1466850" cy="146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Software Tasks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82296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Microsoft Word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Copy generic document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Personalize copied version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Record information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800" smtClean="0">
                <a:solidFill>
                  <a:srgbClr val="000066"/>
                </a:solidFill>
              </a:rPr>
              <a:t>Microsoft Excel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Replicate table of values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Create computed values column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sz="2400" smtClean="0">
                <a:solidFill>
                  <a:srgbClr val="000066"/>
                </a:solidFill>
              </a:rPr>
              <a:t>Plot graph based on tabulated data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8153400" cy="1179513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Materials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09800"/>
            <a:ext cx="8077200" cy="42672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</a:rPr>
              <a:t>Computer equipped with: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MS Word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</a:rPr>
              <a:t>MS Excel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smtClean="0">
                <a:solidFill>
                  <a:srgbClr val="000066"/>
                </a:solidFill>
              </a:rPr>
              <a:t>Background Information:</a:t>
            </a:r>
            <a:br>
              <a:rPr lang="en-US" sz="3600" smtClean="0">
                <a:solidFill>
                  <a:srgbClr val="000066"/>
                </a:solidFill>
              </a:rPr>
            </a:br>
            <a:r>
              <a:rPr lang="en-US" sz="3600" smtClean="0">
                <a:solidFill>
                  <a:srgbClr val="000066"/>
                </a:solidFill>
              </a:rPr>
              <a:t>Microsoft Office Software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Word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For lab reports, proposals, documents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Excel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For tables, charts/graphs, data analysis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Word</a:t>
            </a:r>
          </a:p>
        </p:txBody>
      </p:sp>
      <p:graphicFrame>
        <p:nvGraphicFramePr>
          <p:cNvPr id="1026" name="Object 13" descr="docshot"/>
          <p:cNvGraphicFramePr>
            <a:graphicFrameLocks noGrp="1" noChangeAspect="1"/>
          </p:cNvGraphicFramePr>
          <p:nvPr>
            <p:ph sz="half" idx="1"/>
          </p:nvPr>
        </p:nvGraphicFramePr>
        <p:xfrm>
          <a:off x="381000" y="1524000"/>
          <a:ext cx="3944938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Bitmap Image" r:id="rId3" imgW="5495238" imgH="6304762" progId="Paint.Picture">
                  <p:embed/>
                </p:oleObj>
              </mc:Choice>
              <mc:Fallback>
                <p:oleObj name="Bitmap Image" r:id="rId3" imgW="5495238" imgH="6304762" progId="Paint.Picture">
                  <p:embed/>
                  <p:pic>
                    <p:nvPicPr>
                      <p:cNvPr id="0" name="Object 13" descr="docshot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1524000"/>
                        <a:ext cx="3944938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14"/>
          <p:cNvGraphicFramePr>
            <a:graphicFrameLocks noGrp="1" noChangeAspect="1"/>
          </p:cNvGraphicFramePr>
          <p:nvPr>
            <p:ph sz="half" idx="2"/>
          </p:nvPr>
        </p:nvGraphicFramePr>
        <p:xfrm>
          <a:off x="4724400" y="1573213"/>
          <a:ext cx="4038600" cy="432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Bitmap Image" r:id="rId5" imgW="5458587" imgH="5847619" progId="Paint.Picture">
                  <p:embed/>
                </p:oleObj>
              </mc:Choice>
              <mc:Fallback>
                <p:oleObj name="Bitmap Image" r:id="rId5" imgW="5458587" imgH="5847619" progId="Paint.Picture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lum bright="-6000" contrast="6000"/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1573213"/>
                        <a:ext cx="4038600" cy="4327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Example: MS Excel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457200" y="1290638"/>
          <a:ext cx="8175625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Worksheet" r:id="rId3" imgW="5572232" imgH="1666890" progId="Excel.Sheet.8">
                  <p:embed/>
                </p:oleObj>
              </mc:Choice>
              <mc:Fallback>
                <p:oleObj name="Worksheet" r:id="rId3" imgW="5572232" imgH="1666890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290638"/>
                        <a:ext cx="8175625" cy="246062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71" y="6232109"/>
            <a:ext cx="3073730" cy="415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051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4453515"/>
              </p:ext>
            </p:extLst>
          </p:nvPr>
        </p:nvGraphicFramePr>
        <p:xfrm>
          <a:off x="1371600" y="3882650"/>
          <a:ext cx="6477000" cy="276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6" imgW="5486400" imgH="2285919" progId="Excel.Chart.8">
                  <p:embed/>
                </p:oleObj>
              </mc:Choice>
              <mc:Fallback>
                <p:oleObj name="Chart" r:id="rId6" imgW="5486400" imgH="2285919" progId="Excel.Chart.8">
                  <p:embed/>
                  <p:pic>
                    <p:nvPicPr>
                      <p:cNvPr id="0" name="Object 4"/>
                      <p:cNvPicPr>
                        <a:picLocks noRot="1"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882650"/>
                        <a:ext cx="6477000" cy="276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0000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">
                            <a:solidFill>
                              <a:srgbClr val="FFFFFF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solidFill>
                  <a:srgbClr val="000066"/>
                </a:solidFill>
              </a:rPr>
              <a:t>Procedure: MS Word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Copy generic document 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Information includes name, address, schedule, etc.</a:t>
            </a:r>
          </a:p>
          <a:p>
            <a:pPr lvl="1"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Manual has exact specifications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Edit document to include your information</a:t>
            </a:r>
          </a:p>
          <a:p>
            <a:pPr eaLnBrk="1" hangingPunct="1">
              <a:spcBef>
                <a:spcPct val="40000"/>
              </a:spcBef>
            </a:pPr>
            <a:r>
              <a:rPr lang="en-US" smtClean="0">
                <a:solidFill>
                  <a:srgbClr val="000066"/>
                </a:solidFill>
              </a:rPr>
              <a:t>Save original and updated files for submittal and presentation</a:t>
            </a:r>
          </a:p>
        </p:txBody>
      </p:sp>
      <p:pic>
        <p:nvPicPr>
          <p:cNvPr id="5" name="Picture 2" descr="http://engineering.nyu.edu/sites/polyproto.poly.edu/files/engineering_long_color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770" y="6172200"/>
            <a:ext cx="3199551" cy="4329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EG NYU-POLY Title Slide Template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720</TotalTime>
  <Words>277</Words>
  <Application>Microsoft Office PowerPoint</Application>
  <PresentationFormat>On-screen Show (4:3)</PresentationFormat>
  <Paragraphs>72</Paragraphs>
  <Slides>13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Default Design</vt:lpstr>
      <vt:lpstr>EG NYU-POLY Title Slide Template</vt:lpstr>
      <vt:lpstr>Bitmap Image</vt:lpstr>
      <vt:lpstr>Worksheet</vt:lpstr>
      <vt:lpstr>Chart</vt:lpstr>
      <vt:lpstr>Software for Engineers </vt:lpstr>
      <vt:lpstr>Overview</vt:lpstr>
      <vt:lpstr>Objectives</vt:lpstr>
      <vt:lpstr>Software Tasks</vt:lpstr>
      <vt:lpstr>Materials</vt:lpstr>
      <vt:lpstr>Background Information: Microsoft Office Software</vt:lpstr>
      <vt:lpstr>Example: MS Word</vt:lpstr>
      <vt:lpstr>Example: MS Excel</vt:lpstr>
      <vt:lpstr>Procedure: MS Word</vt:lpstr>
      <vt:lpstr>Procedure: MS Word Documents </vt:lpstr>
      <vt:lpstr>Procedure: MS Excel</vt:lpstr>
      <vt:lpstr>Assignment: Written Report</vt:lpstr>
      <vt:lpstr>Closing</vt:lpstr>
    </vt:vector>
  </TitlesOfParts>
  <Company>Boober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Laboratory 1: Introduction to the Microsoft Office Suite</dc:title>
  <dc:creator>L.Mexhitaj</dc:creator>
  <cp:lastModifiedBy>Matt</cp:lastModifiedBy>
  <cp:revision>68</cp:revision>
  <dcterms:created xsi:type="dcterms:W3CDTF">2003-08-30T04:35:00Z</dcterms:created>
  <dcterms:modified xsi:type="dcterms:W3CDTF">2014-01-23T21:30:43Z</dcterms:modified>
</cp:coreProperties>
</file>