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5" r:id="rId2"/>
  </p:sldMasterIdLst>
  <p:notesMasterIdLst>
    <p:notesMasterId r:id="rId19"/>
  </p:notesMasterIdLst>
  <p:sldIdLst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6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11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56DB7-8372-40D1-90C9-36329BE74296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8D55-26EE-408C-BB2A-D05CD203B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5FB8-87C9-481E-AB6F-4F9CBB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1063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77332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47C1FE4-5C06-4DA7-9DD4-1267741D4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47C1FE4-5C06-4DA7-9DD4-1267741D4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88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455B-B5FC-4B82-AB63-9E5C7D98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F1C7-D4C1-4615-AFC3-51821BA5E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A6EC-DE45-47CB-B3C9-CBDBDBC6A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DA43-3DD7-42CC-83FD-3249CDE8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737-ED80-4997-BB2B-B2F39CE84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77FD-F167-435B-B259-FEA78C6D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47C1FE4-5C06-4DA7-9DD4-1267741D4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F47C1FE4-5C06-4DA7-9DD4-1267741D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3" descr="hot-air-balloon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895600"/>
            <a:ext cx="3810000" cy="3028950"/>
          </a:xfrm>
          <a:prstGeom prst="rect">
            <a:avLst/>
          </a:prstGeom>
          <a:noFill/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00175" y="304800"/>
            <a:ext cx="7772400" cy="685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Tissue paper………………………..$0.10/sheet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8½</a:t>
            </a:r>
            <a:r>
              <a:rPr lang="en-US" sz="2800" dirty="0">
                <a:solidFill>
                  <a:srgbClr val="000066"/>
                </a:solidFill>
                <a:cs typeface="Arial" charset="0"/>
              </a:rPr>
              <a:t>"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  <a:r>
              <a:rPr lang="en-US" sz="2800" dirty="0">
                <a:solidFill>
                  <a:srgbClr val="000066"/>
                </a:solidFill>
                <a:cs typeface="Arial" charset="0"/>
              </a:rPr>
              <a:t>x </a:t>
            </a:r>
            <a:r>
              <a:rPr lang="en-US" sz="2800" dirty="0">
                <a:solidFill>
                  <a:srgbClr val="000066"/>
                </a:solidFill>
              </a:rPr>
              <a:t>11</a:t>
            </a:r>
            <a:r>
              <a:rPr lang="en-US" sz="2800" dirty="0">
                <a:solidFill>
                  <a:srgbClr val="000066"/>
                </a:solidFill>
                <a:cs typeface="Arial" charset="0"/>
              </a:rPr>
              <a:t>" </a:t>
            </a:r>
            <a:r>
              <a:rPr lang="en-US" sz="2800" dirty="0">
                <a:solidFill>
                  <a:srgbClr val="000066"/>
                </a:solidFill>
              </a:rPr>
              <a:t>paper…………..……..$0.05/sheet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Drawing paper……………………..$0.10/sheet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Kevlar string..……………….……..$0.05/</a:t>
            </a:r>
            <a:r>
              <a:rPr lang="en-US" sz="2800" dirty="0" err="1">
                <a:solidFill>
                  <a:srgbClr val="000066"/>
                </a:solidFill>
              </a:rPr>
              <a:t>ft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Tape……………………………………$0.03/</a:t>
            </a:r>
            <a:r>
              <a:rPr lang="en-US" sz="2800" dirty="0" err="1">
                <a:solidFill>
                  <a:srgbClr val="000066"/>
                </a:solidFill>
              </a:rPr>
              <a:t>ft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Plastic straws……………………….$0.00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2200"/>
            <a:ext cx="8347075" cy="5105400"/>
          </a:xfrm>
        </p:spPr>
        <p:txBody>
          <a:bodyPr/>
          <a:lstStyle/>
          <a:p>
            <a:pPr>
              <a:buFontTx/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Assess provided materials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Brainstorm possible designs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Sketch design on paper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Maximum allowable balloon size of 1m</a:t>
            </a:r>
            <a:r>
              <a:rPr lang="en-US" sz="2800" baseline="30000" dirty="0">
                <a:solidFill>
                  <a:srgbClr val="000066"/>
                </a:solidFill>
              </a:rPr>
              <a:t>3</a:t>
            </a:r>
            <a:r>
              <a:rPr lang="en-US" sz="2800" b="1" u="sng" dirty="0">
                <a:solidFill>
                  <a:srgbClr val="000066"/>
                </a:solidFill>
              </a:rPr>
              <a:t> </a:t>
            </a:r>
            <a:endParaRPr lang="en-US" sz="2800" dirty="0">
              <a:solidFill>
                <a:srgbClr val="000066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Label properly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TAs must initial sketches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Major design revisions must also be initialed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Create price list detailing your design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Materials must be “purchased” from TA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Unused materials will not be refunded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Construct design based on initialed sketch 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Note design changes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Have TA photograph final flight configuration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Still shot or video</a:t>
            </a:r>
          </a:p>
          <a:p>
            <a:pPr marL="447675" indent="-447675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Assignment: Report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Individual Lab Report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Bonus for A, B, C, D/H, E, and G Sections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Required for HS Sections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Include original data with TA’s signature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Include class results and photo of balloon</a:t>
            </a:r>
            <a:endParaRPr lang="en-US" sz="32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Assignment: </a:t>
            </a:r>
            <a:r>
              <a:rPr lang="en-US" sz="3600" dirty="0" smtClean="0">
                <a:solidFill>
                  <a:srgbClr val="FFFFFF"/>
                </a:solidFill>
              </a:rPr>
              <a:t>Presentation</a:t>
            </a:r>
            <a:endParaRPr lang="en-US" sz="3600" b="0" dirty="0">
              <a:solidFill>
                <a:srgbClr val="FFFF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Team </a:t>
            </a:r>
            <a:r>
              <a:rPr lang="en-US" sz="2800" dirty="0">
                <a:solidFill>
                  <a:srgbClr val="000066"/>
                </a:solidFill>
              </a:rPr>
              <a:t>presentation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State rules of competition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Describe your design and its concepts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Include table of class results and photo/video of balloon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How could your current design be improved?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Refer to “Creating PowerPoint Presentations” found on EG website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Closing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0"/>
            <a:ext cx="8229600" cy="1219200"/>
          </a:xfrm>
        </p:spPr>
        <p:txBody>
          <a:bodyPr/>
          <a:lstStyle/>
          <a:p>
            <a:r>
              <a:rPr lang="en-US" sz="7200" dirty="0">
                <a:solidFill>
                  <a:srgbClr val="000066"/>
                </a:solidFill>
              </a:rPr>
              <a:t>GOOD LUCK!</a:t>
            </a:r>
            <a:endParaRPr lang="en-US" sz="7200" b="0" dirty="0">
              <a:solidFill>
                <a:srgbClr val="000066"/>
              </a:solidFill>
            </a:endParaRPr>
          </a:p>
        </p:txBody>
      </p:sp>
      <p:pic>
        <p:nvPicPr>
          <p:cNvPr id="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447675" indent="-447675"/>
            <a:endParaRPr lang="en-US" dirty="0">
              <a:solidFill>
                <a:srgbClr val="000066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Demonstrate basic principles of buoyancy and thermodynamics</a:t>
            </a:r>
          </a:p>
          <a:p>
            <a:pPr marL="447675" indent="-447675">
              <a:buFont typeface="Wingdings" panose="05000000000000000000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concept of minimal design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Hot Air Balloon Principles - Buoyancy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43470" y="1620837"/>
            <a:ext cx="4648200" cy="4525963"/>
          </a:xfrm>
        </p:spPr>
        <p:txBody>
          <a:bodyPr/>
          <a:lstStyle/>
          <a:p>
            <a:pPr marL="447675" indent="-447675">
              <a:buFont typeface="Wingdings" panose="05000000000000000000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Archimedes’ Principle</a:t>
            </a:r>
          </a:p>
          <a:p>
            <a:pPr marL="889000" lvl="1" indent="-439738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 immersed in fluid is buoyed up by  force equal to weight of fluid displaced by object</a:t>
            </a:r>
          </a:p>
        </p:txBody>
      </p:sp>
      <p:pic>
        <p:nvPicPr>
          <p:cNvPr id="54277" name="Picture 5" descr="buoyanc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447800"/>
            <a:ext cx="3810000" cy="5029200"/>
          </a:xfrm>
          <a:prstGeom prst="rect">
            <a:avLst/>
          </a:prstGeo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475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Hot Air Balloon Principles - Thermodynamics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1219200"/>
            <a:ext cx="4962525" cy="5638800"/>
          </a:xfrm>
        </p:spPr>
        <p:txBody>
          <a:bodyPr>
            <a:normAutofit fontScale="62500" lnSpcReduction="20000"/>
          </a:bodyPr>
          <a:lstStyle/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Air pressure, volume, and temperature are related via Ideal Gas Law</a:t>
            </a:r>
          </a:p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45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Raising air temperature at constant volume (balloon envelope) causes air density within to drop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Excess air will escape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45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Balloon weighs less than displaced air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Buoyant forces cause balloon to rise</a:t>
            </a:r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8275" y="2144713"/>
          <a:ext cx="3208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144713"/>
                        <a:ext cx="32083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867275" y="3733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705475" y="3429000"/>
            <a:ext cx="2743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V =Volume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n = # of Moles of Air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T = Absolute Temperature (Kelvin)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R = Gas Constant (0.0821 L </a:t>
            </a:r>
            <a:r>
              <a:rPr lang="en-US" sz="2000" i="1" dirty="0" err="1">
                <a:latin typeface="Arial" charset="0"/>
              </a:rPr>
              <a:t>atm</a:t>
            </a:r>
            <a:r>
              <a:rPr lang="en-US" sz="2000" i="1" dirty="0">
                <a:latin typeface="Arial" charset="0"/>
              </a:rPr>
              <a:t>/</a:t>
            </a:r>
            <a:r>
              <a:rPr lang="en-US" sz="2000" i="1" dirty="0" err="1">
                <a:latin typeface="Arial" charset="0"/>
              </a:rPr>
              <a:t>mol</a:t>
            </a:r>
            <a:r>
              <a:rPr lang="en-US" sz="2000" i="1" dirty="0">
                <a:latin typeface="Arial" charset="0"/>
              </a:rPr>
              <a:t> K)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33475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i="1">
              <a:latin typeface="Arial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86400" y="1752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Ideal Gas Law: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Components of Hot Air Balloon</a:t>
            </a:r>
          </a:p>
        </p:txBody>
      </p:sp>
      <p:pic>
        <p:nvPicPr>
          <p:cNvPr id="56323" name="Picture 3" descr="hot-air-balloon-diagra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295400"/>
            <a:ext cx="4451350" cy="5257800"/>
          </a:xfrm>
          <a:noFill/>
          <a:ln/>
        </p:spPr>
      </p:pic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51655"/>
            <a:ext cx="2612429" cy="35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Design/construct balloon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Maximize payload (paperclips)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Maximize flight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Minimize cost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 must be “purchased”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Competition Rules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Add paperclip payload to finished design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TA positions balloon above personal heater, releases when balloon temperature stabilizes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Time aloft and # of paperclips recorded by TA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TA times flight duration with a stopwatch/timer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Balloon must </a:t>
            </a:r>
            <a:r>
              <a:rPr lang="en-US" sz="2200" b="1" dirty="0">
                <a:solidFill>
                  <a:srgbClr val="000066"/>
                </a:solidFill>
              </a:rPr>
              <a:t>rise</a:t>
            </a:r>
            <a:r>
              <a:rPr lang="en-US" sz="2200" dirty="0">
                <a:solidFill>
                  <a:srgbClr val="000066"/>
                </a:solidFill>
              </a:rPr>
              <a:t> from release point &amp; fly for at least 1 second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Competition ratio used to judge design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Team with highest ratio wins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3 trials maximum: design changes permitted (cumulative cost)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7855"/>
              </p:ext>
            </p:extLst>
          </p:nvPr>
        </p:nvGraphicFramePr>
        <p:xfrm>
          <a:off x="2514600" y="5520930"/>
          <a:ext cx="37068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20930"/>
                        <a:ext cx="37068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0" y="594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553200" y="5327302"/>
            <a:ext cx="2514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solidFill>
                  <a:srgbClr val="FF0000"/>
                </a:solidFill>
                <a:latin typeface="Arial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 Payload is equal to # of paperclips  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" y="5638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>
                <a:solidFill>
                  <a:srgbClr val="000066"/>
                </a:solidFill>
              </a:rPr>
              <a:t>Balloon Ratio: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61967"/>
            <a:ext cx="2536230" cy="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Materials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Tissue paper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8½ </a:t>
            </a:r>
            <a:r>
              <a:rPr lang="en-US" sz="3200" dirty="0">
                <a:solidFill>
                  <a:srgbClr val="000066"/>
                </a:solidFill>
                <a:cs typeface="Arial" charset="0"/>
              </a:rPr>
              <a:t>"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>
                <a:solidFill>
                  <a:srgbClr val="000066"/>
                </a:solidFill>
                <a:cs typeface="Arial" charset="0"/>
              </a:rPr>
              <a:t>x </a:t>
            </a:r>
            <a:r>
              <a:rPr lang="en-US" sz="3200" dirty="0">
                <a:solidFill>
                  <a:srgbClr val="000066"/>
                </a:solidFill>
              </a:rPr>
              <a:t>11</a:t>
            </a:r>
            <a:r>
              <a:rPr lang="en-US" sz="3200" dirty="0">
                <a:solidFill>
                  <a:srgbClr val="000066"/>
                </a:solidFill>
                <a:cs typeface="Arial" charset="0"/>
              </a:rPr>
              <a:t>"</a:t>
            </a:r>
            <a:r>
              <a:rPr lang="en-US" sz="3200" dirty="0">
                <a:solidFill>
                  <a:srgbClr val="000066"/>
                </a:solidFill>
              </a:rPr>
              <a:t> paper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Drawing paper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Kevlar string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Plastic straws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Plastic tape</a:t>
            </a:r>
          </a:p>
          <a:p>
            <a:pPr marL="447675" indent="-447675"/>
            <a:endParaRPr lang="en-US" dirty="0"/>
          </a:p>
          <a:p>
            <a:pPr marL="447675" indent="-447675">
              <a:buFontTx/>
              <a:buNone/>
            </a:pP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29200" y="1447800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Glue stick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  <a:latin typeface="+mn-lt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  Scissors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  <a:latin typeface="+mn-lt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  Paper clips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  <a:latin typeface="+mn-lt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  Personal heater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02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498</Words>
  <Application>Microsoft Office PowerPoint</Application>
  <PresentationFormat>On-screen Show (4:3)</PresentationFormat>
  <Paragraphs>128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1_Default Design</vt:lpstr>
      <vt:lpstr>NYU Schools Master Template</vt:lpstr>
      <vt:lpstr>Equation</vt:lpstr>
      <vt:lpstr>Hot Air Balloon Competition</vt:lpstr>
      <vt:lpstr>Overview</vt:lpstr>
      <vt:lpstr>Objectives</vt:lpstr>
      <vt:lpstr>Hot Air Balloon Principles - Buoyancy</vt:lpstr>
      <vt:lpstr>Hot Air Balloon Principles - Thermodynamics</vt:lpstr>
      <vt:lpstr>Components of Hot Air Balloon</vt:lpstr>
      <vt:lpstr>Problem Statement</vt:lpstr>
      <vt:lpstr>Competition Rules</vt:lpstr>
      <vt:lpstr>Materials</vt:lpstr>
      <vt:lpstr>Material Price List</vt:lpstr>
      <vt:lpstr>Procedure</vt:lpstr>
      <vt:lpstr>Procedure</vt:lpstr>
      <vt:lpstr>Assignment: Report</vt:lpstr>
      <vt:lpstr>Assignment: Presentation</vt:lpstr>
      <vt:lpstr>Closing</vt:lpstr>
      <vt:lpstr>GOOD LUCK!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90</cp:revision>
  <dcterms:created xsi:type="dcterms:W3CDTF">2002-02-21T04:34:32Z</dcterms:created>
  <dcterms:modified xsi:type="dcterms:W3CDTF">2014-03-01T01:02:03Z</dcterms:modified>
</cp:coreProperties>
</file>