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  <p:sldMasterId id="2147483735" r:id="rId2"/>
  </p:sldMasterIdLst>
  <p:notesMasterIdLst>
    <p:notesMasterId r:id="rId19"/>
  </p:notesMasterIdLst>
  <p:sldIdLst>
    <p:sldId id="25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6" r:id="rId15"/>
    <p:sldId id="313" r:id="rId16"/>
    <p:sldId id="314" r:id="rId17"/>
    <p:sldId id="315" r:id="rId18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FF"/>
    <a:srgbClr val="DDDDDD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5388" autoAdjust="0"/>
  </p:normalViewPr>
  <p:slideViewPr>
    <p:cSldViewPr>
      <p:cViewPr>
        <p:scale>
          <a:sx n="50" d="100"/>
          <a:sy n="50" d="100"/>
        </p:scale>
        <p:origin x="-1128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38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EFDF-BA8C-422F-A8F0-37FC00754EDA}" type="slidenum">
              <a:rPr lang="en-US"/>
              <a:pPr/>
              <a:t>14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6F896-86DF-4602-9B29-EDA055BDEF1D}" type="slidenum">
              <a:rPr lang="en-US"/>
              <a:pPr/>
              <a:t>15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56DB7-8372-40D1-90C9-36329BE74296}" type="slidenum">
              <a:rPr lang="en-US"/>
              <a:pPr/>
              <a:t>16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EFF00-AF60-4E38-AB91-2E316060F0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E8D55-26EE-408C-BB2A-D05CD203B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55FB8-87C9-481E-AB6F-4F9CBBC5C5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47E35B-5EF2-4F59-9E94-0CAF6EF7E6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1063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77332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F47C1FE4-5C06-4DA7-9DD4-1267741D40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32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47C1FE4-5C06-4DA7-9DD4-1267741D40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88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EFF00-AF60-4E38-AB91-2E316060F0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9C127-225D-4706-9938-38EBF266A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8D380-228E-421F-82B2-8130092F7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8D380-228E-421F-82B2-8130092F7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47E35B-5EF2-4F59-9E94-0CAF6EF7E6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3455B-B5FC-4B82-AB63-9E5C7D981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9C127-225D-4706-9938-38EBF266A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FF1C7-D4C1-4615-AFC3-51821BA5E5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7A6EC-DE45-47CB-B3C9-CBDBDBC6A9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7DA43-3DD7-42CC-83FD-3249CDE83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00737-ED80-4997-BB2B-B2F39CE84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C77FD-F167-435B-B259-FEA78C6D7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F47C1FE4-5C06-4DA7-9DD4-1267741D40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fld id="{F47C1FE4-5C06-4DA7-9DD4-1267741D4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jpeg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jpeg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447800"/>
            <a:ext cx="8153400" cy="12192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Hot Air Balloon Competition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3" name="Picture 3" descr="hot-air-balloon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2895600"/>
            <a:ext cx="3810000" cy="3028950"/>
          </a:xfrm>
          <a:prstGeom prst="rect">
            <a:avLst/>
          </a:prstGeom>
          <a:noFill/>
        </p:spPr>
      </p:pic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400175" y="304800"/>
            <a:ext cx="7772400" cy="6858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Material Price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Tissue paper………………………..$0.10/sheet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8½</a:t>
            </a:r>
            <a:r>
              <a:rPr lang="en-US" sz="2800" dirty="0">
                <a:solidFill>
                  <a:srgbClr val="000066"/>
                </a:solidFill>
                <a:cs typeface="Arial" charset="0"/>
              </a:rPr>
              <a:t>"</a:t>
            </a:r>
            <a:r>
              <a:rPr lang="en-US" sz="2800" dirty="0">
                <a:solidFill>
                  <a:srgbClr val="000066"/>
                </a:solidFill>
              </a:rPr>
              <a:t> </a:t>
            </a:r>
            <a:r>
              <a:rPr lang="en-US" sz="2800" dirty="0">
                <a:solidFill>
                  <a:srgbClr val="000066"/>
                </a:solidFill>
                <a:cs typeface="Arial" charset="0"/>
              </a:rPr>
              <a:t>x </a:t>
            </a:r>
            <a:r>
              <a:rPr lang="en-US" sz="2800" dirty="0">
                <a:solidFill>
                  <a:srgbClr val="000066"/>
                </a:solidFill>
              </a:rPr>
              <a:t>11</a:t>
            </a:r>
            <a:r>
              <a:rPr lang="en-US" sz="2800" dirty="0">
                <a:solidFill>
                  <a:srgbClr val="000066"/>
                </a:solidFill>
                <a:cs typeface="Arial" charset="0"/>
              </a:rPr>
              <a:t>" </a:t>
            </a:r>
            <a:r>
              <a:rPr lang="en-US" sz="2800" dirty="0">
                <a:solidFill>
                  <a:srgbClr val="000066"/>
                </a:solidFill>
              </a:rPr>
              <a:t>paper…………..……..$0.05/sheet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Drawing paper……………………..$0.10/sheet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Kevlar string..……………….……..$0.05/</a:t>
            </a:r>
            <a:r>
              <a:rPr lang="en-US" sz="2800" dirty="0" err="1">
                <a:solidFill>
                  <a:srgbClr val="000066"/>
                </a:solidFill>
              </a:rPr>
              <a:t>ft</a:t>
            </a: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Tape……………………………………$0.03/</a:t>
            </a:r>
            <a:r>
              <a:rPr lang="en-US" sz="2800" dirty="0" err="1">
                <a:solidFill>
                  <a:srgbClr val="000066"/>
                </a:solidFill>
              </a:rPr>
              <a:t>ft</a:t>
            </a: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Plastic straws……………………….$0.00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Procedure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92200"/>
            <a:ext cx="8347075" cy="5105400"/>
          </a:xfrm>
        </p:spPr>
        <p:txBody>
          <a:bodyPr/>
          <a:lstStyle/>
          <a:p>
            <a:pPr>
              <a:buFontTx/>
              <a:buNone/>
            </a:pPr>
            <a:endParaRPr lang="en-US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Assess provided materials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Brainstorm possible designs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Sketch design on paper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Maximum allowable balloon size of 1m</a:t>
            </a:r>
            <a:r>
              <a:rPr lang="en-US" sz="2800" baseline="30000" dirty="0">
                <a:solidFill>
                  <a:srgbClr val="000066"/>
                </a:solidFill>
              </a:rPr>
              <a:t>3</a:t>
            </a:r>
            <a:r>
              <a:rPr lang="en-US" sz="2800" b="1" u="sng" dirty="0">
                <a:solidFill>
                  <a:srgbClr val="000066"/>
                </a:solidFill>
              </a:rPr>
              <a:t> </a:t>
            </a:r>
            <a:endParaRPr lang="en-US" sz="2800" dirty="0">
              <a:solidFill>
                <a:srgbClr val="000066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Label properly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TAs must initial sketches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Major design revisions must also be initialed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Create price list detailing your design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Materials must be “purchased” from TA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Unused materials will not be refunded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Construct design based on initialed sketch 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Note design changes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Have TA photograph final flight configuration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Still shot or video</a:t>
            </a:r>
          </a:p>
          <a:p>
            <a:pPr marL="447675" indent="-447675">
              <a:lnSpc>
                <a:spcPct val="90000"/>
              </a:lnSpc>
            </a:pPr>
            <a:endParaRPr lang="en-US" sz="2800" dirty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Assignment: Report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Individual Lab Report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Bonus for A, B, C, D/H, E, and G Sections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Required for HS Sections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Title Page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Discussion topics in the manual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Include original data with TA’s signature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Include class results and photo of balloon</a:t>
            </a:r>
            <a:endParaRPr lang="en-US" sz="32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1143000"/>
          </a:xfrm>
        </p:spPr>
        <p:txBody>
          <a:bodyPr/>
          <a:lstStyle/>
          <a:p>
            <a:r>
              <a:rPr lang="en-US" sz="3600" dirty="0">
                <a:solidFill>
                  <a:srgbClr val="FFFFFF"/>
                </a:solidFill>
              </a:rPr>
              <a:t>Assignment: </a:t>
            </a:r>
            <a:r>
              <a:rPr lang="en-US" sz="3600" dirty="0" smtClean="0">
                <a:solidFill>
                  <a:srgbClr val="FFFFFF"/>
                </a:solidFill>
              </a:rPr>
              <a:t>Presentation</a:t>
            </a:r>
            <a:endParaRPr lang="en-US" sz="3600" b="0" dirty="0">
              <a:solidFill>
                <a:srgbClr val="FFFFFF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Team </a:t>
            </a:r>
            <a:r>
              <a:rPr lang="en-US" sz="2800" dirty="0">
                <a:solidFill>
                  <a:srgbClr val="000066"/>
                </a:solidFill>
              </a:rPr>
              <a:t>presentation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State rules of competition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Describe your design and its concepts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Include table of class results and photo/video of balloon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How could your current design be improved?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Refer to “Creating PowerPoint Presentations” found on EG website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Closing</a:t>
            </a: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Have all original data signed by TA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Submit all work electronically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Return all unused materials to TA</a:t>
            </a:r>
          </a:p>
          <a:p>
            <a:endParaRPr lang="en-US" sz="1200" dirty="0"/>
          </a:p>
          <a:p>
            <a:pPr>
              <a:buFontTx/>
              <a:buNone/>
            </a:pPr>
            <a:endParaRPr lang="en-US" dirty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0"/>
            <a:ext cx="8229600" cy="1219200"/>
          </a:xfrm>
        </p:spPr>
        <p:txBody>
          <a:bodyPr/>
          <a:lstStyle/>
          <a:p>
            <a:r>
              <a:rPr lang="en-US" sz="7200" dirty="0">
                <a:solidFill>
                  <a:srgbClr val="000066"/>
                </a:solidFill>
              </a:rPr>
              <a:t>GOOD LUCK!</a:t>
            </a:r>
            <a:endParaRPr lang="en-US" sz="7200" b="0" dirty="0">
              <a:solidFill>
                <a:srgbClr val="000066"/>
              </a:solidFill>
            </a:endParaRPr>
          </a:p>
        </p:txBody>
      </p:sp>
      <p:pic>
        <p:nvPicPr>
          <p:cNvPr id="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Overview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90600" y="1600200"/>
            <a:ext cx="7446963" cy="452596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Objective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Background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Materials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Procedure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Report / Presentation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Objectives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447675" indent="-447675"/>
            <a:endParaRPr lang="en-US" dirty="0">
              <a:solidFill>
                <a:srgbClr val="000066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Demonstrate basic principles of buoyancy and thermodynamics</a:t>
            </a:r>
          </a:p>
          <a:p>
            <a:pPr marL="447675" indent="-447675">
              <a:buFont typeface="Wingdings" panose="05000000000000000000" pitchFamily="2" charset="2"/>
              <a:buChar char="Ø"/>
            </a:pPr>
            <a:endParaRPr lang="en-US" dirty="0">
              <a:solidFill>
                <a:srgbClr val="000066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Use concept of minimal design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8686800" cy="1143000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Hot Air Balloon Principles - Buoyancy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43470" y="1620837"/>
            <a:ext cx="4648200" cy="4525963"/>
          </a:xfrm>
        </p:spPr>
        <p:txBody>
          <a:bodyPr/>
          <a:lstStyle/>
          <a:p>
            <a:pPr marL="447675" indent="-447675">
              <a:buFont typeface="Wingdings" panose="05000000000000000000" pitchFamily="2" charset="2"/>
              <a:buChar char="Ø"/>
            </a:pPr>
            <a:endParaRPr lang="en-US" dirty="0">
              <a:solidFill>
                <a:srgbClr val="000066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Archimedes’ Principle</a:t>
            </a:r>
          </a:p>
          <a:p>
            <a:pPr marL="889000" lvl="1" indent="-439738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Object immersed in fluid is buoyed up by  force equal to weight of fluid displaced by object</a:t>
            </a:r>
          </a:p>
        </p:txBody>
      </p:sp>
      <p:pic>
        <p:nvPicPr>
          <p:cNvPr id="54277" name="Picture 5" descr="buoyanc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447800"/>
            <a:ext cx="3810000" cy="5029200"/>
          </a:xfrm>
          <a:prstGeom prst="rect">
            <a:avLst/>
          </a:prstGeom>
          <a:noFill/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475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Hot Air Balloon Principles - Thermodynamics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9075" y="1219200"/>
            <a:ext cx="4962525" cy="5638800"/>
          </a:xfrm>
        </p:spPr>
        <p:txBody>
          <a:bodyPr>
            <a:normAutofit fontScale="62500" lnSpcReduction="20000"/>
          </a:bodyPr>
          <a:lstStyle/>
          <a:p>
            <a:pPr marL="447675" indent="-447675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000066"/>
                </a:solidFill>
              </a:rPr>
              <a:t>Air pressure, volume, and temperature are related via Ideal Gas Law</a:t>
            </a:r>
          </a:p>
          <a:p>
            <a:pPr marL="447675" indent="-447675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4500" dirty="0">
              <a:solidFill>
                <a:srgbClr val="000066"/>
              </a:solidFill>
            </a:endParaRPr>
          </a:p>
          <a:p>
            <a:pPr marL="447675" indent="-447675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000066"/>
                </a:solidFill>
              </a:rPr>
              <a:t>Raising air temperature at constant volume (balloon envelope) causes air density within to drop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000066"/>
                </a:solidFill>
              </a:rPr>
              <a:t>Excess air will escape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4500" dirty="0">
              <a:solidFill>
                <a:srgbClr val="000066"/>
              </a:solidFill>
            </a:endParaRPr>
          </a:p>
          <a:p>
            <a:pPr marL="447675" indent="-447675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000066"/>
                </a:solidFill>
              </a:rPr>
              <a:t>Balloon weighs less than displaced air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000066"/>
                </a:solidFill>
              </a:rPr>
              <a:t>Buoyant forces cause balloon to rise</a:t>
            </a:r>
          </a:p>
          <a:p>
            <a:pPr marL="447675" indent="-447675">
              <a:lnSpc>
                <a:spcPct val="90000"/>
              </a:lnSpc>
            </a:pPr>
            <a:endParaRPr lang="en-US" sz="2400" dirty="0"/>
          </a:p>
          <a:p>
            <a:pPr marL="447675" indent="-447675">
              <a:lnSpc>
                <a:spcPct val="90000"/>
              </a:lnSpc>
            </a:pPr>
            <a:endParaRPr lang="en-US" sz="2400" dirty="0"/>
          </a:p>
          <a:p>
            <a:pPr marL="447675" indent="-447675">
              <a:lnSpc>
                <a:spcPct val="90000"/>
              </a:lnSpc>
              <a:buFontTx/>
              <a:buNone/>
            </a:pPr>
            <a:r>
              <a:rPr lang="en-US" sz="2400" dirty="0"/>
              <a:t>    </a:t>
            </a:r>
          </a:p>
          <a:p>
            <a:pPr marL="447675" indent="-447675">
              <a:lnSpc>
                <a:spcPct val="90000"/>
              </a:lnSpc>
              <a:buFontTx/>
              <a:buNone/>
            </a:pPr>
            <a:r>
              <a:rPr lang="en-US" sz="2400" dirty="0"/>
              <a:t>    </a:t>
            </a:r>
          </a:p>
        </p:txBody>
      </p:sp>
      <p:graphicFrame>
        <p:nvGraphicFramePr>
          <p:cNvPr id="55302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5248275" y="2144713"/>
          <a:ext cx="320833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3" imgW="685800" imgH="177480" progId="Equation.3">
                  <p:embed/>
                </p:oleObj>
              </mc:Choice>
              <mc:Fallback>
                <p:oleObj name="Equation" r:id="rId3" imgW="68580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2144713"/>
                        <a:ext cx="3208338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867275" y="3733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705475" y="3429000"/>
            <a:ext cx="27432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i="1" dirty="0">
                <a:latin typeface="Arial" charset="0"/>
              </a:rPr>
              <a:t>V =Volume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 dirty="0">
                <a:latin typeface="Arial" charset="0"/>
              </a:rPr>
              <a:t>P = Pressure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 dirty="0">
                <a:latin typeface="Arial" charset="0"/>
              </a:rPr>
              <a:t>n = # of Moles of Air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 dirty="0">
                <a:latin typeface="Arial" charset="0"/>
              </a:rPr>
              <a:t>T = Absolute Temperature (Kelvin)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 dirty="0">
                <a:latin typeface="Arial" charset="0"/>
              </a:rPr>
              <a:t>R = Gas Constant (0.0821 L </a:t>
            </a:r>
            <a:r>
              <a:rPr lang="en-US" sz="2000" i="1" dirty="0" err="1">
                <a:latin typeface="Arial" charset="0"/>
              </a:rPr>
              <a:t>atm</a:t>
            </a:r>
            <a:r>
              <a:rPr lang="en-US" sz="2000" i="1" dirty="0">
                <a:latin typeface="Arial" charset="0"/>
              </a:rPr>
              <a:t>/</a:t>
            </a:r>
            <a:r>
              <a:rPr lang="en-US" sz="2000" i="1" dirty="0" err="1">
                <a:latin typeface="Arial" charset="0"/>
              </a:rPr>
              <a:t>mol</a:t>
            </a:r>
            <a:r>
              <a:rPr lang="en-US" sz="2000" i="1" dirty="0">
                <a:latin typeface="Arial" charset="0"/>
              </a:rPr>
              <a:t> K)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133475" y="5943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i="1">
              <a:latin typeface="Arial" charset="0"/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486400" y="17526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/>
              <a:t>Ideal Gas Law:</a:t>
            </a:r>
          </a:p>
        </p:txBody>
      </p:sp>
      <p:pic>
        <p:nvPicPr>
          <p:cNvPr id="10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229600" cy="1143000"/>
          </a:xfrm>
        </p:spPr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Components of Hot Air Balloon</a:t>
            </a:r>
          </a:p>
        </p:txBody>
      </p:sp>
      <p:pic>
        <p:nvPicPr>
          <p:cNvPr id="56323" name="Picture 3" descr="hot-air-balloon-diagram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295400"/>
            <a:ext cx="4451350" cy="5257800"/>
          </a:xfrm>
          <a:noFill/>
          <a:ln/>
        </p:spPr>
      </p:pic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51655"/>
            <a:ext cx="2612429" cy="35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Problem Statement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Design/construct balloon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Maximize payload (paperclips)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Maximize flight time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Minimize cost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Materials must be “purchased”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Competition Rules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915400" cy="5181600"/>
          </a:xfrm>
        </p:spPr>
        <p:txBody>
          <a:bodyPr/>
          <a:lstStyle/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Add paperclip payload to finished design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TA positions balloon above personal heater, releases when balloon temperature stabilizes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Time aloft and # of paperclips recorded by TA</a:t>
            </a:r>
          </a:p>
          <a:p>
            <a:pPr marL="889000" lvl="1" indent="-439738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TA times flight duration with a stopwatch/timer</a:t>
            </a:r>
          </a:p>
          <a:p>
            <a:pPr marL="889000" lvl="1" indent="-439738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Balloon must </a:t>
            </a:r>
            <a:r>
              <a:rPr lang="en-US" sz="2200" b="1" dirty="0">
                <a:solidFill>
                  <a:srgbClr val="000066"/>
                </a:solidFill>
              </a:rPr>
              <a:t>rise</a:t>
            </a:r>
            <a:r>
              <a:rPr lang="en-US" sz="2200" dirty="0">
                <a:solidFill>
                  <a:srgbClr val="000066"/>
                </a:solidFill>
              </a:rPr>
              <a:t> from release point &amp; fly for at least 1 second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Competition ratio used to judge design</a:t>
            </a:r>
          </a:p>
          <a:p>
            <a:pPr marL="889000" lvl="1" indent="-439738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Team with highest ratio wins</a:t>
            </a:r>
          </a:p>
          <a:p>
            <a:pPr marL="889000" lvl="1" indent="-439738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3 trials maximum: design changes permitted (cumulative cost)</a:t>
            </a:r>
          </a:p>
        </p:txBody>
      </p:sp>
      <p:graphicFrame>
        <p:nvGraphicFramePr>
          <p:cNvPr id="5939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97855"/>
              </p:ext>
            </p:extLst>
          </p:nvPr>
        </p:nvGraphicFramePr>
        <p:xfrm>
          <a:off x="2514600" y="5520930"/>
          <a:ext cx="3706813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3" imgW="1346040" imgH="393480" progId="Equation.3">
                  <p:embed/>
                </p:oleObj>
              </mc:Choice>
              <mc:Fallback>
                <p:oleObj name="Equation" r:id="rId3" imgW="13460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520930"/>
                        <a:ext cx="3706813" cy="1084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5334000" y="5943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6553200" y="5327302"/>
            <a:ext cx="2514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solidFill>
                  <a:srgbClr val="FF0000"/>
                </a:solidFill>
                <a:latin typeface="Arial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: Payload is equal to # of paperclips   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" y="56388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sz="2400">
                <a:solidFill>
                  <a:srgbClr val="000066"/>
                </a:solidFill>
              </a:rPr>
              <a:t>Balloon Ratio:</a:t>
            </a:r>
          </a:p>
        </p:txBody>
      </p:sp>
      <p:pic>
        <p:nvPicPr>
          <p:cNvPr id="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61967"/>
            <a:ext cx="2536230" cy="343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Materials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Tissue paper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8½ </a:t>
            </a:r>
            <a:r>
              <a:rPr lang="en-US" sz="3200" dirty="0">
                <a:solidFill>
                  <a:srgbClr val="000066"/>
                </a:solidFill>
                <a:cs typeface="Arial" charset="0"/>
              </a:rPr>
              <a:t>"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>
                <a:solidFill>
                  <a:srgbClr val="000066"/>
                </a:solidFill>
                <a:cs typeface="Arial" charset="0"/>
              </a:rPr>
              <a:t>x </a:t>
            </a:r>
            <a:r>
              <a:rPr lang="en-US" sz="3200" dirty="0">
                <a:solidFill>
                  <a:srgbClr val="000066"/>
                </a:solidFill>
              </a:rPr>
              <a:t>11</a:t>
            </a:r>
            <a:r>
              <a:rPr lang="en-US" sz="3200" dirty="0">
                <a:solidFill>
                  <a:srgbClr val="000066"/>
                </a:solidFill>
                <a:cs typeface="Arial" charset="0"/>
              </a:rPr>
              <a:t>"</a:t>
            </a:r>
            <a:r>
              <a:rPr lang="en-US" sz="3200" dirty="0">
                <a:solidFill>
                  <a:srgbClr val="000066"/>
                </a:solidFill>
              </a:rPr>
              <a:t> paper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Drawing paper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Kevlar string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Plastic straws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Plastic tape</a:t>
            </a:r>
          </a:p>
          <a:p>
            <a:pPr marL="447675" indent="-447675"/>
            <a:endParaRPr lang="en-US" dirty="0"/>
          </a:p>
          <a:p>
            <a:pPr marL="447675" indent="-447675">
              <a:buFontTx/>
              <a:buNone/>
            </a:pPr>
            <a:endParaRPr lang="en-US" dirty="0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029200" y="1447800"/>
            <a:ext cx="4572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  </a:t>
            </a:r>
            <a:r>
              <a:rPr lang="en-US" sz="3200" dirty="0">
                <a:solidFill>
                  <a:srgbClr val="000066"/>
                </a:solidFill>
                <a:latin typeface="+mn-lt"/>
                <a:cs typeface="Tahoma" pitchFamily="34" charset="0"/>
              </a:rPr>
              <a:t>Glue stick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  <a:latin typeface="+mn-lt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  <a:latin typeface="+mn-lt"/>
                <a:cs typeface="Tahoma" pitchFamily="34" charset="0"/>
              </a:rPr>
              <a:t>  Scissors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  <a:latin typeface="+mn-lt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  <a:latin typeface="+mn-lt"/>
                <a:cs typeface="Tahoma" pitchFamily="34" charset="0"/>
              </a:rPr>
              <a:t>  Paper clips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  <a:latin typeface="+mn-lt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  <a:latin typeface="+mn-lt"/>
                <a:cs typeface="Tahoma" pitchFamily="34" charset="0"/>
              </a:rPr>
              <a:t>  Personal heater</a:t>
            </a:r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5029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</TotalTime>
  <Words>498</Words>
  <Application>Microsoft Office PowerPoint</Application>
  <PresentationFormat>On-screen Show (4:3)</PresentationFormat>
  <Paragraphs>128</Paragraphs>
  <Slides>16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1_Default Design</vt:lpstr>
      <vt:lpstr>NYU Schools Master Template</vt:lpstr>
      <vt:lpstr>Equation</vt:lpstr>
      <vt:lpstr>Hot Air Balloon Competition</vt:lpstr>
      <vt:lpstr>Overview</vt:lpstr>
      <vt:lpstr>Objectives</vt:lpstr>
      <vt:lpstr>Hot Air Balloon Principles - Buoyancy</vt:lpstr>
      <vt:lpstr>Hot Air Balloon Principles - Thermodynamics</vt:lpstr>
      <vt:lpstr>Components of Hot Air Balloon</vt:lpstr>
      <vt:lpstr>Problem Statement</vt:lpstr>
      <vt:lpstr>Competition Rules</vt:lpstr>
      <vt:lpstr>Materials</vt:lpstr>
      <vt:lpstr>Material Price List</vt:lpstr>
      <vt:lpstr>Procedure</vt:lpstr>
      <vt:lpstr>Procedure</vt:lpstr>
      <vt:lpstr>Assignment: Report</vt:lpstr>
      <vt:lpstr>Assignment: Presentation</vt:lpstr>
      <vt:lpstr>Closing</vt:lpstr>
      <vt:lpstr>GOOD LUCK!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matthew</cp:lastModifiedBy>
  <cp:revision>90</cp:revision>
  <dcterms:created xsi:type="dcterms:W3CDTF">2002-02-21T04:34:32Z</dcterms:created>
  <dcterms:modified xsi:type="dcterms:W3CDTF">2014-03-01T01:02:03Z</dcterms:modified>
</cp:coreProperties>
</file>