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  <p:sldMasterId id="2147483735" r:id="rId2"/>
  </p:sldMasterIdLst>
  <p:notesMasterIdLst>
    <p:notesMasterId r:id="rId19"/>
  </p:notesMasterIdLst>
  <p:sldIdLst>
    <p:sldId id="257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6" r:id="rId15"/>
    <p:sldId id="313" r:id="rId16"/>
    <p:sldId id="314" r:id="rId17"/>
    <p:sldId id="315" r:id="rId18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FFFF"/>
    <a:srgbClr val="DDDDDD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8" autoAdjust="0"/>
    <p:restoredTop sz="95388" autoAdjust="0"/>
  </p:normalViewPr>
  <p:slideViewPr>
    <p:cSldViewPr>
      <p:cViewPr>
        <p:scale>
          <a:sx n="50" d="100"/>
          <a:sy n="50" d="100"/>
        </p:scale>
        <p:origin x="-2664" y="-13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7/3/2014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138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0FEFDF-BA8C-422F-A8F0-37FC00754EDA}" type="slidenum">
              <a:rPr lang="en-US"/>
              <a:pPr/>
              <a:t>14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C6F896-86DF-4602-9B29-EDA055BDEF1D}" type="slidenum">
              <a:rPr lang="en-US"/>
              <a:pPr/>
              <a:t>15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856DB7-8372-40D1-90C9-36329BE74296}" type="slidenum">
              <a:rPr lang="en-US"/>
              <a:pPr/>
              <a:t>16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DEFF00-AF60-4E38-AB91-2E316060F0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9E8D55-26EE-408C-BB2A-D05CD203BC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55FB8-87C9-481E-AB6F-4F9CBBC5C5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F47E35B-5EF2-4F59-9E94-0CAF6EF7E6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3" y="2043258"/>
            <a:ext cx="3637261" cy="2415052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3" y="4958531"/>
            <a:ext cx="1783159" cy="482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10637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9153525" cy="6877051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15325" y="38946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687543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2111809"/>
            <a:ext cx="3737844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77332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3810941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950131"/>
            <a:ext cx="4480560" cy="590786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F47C1FE4-5C06-4DA7-9DD4-1267741D40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4328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8315553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F47C1FE4-5C06-4DA7-9DD4-1267741D40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388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DEFF00-AF60-4E38-AB91-2E316060F0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9C127-225D-4706-9938-38EBF266A4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98D380-228E-421F-82B2-8130092F78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98D380-228E-421F-82B2-8130092F78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F47E35B-5EF2-4F59-9E94-0CAF6EF7E6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3455B-B5FC-4B82-AB63-9E5C7D9817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9C127-225D-4706-9938-38EBF266A4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9FF1C7-D4C1-4615-AFC3-51821BA5E5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C7A6EC-DE45-47CB-B3C9-CBDBDBC6A9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77DA43-3DD7-42CC-83FD-3249CDE83E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000737-ED80-4997-BB2B-B2F39CE84D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2C77FD-F167-435B-B259-FEA78C6D7A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7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6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F47C1FE4-5C06-4DA7-9DD4-1267741D400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313267"/>
            <a:ext cx="673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" y="0"/>
            <a:ext cx="9153525" cy="950384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fld id="{F47C1FE4-5C06-4DA7-9DD4-1267741D40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28650" indent="-1714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085850" indent="-1714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1145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jpeg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jpeg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447800"/>
            <a:ext cx="8153400" cy="1219200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Hot Air Balloon Competition</a:t>
            </a: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3" name="Picture 3" descr="hot-air-balloon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2895600"/>
            <a:ext cx="3810000" cy="3028950"/>
          </a:xfrm>
          <a:prstGeom prst="rect">
            <a:avLst/>
          </a:prstGeom>
          <a:noFill/>
        </p:spPr>
      </p:pic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400175" y="304800"/>
            <a:ext cx="7772400" cy="685800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400" smtClean="0">
                <a:solidFill>
                  <a:schemeClr val="bg1"/>
                </a:solidFill>
              </a:rPr>
              <a:t>EG1003: Introduction to Engineering and Design</a:t>
            </a:r>
            <a:endParaRPr lang="en-US" alt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Material Price List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Tissue paper………………………..$0.10/sheet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8½</a:t>
            </a:r>
            <a:r>
              <a:rPr lang="en-US" sz="2800" dirty="0">
                <a:solidFill>
                  <a:srgbClr val="000066"/>
                </a:solidFill>
                <a:cs typeface="Arial" charset="0"/>
              </a:rPr>
              <a:t>"</a:t>
            </a:r>
            <a:r>
              <a:rPr lang="en-US" sz="2800" dirty="0">
                <a:solidFill>
                  <a:srgbClr val="000066"/>
                </a:solidFill>
              </a:rPr>
              <a:t> </a:t>
            </a:r>
            <a:r>
              <a:rPr lang="en-US" sz="2800" dirty="0">
                <a:solidFill>
                  <a:srgbClr val="000066"/>
                </a:solidFill>
                <a:cs typeface="Arial" charset="0"/>
              </a:rPr>
              <a:t>x </a:t>
            </a:r>
            <a:r>
              <a:rPr lang="en-US" sz="2800" dirty="0">
                <a:solidFill>
                  <a:srgbClr val="000066"/>
                </a:solidFill>
              </a:rPr>
              <a:t>11</a:t>
            </a:r>
            <a:r>
              <a:rPr lang="en-US" sz="2800" dirty="0">
                <a:solidFill>
                  <a:srgbClr val="000066"/>
                </a:solidFill>
                <a:cs typeface="Arial" charset="0"/>
              </a:rPr>
              <a:t>" </a:t>
            </a:r>
            <a:r>
              <a:rPr lang="en-US" sz="2800" dirty="0">
                <a:solidFill>
                  <a:srgbClr val="000066"/>
                </a:solidFill>
              </a:rPr>
              <a:t>paper…………..……..$0.05/sheet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Drawing paper……………………..$0.10/sheet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Kevlar string..……………….……..$0.05/</a:t>
            </a:r>
            <a:r>
              <a:rPr lang="en-US" sz="2800" dirty="0" err="1">
                <a:solidFill>
                  <a:srgbClr val="000066"/>
                </a:solidFill>
              </a:rPr>
              <a:t>ft</a:t>
            </a:r>
            <a:endParaRPr lang="en-US" sz="2800" dirty="0">
              <a:solidFill>
                <a:srgbClr val="000066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Tape……………………………………$0.03/</a:t>
            </a:r>
            <a:r>
              <a:rPr lang="en-US" sz="2800" dirty="0" err="1">
                <a:solidFill>
                  <a:srgbClr val="000066"/>
                </a:solidFill>
              </a:rPr>
              <a:t>ft</a:t>
            </a:r>
            <a:endParaRPr lang="en-US" sz="2800" dirty="0">
              <a:solidFill>
                <a:srgbClr val="000066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Plastic straws……………………….$0.00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Procedure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92200"/>
            <a:ext cx="8347075" cy="5105400"/>
          </a:xfrm>
        </p:spPr>
        <p:txBody>
          <a:bodyPr/>
          <a:lstStyle/>
          <a:p>
            <a:pPr>
              <a:buFontTx/>
              <a:buNone/>
            </a:pPr>
            <a:endParaRPr lang="en-US" sz="1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Assess provided materials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000066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Brainstorm possible designs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000066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Sketch design on paper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Maximum allowable balloon size of 1m</a:t>
            </a:r>
            <a:r>
              <a:rPr lang="en-US" sz="2800" baseline="30000" dirty="0">
                <a:solidFill>
                  <a:srgbClr val="000066"/>
                </a:solidFill>
              </a:rPr>
              <a:t>3</a:t>
            </a:r>
            <a:r>
              <a:rPr lang="en-US" sz="2800" b="1" u="sng" dirty="0">
                <a:solidFill>
                  <a:srgbClr val="000066"/>
                </a:solidFill>
              </a:rPr>
              <a:t> </a:t>
            </a:r>
            <a:endParaRPr lang="en-US" sz="2800" dirty="0">
              <a:solidFill>
                <a:srgbClr val="000066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Label properly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TAs must initial sketches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Major design revisions must also be initialed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endParaRPr lang="en-US" dirty="0"/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autoUpdateAnimBg="0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Procedure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Create price list detailing your design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000066"/>
              </a:solidFill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Materials must be “purchased” from TA</a:t>
            </a:r>
          </a:p>
          <a:p>
            <a:pPr marL="889000" lvl="1" indent="-439738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Unused materials will not be refunded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000066"/>
              </a:solidFill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Construct design based on initialed sketch </a:t>
            </a:r>
          </a:p>
          <a:p>
            <a:pPr marL="889000" lvl="1" indent="-439738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Note design changes</a:t>
            </a:r>
          </a:p>
          <a:p>
            <a:pPr marL="889000" lvl="1" indent="-439738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000066"/>
              </a:solidFill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Have TA photograph final flight configuration</a:t>
            </a:r>
          </a:p>
          <a:p>
            <a:pPr marL="889000" lvl="1" indent="-439738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Still shot or video</a:t>
            </a:r>
          </a:p>
          <a:p>
            <a:pPr marL="447675" indent="-447675">
              <a:lnSpc>
                <a:spcPct val="90000"/>
              </a:lnSpc>
            </a:pPr>
            <a:endParaRPr lang="en-US" sz="2800" dirty="0"/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Assignment: Report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Individual Lab Report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Bonus for A, B, C, D/H, E, and G Sections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Required for HS Sections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Title Page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Discussion topics in the manual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Include </a:t>
            </a:r>
            <a:r>
              <a:rPr lang="en-US" sz="3200" dirty="0" smtClean="0">
                <a:solidFill>
                  <a:srgbClr val="000066"/>
                </a:solidFill>
              </a:rPr>
              <a:t>class results and photo of balloon</a:t>
            </a:r>
            <a:endParaRPr lang="en-US" sz="3200" dirty="0">
              <a:solidFill>
                <a:srgbClr val="000066"/>
              </a:solidFill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534400" cy="1143000"/>
          </a:xfrm>
        </p:spPr>
        <p:txBody>
          <a:bodyPr/>
          <a:lstStyle/>
          <a:p>
            <a:r>
              <a:rPr lang="en-US" sz="3600" dirty="0">
                <a:solidFill>
                  <a:srgbClr val="FFFFFF"/>
                </a:solidFill>
              </a:rPr>
              <a:t>Assignment: </a:t>
            </a:r>
            <a:r>
              <a:rPr lang="en-US" sz="3600" dirty="0" smtClean="0">
                <a:solidFill>
                  <a:srgbClr val="FFFFFF"/>
                </a:solidFill>
              </a:rPr>
              <a:t>Presentation</a:t>
            </a:r>
            <a:endParaRPr lang="en-US" sz="3600" b="0" dirty="0">
              <a:solidFill>
                <a:srgbClr val="FFFFFF"/>
              </a:solidFill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839200" cy="4953000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Team </a:t>
            </a:r>
            <a:r>
              <a:rPr lang="en-US" sz="2800" dirty="0">
                <a:solidFill>
                  <a:srgbClr val="000066"/>
                </a:solidFill>
              </a:rPr>
              <a:t>presentation</a:t>
            </a:r>
          </a:p>
          <a:p>
            <a:pPr marL="457200" indent="-457200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State rules of competition</a:t>
            </a:r>
          </a:p>
          <a:p>
            <a:pPr marL="457200" indent="-457200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Describe your design and its concepts</a:t>
            </a:r>
          </a:p>
          <a:p>
            <a:pPr marL="457200" indent="-457200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Include table of class results and photo/video of balloon</a:t>
            </a:r>
          </a:p>
          <a:p>
            <a:pPr marL="457200" indent="-457200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How could your current design be improved?</a:t>
            </a:r>
          </a:p>
          <a:p>
            <a:pPr marL="457200" indent="-457200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Refer to “Creating PowerPoint Presentations” found on EG website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Closing</a:t>
            </a:r>
            <a:endParaRPr lang="en-US" b="0" dirty="0">
              <a:solidFill>
                <a:srgbClr val="FFFFFF"/>
              </a:solidFill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848600" cy="4953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3200" dirty="0">
              <a:solidFill>
                <a:srgbClr val="000066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Have all original data signed by TA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200" dirty="0">
              <a:solidFill>
                <a:srgbClr val="000066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Submit all work electronically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200" dirty="0">
              <a:solidFill>
                <a:srgbClr val="000066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Return all unused materials to TA</a:t>
            </a:r>
          </a:p>
          <a:p>
            <a:endParaRPr lang="en-US" sz="1200" dirty="0"/>
          </a:p>
          <a:p>
            <a:pPr>
              <a:buFontTx/>
              <a:buNone/>
            </a:pPr>
            <a:endParaRPr lang="en-US" dirty="0"/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0"/>
            <a:ext cx="8229600" cy="1219200"/>
          </a:xfrm>
        </p:spPr>
        <p:txBody>
          <a:bodyPr/>
          <a:lstStyle/>
          <a:p>
            <a:r>
              <a:rPr lang="en-US" sz="7200" dirty="0">
                <a:solidFill>
                  <a:srgbClr val="000066"/>
                </a:solidFill>
              </a:rPr>
              <a:t>GOOD LUCK!</a:t>
            </a:r>
            <a:endParaRPr lang="en-US" sz="7200" b="0" dirty="0">
              <a:solidFill>
                <a:srgbClr val="000066"/>
              </a:solidFill>
            </a:endParaRPr>
          </a:p>
        </p:txBody>
      </p:sp>
      <p:pic>
        <p:nvPicPr>
          <p:cNvPr id="4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Overview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90600" y="1600200"/>
            <a:ext cx="7446963" cy="4525963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Objective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Background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Materials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Procedure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Report / Presentation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Closing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Objectives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marL="447675" indent="-447675"/>
            <a:endParaRPr lang="en-US" dirty="0">
              <a:solidFill>
                <a:srgbClr val="000066"/>
              </a:solidFill>
            </a:endParaRPr>
          </a:p>
          <a:p>
            <a:pPr marL="447675" indent="-447675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Demonstrate basic principles of buoyancy and thermodynamics</a:t>
            </a:r>
          </a:p>
          <a:p>
            <a:pPr marL="447675" indent="-447675">
              <a:buFont typeface="Wingdings" panose="05000000000000000000" pitchFamily="2" charset="2"/>
              <a:buChar char="Ø"/>
            </a:pPr>
            <a:endParaRPr lang="en-US" dirty="0">
              <a:solidFill>
                <a:srgbClr val="000066"/>
              </a:solidFill>
            </a:endParaRPr>
          </a:p>
          <a:p>
            <a:pPr marL="447675" indent="-447675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Use concept of minimal design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8686800" cy="1143000"/>
          </a:xfrm>
        </p:spPr>
        <p:txBody>
          <a:bodyPr>
            <a:normAutofit/>
          </a:bodyPr>
          <a:lstStyle/>
          <a:p>
            <a:r>
              <a:rPr lang="en-US" sz="3400" dirty="0">
                <a:solidFill>
                  <a:schemeClr val="bg1"/>
                </a:solidFill>
              </a:rPr>
              <a:t>Hot Air Balloon Principles - Buoyancy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143470" y="1620837"/>
            <a:ext cx="4648200" cy="4525963"/>
          </a:xfrm>
        </p:spPr>
        <p:txBody>
          <a:bodyPr/>
          <a:lstStyle/>
          <a:p>
            <a:pPr marL="447675" indent="-447675">
              <a:buFont typeface="Wingdings" panose="05000000000000000000" pitchFamily="2" charset="2"/>
              <a:buChar char="Ø"/>
            </a:pPr>
            <a:endParaRPr lang="en-US" dirty="0">
              <a:solidFill>
                <a:srgbClr val="000066"/>
              </a:solidFill>
            </a:endParaRPr>
          </a:p>
          <a:p>
            <a:pPr marL="447675" indent="-447675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Archimedes’ Principle</a:t>
            </a:r>
          </a:p>
          <a:p>
            <a:pPr marL="889000" lvl="1" indent="-439738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Object immersed in fluid is buoyed up by  force equal to weight of fluid displaced by object</a:t>
            </a:r>
          </a:p>
        </p:txBody>
      </p:sp>
      <p:pic>
        <p:nvPicPr>
          <p:cNvPr id="54277" name="Picture 5" descr="buoyanc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1447800"/>
            <a:ext cx="3810000" cy="5029200"/>
          </a:xfrm>
          <a:prstGeom prst="rect">
            <a:avLst/>
          </a:prstGeom>
          <a:noFill/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33475" y="457200"/>
            <a:ext cx="8229600" cy="7620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Hot Air Balloon Principles - Thermodynamics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9075" y="1219200"/>
            <a:ext cx="4962525" cy="5638800"/>
          </a:xfrm>
        </p:spPr>
        <p:txBody>
          <a:bodyPr>
            <a:normAutofit fontScale="62500" lnSpcReduction="20000"/>
          </a:bodyPr>
          <a:lstStyle/>
          <a:p>
            <a:pPr marL="447675" indent="-447675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4500" dirty="0">
                <a:solidFill>
                  <a:srgbClr val="000066"/>
                </a:solidFill>
              </a:rPr>
              <a:t>Air pressure, volume, and temperature are related via Ideal Gas Law</a:t>
            </a:r>
          </a:p>
          <a:p>
            <a:pPr marL="447675" indent="-447675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4500" dirty="0">
              <a:solidFill>
                <a:srgbClr val="000066"/>
              </a:solidFill>
            </a:endParaRPr>
          </a:p>
          <a:p>
            <a:pPr marL="447675" indent="-447675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4500" dirty="0">
                <a:solidFill>
                  <a:srgbClr val="000066"/>
                </a:solidFill>
              </a:rPr>
              <a:t>Raising air temperature at constant volume (balloon envelope) causes air density within to drop</a:t>
            </a:r>
          </a:p>
          <a:p>
            <a:pPr marL="889000" lvl="1" indent="-439738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4500" dirty="0">
                <a:solidFill>
                  <a:srgbClr val="000066"/>
                </a:solidFill>
              </a:rPr>
              <a:t>Excess air will escape</a:t>
            </a:r>
          </a:p>
          <a:p>
            <a:pPr marL="889000" lvl="1" indent="-439738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4500" dirty="0">
              <a:solidFill>
                <a:srgbClr val="000066"/>
              </a:solidFill>
            </a:endParaRPr>
          </a:p>
          <a:p>
            <a:pPr marL="447675" indent="-447675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4500" dirty="0">
                <a:solidFill>
                  <a:srgbClr val="000066"/>
                </a:solidFill>
              </a:rPr>
              <a:t>Balloon weighs less than displaced air</a:t>
            </a:r>
          </a:p>
          <a:p>
            <a:pPr marL="889000" lvl="1" indent="-439738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4500" dirty="0">
                <a:solidFill>
                  <a:srgbClr val="000066"/>
                </a:solidFill>
              </a:rPr>
              <a:t>Buoyant forces cause balloon to rise</a:t>
            </a:r>
          </a:p>
          <a:p>
            <a:pPr marL="447675" indent="-447675">
              <a:lnSpc>
                <a:spcPct val="90000"/>
              </a:lnSpc>
            </a:pPr>
            <a:endParaRPr lang="en-US" sz="2400" dirty="0"/>
          </a:p>
          <a:p>
            <a:pPr marL="447675" indent="-447675">
              <a:lnSpc>
                <a:spcPct val="90000"/>
              </a:lnSpc>
            </a:pPr>
            <a:endParaRPr lang="en-US" sz="2400" dirty="0"/>
          </a:p>
          <a:p>
            <a:pPr marL="447675" indent="-447675">
              <a:lnSpc>
                <a:spcPct val="90000"/>
              </a:lnSpc>
              <a:buFontTx/>
              <a:buNone/>
            </a:pPr>
            <a:r>
              <a:rPr lang="en-US" sz="2400" dirty="0"/>
              <a:t>    </a:t>
            </a:r>
          </a:p>
          <a:p>
            <a:pPr marL="447675" indent="-447675">
              <a:lnSpc>
                <a:spcPct val="90000"/>
              </a:lnSpc>
              <a:buFontTx/>
              <a:buNone/>
            </a:pPr>
            <a:r>
              <a:rPr lang="en-US" sz="2400" dirty="0"/>
              <a:t>    </a:t>
            </a:r>
          </a:p>
        </p:txBody>
      </p:sp>
      <p:graphicFrame>
        <p:nvGraphicFramePr>
          <p:cNvPr id="55302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5248275" y="2144713"/>
          <a:ext cx="3208338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3" imgW="685800" imgH="177480" progId="Equation.3">
                  <p:embed/>
                </p:oleObj>
              </mc:Choice>
              <mc:Fallback>
                <p:oleObj name="Equation" r:id="rId3" imgW="68580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8275" y="2144713"/>
                        <a:ext cx="3208338" cy="83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4867275" y="37338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5705475" y="3429000"/>
            <a:ext cx="27432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i="1" dirty="0">
                <a:latin typeface="Arial" charset="0"/>
              </a:rPr>
              <a:t>V =Volume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i="1" dirty="0">
                <a:latin typeface="Arial" charset="0"/>
              </a:rPr>
              <a:t>P = Pressure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i="1" dirty="0">
                <a:latin typeface="Arial" charset="0"/>
              </a:rPr>
              <a:t>n = # of Moles of Air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i="1" dirty="0">
                <a:latin typeface="Arial" charset="0"/>
              </a:rPr>
              <a:t>T = Absolute Temperature (Kelvin)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i="1" dirty="0">
                <a:latin typeface="Arial" charset="0"/>
              </a:rPr>
              <a:t>R = Gas Constant (0.0821 L </a:t>
            </a:r>
            <a:r>
              <a:rPr lang="en-US" sz="2000" i="1" dirty="0" err="1">
                <a:latin typeface="Arial" charset="0"/>
              </a:rPr>
              <a:t>atm</a:t>
            </a:r>
            <a:r>
              <a:rPr lang="en-US" sz="2000" i="1" dirty="0">
                <a:latin typeface="Arial" charset="0"/>
              </a:rPr>
              <a:t>/</a:t>
            </a:r>
            <a:r>
              <a:rPr lang="en-US" sz="2000" i="1" dirty="0" err="1">
                <a:latin typeface="Arial" charset="0"/>
              </a:rPr>
              <a:t>mol</a:t>
            </a:r>
            <a:r>
              <a:rPr lang="en-US" sz="2000" i="1" dirty="0">
                <a:latin typeface="Arial" charset="0"/>
              </a:rPr>
              <a:t> K)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1133475" y="5943600"/>
            <a:ext cx="236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i="1">
              <a:latin typeface="Arial" charset="0"/>
            </a:endParaRP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5486400" y="17526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/>
              <a:t>Ideal Gas Law:</a:t>
            </a:r>
          </a:p>
        </p:txBody>
      </p:sp>
      <p:pic>
        <p:nvPicPr>
          <p:cNvPr id="10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8229600" cy="1143000"/>
          </a:xfrm>
        </p:spPr>
        <p:txBody>
          <a:bodyPr/>
          <a:lstStyle/>
          <a:p>
            <a:r>
              <a:rPr lang="en-US" sz="3600" dirty="0">
                <a:solidFill>
                  <a:schemeClr val="bg1"/>
                </a:solidFill>
              </a:rPr>
              <a:t>Components of Hot Air Balloon</a:t>
            </a:r>
          </a:p>
        </p:txBody>
      </p:sp>
      <p:pic>
        <p:nvPicPr>
          <p:cNvPr id="56323" name="Picture 3" descr="hot-air-balloon-diagram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57400" y="1295400"/>
            <a:ext cx="4451350" cy="5257800"/>
          </a:xfrm>
          <a:noFill/>
          <a:ln/>
        </p:spPr>
      </p:pic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51655"/>
            <a:ext cx="2612429" cy="353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Problem Statement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sz="3200" dirty="0">
              <a:solidFill>
                <a:srgbClr val="000066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Design/construct balloon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Maximize payload (paperclips)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Maximize flight time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Minimize cost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200" dirty="0">
              <a:solidFill>
                <a:srgbClr val="000066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Materials must be “purchased”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Competition Rules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915400" cy="5181600"/>
          </a:xfrm>
        </p:spPr>
        <p:txBody>
          <a:bodyPr/>
          <a:lstStyle/>
          <a:p>
            <a:pPr marL="447675" indent="-447675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0066"/>
                </a:solidFill>
              </a:rPr>
              <a:t>Add paperclip payload to finished design</a:t>
            </a:r>
          </a:p>
          <a:p>
            <a:pPr marL="447675" indent="-447675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0066"/>
                </a:solidFill>
              </a:rPr>
              <a:t>TA positions balloon above personal heater, releases when balloon temperature stabilizes</a:t>
            </a:r>
          </a:p>
          <a:p>
            <a:pPr marL="447675" indent="-447675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0066"/>
                </a:solidFill>
              </a:rPr>
              <a:t>Time aloft and # of paperclips recorded by TA</a:t>
            </a:r>
          </a:p>
          <a:p>
            <a:pPr marL="889000" lvl="1" indent="-439738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0066"/>
                </a:solidFill>
              </a:rPr>
              <a:t>TA times flight duration with a stopwatch/timer</a:t>
            </a:r>
          </a:p>
          <a:p>
            <a:pPr marL="889000" lvl="1" indent="-439738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0066"/>
                </a:solidFill>
              </a:rPr>
              <a:t>Balloon must </a:t>
            </a:r>
            <a:r>
              <a:rPr lang="en-US" sz="2200" b="1" dirty="0">
                <a:solidFill>
                  <a:srgbClr val="000066"/>
                </a:solidFill>
              </a:rPr>
              <a:t>rise</a:t>
            </a:r>
            <a:r>
              <a:rPr lang="en-US" sz="2200" dirty="0">
                <a:solidFill>
                  <a:srgbClr val="000066"/>
                </a:solidFill>
              </a:rPr>
              <a:t> from release point &amp; fly for at least 1 second</a:t>
            </a:r>
          </a:p>
          <a:p>
            <a:pPr marL="447675" indent="-447675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0066"/>
                </a:solidFill>
              </a:rPr>
              <a:t>Competition ratio used to judge design</a:t>
            </a:r>
          </a:p>
          <a:p>
            <a:pPr marL="889000" lvl="1" indent="-439738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0066"/>
                </a:solidFill>
              </a:rPr>
              <a:t>Team with highest ratio wins</a:t>
            </a:r>
          </a:p>
          <a:p>
            <a:pPr marL="889000" lvl="1" indent="-439738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0066"/>
                </a:solidFill>
              </a:rPr>
              <a:t>3 trials maximum: design changes permitted (cumulative cost)</a:t>
            </a:r>
          </a:p>
        </p:txBody>
      </p:sp>
      <p:graphicFrame>
        <p:nvGraphicFramePr>
          <p:cNvPr id="59396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97855"/>
              </p:ext>
            </p:extLst>
          </p:nvPr>
        </p:nvGraphicFramePr>
        <p:xfrm>
          <a:off x="2514600" y="5520930"/>
          <a:ext cx="3706813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3" imgW="1346040" imgH="393480" progId="Equation.3">
                  <p:embed/>
                </p:oleObj>
              </mc:Choice>
              <mc:Fallback>
                <p:oleObj name="Equation" r:id="rId3" imgW="134604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520930"/>
                        <a:ext cx="3706813" cy="1084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5334000" y="59436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6553200" y="5327302"/>
            <a:ext cx="2514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u="sng" dirty="0">
                <a:solidFill>
                  <a:srgbClr val="FF0000"/>
                </a:solidFill>
                <a:latin typeface="Arial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: Payload is equal to # of paperclips   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533400" y="5638800"/>
            <a:ext cx="2438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47675" indent="-447675">
              <a:spcBef>
                <a:spcPct val="40000"/>
              </a:spcBef>
            </a:pPr>
            <a:r>
              <a:rPr lang="en-US" sz="2400">
                <a:solidFill>
                  <a:srgbClr val="000066"/>
                </a:solidFill>
              </a:rPr>
              <a:t>Balloon Ratio:</a:t>
            </a:r>
          </a:p>
        </p:txBody>
      </p:sp>
      <p:pic>
        <p:nvPicPr>
          <p:cNvPr id="9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61967"/>
            <a:ext cx="2536230" cy="343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Materials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47675" indent="-447675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Tissue paper</a:t>
            </a:r>
          </a:p>
          <a:p>
            <a:pPr marL="447675" indent="-447675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8½ </a:t>
            </a:r>
            <a:r>
              <a:rPr lang="en-US" sz="3200" dirty="0">
                <a:solidFill>
                  <a:srgbClr val="000066"/>
                </a:solidFill>
                <a:cs typeface="Arial" charset="0"/>
              </a:rPr>
              <a:t>"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>
                <a:solidFill>
                  <a:srgbClr val="000066"/>
                </a:solidFill>
                <a:cs typeface="Arial" charset="0"/>
              </a:rPr>
              <a:t>x </a:t>
            </a:r>
            <a:r>
              <a:rPr lang="en-US" sz="3200" dirty="0">
                <a:solidFill>
                  <a:srgbClr val="000066"/>
                </a:solidFill>
              </a:rPr>
              <a:t>11</a:t>
            </a:r>
            <a:r>
              <a:rPr lang="en-US" sz="3200" dirty="0">
                <a:solidFill>
                  <a:srgbClr val="000066"/>
                </a:solidFill>
                <a:cs typeface="Arial" charset="0"/>
              </a:rPr>
              <a:t>"</a:t>
            </a:r>
            <a:r>
              <a:rPr lang="en-US" sz="3200" dirty="0">
                <a:solidFill>
                  <a:srgbClr val="000066"/>
                </a:solidFill>
              </a:rPr>
              <a:t> paper</a:t>
            </a:r>
          </a:p>
          <a:p>
            <a:pPr marL="447675" indent="-447675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Drawing paper</a:t>
            </a:r>
          </a:p>
          <a:p>
            <a:pPr marL="447675" indent="-447675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Kevlar string</a:t>
            </a:r>
          </a:p>
          <a:p>
            <a:pPr marL="447675" indent="-447675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Plastic straws</a:t>
            </a:r>
          </a:p>
          <a:p>
            <a:pPr marL="447675" indent="-447675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Plastic tape</a:t>
            </a:r>
          </a:p>
          <a:p>
            <a:pPr marL="447675" indent="-447675"/>
            <a:endParaRPr lang="en-US" dirty="0"/>
          </a:p>
          <a:p>
            <a:pPr marL="447675" indent="-447675">
              <a:buFontTx/>
              <a:buNone/>
            </a:pPr>
            <a:endParaRPr lang="en-US" dirty="0"/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5029200" y="1447800"/>
            <a:ext cx="4572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  </a:t>
            </a:r>
            <a:r>
              <a:rPr lang="en-US" sz="3200" dirty="0">
                <a:solidFill>
                  <a:srgbClr val="000066"/>
                </a:solidFill>
                <a:latin typeface="+mn-lt"/>
                <a:cs typeface="Tahoma" pitchFamily="34" charset="0"/>
              </a:rPr>
              <a:t>Glue stick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3200" dirty="0">
              <a:solidFill>
                <a:srgbClr val="000066"/>
              </a:solidFill>
              <a:latin typeface="+mn-lt"/>
              <a:cs typeface="Tahoma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  <a:latin typeface="+mn-lt"/>
                <a:cs typeface="Tahoma" pitchFamily="34" charset="0"/>
              </a:rPr>
              <a:t>  Scissors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3200" dirty="0">
              <a:solidFill>
                <a:srgbClr val="000066"/>
              </a:solidFill>
              <a:latin typeface="+mn-lt"/>
              <a:cs typeface="Tahoma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  <a:latin typeface="+mn-lt"/>
                <a:cs typeface="Tahoma" pitchFamily="34" charset="0"/>
              </a:rPr>
              <a:t>  Paper clips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3200" dirty="0">
              <a:solidFill>
                <a:srgbClr val="000066"/>
              </a:solidFill>
              <a:latin typeface="+mn-lt"/>
              <a:cs typeface="Tahoma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  <a:latin typeface="+mn-lt"/>
                <a:cs typeface="Tahoma" pitchFamily="34" charset="0"/>
              </a:rPr>
              <a:t>  Personal heater</a:t>
            </a:r>
          </a:p>
        </p:txBody>
      </p:sp>
      <p:pic>
        <p:nvPicPr>
          <p:cNvPr id="5734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50292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</TotalTime>
  <Words>492</Words>
  <Application>Microsoft Office PowerPoint</Application>
  <PresentationFormat>On-screen Show (4:3)</PresentationFormat>
  <Paragraphs>127</Paragraphs>
  <Slides>16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1_Default Design</vt:lpstr>
      <vt:lpstr>NYU Schools Master Template</vt:lpstr>
      <vt:lpstr>Equation</vt:lpstr>
      <vt:lpstr>Hot Air Balloon Competition</vt:lpstr>
      <vt:lpstr>Overview</vt:lpstr>
      <vt:lpstr>Objectives</vt:lpstr>
      <vt:lpstr>Hot Air Balloon Principles - Buoyancy</vt:lpstr>
      <vt:lpstr>Hot Air Balloon Principles - Thermodynamics</vt:lpstr>
      <vt:lpstr>Components of Hot Air Balloon</vt:lpstr>
      <vt:lpstr>Problem Statement</vt:lpstr>
      <vt:lpstr>Competition Rules</vt:lpstr>
      <vt:lpstr>Materials</vt:lpstr>
      <vt:lpstr>Material Price List</vt:lpstr>
      <vt:lpstr>Procedure</vt:lpstr>
      <vt:lpstr>Procedure</vt:lpstr>
      <vt:lpstr>Assignment: Report</vt:lpstr>
      <vt:lpstr>Assignment: Presentation</vt:lpstr>
      <vt:lpstr>Closing</vt:lpstr>
      <vt:lpstr>GOOD LUCK!</vt:lpstr>
    </vt:vector>
  </TitlesOfParts>
  <Company>Hot Chilli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Navjot</cp:lastModifiedBy>
  <cp:revision>91</cp:revision>
  <dcterms:created xsi:type="dcterms:W3CDTF">2002-02-21T04:34:32Z</dcterms:created>
  <dcterms:modified xsi:type="dcterms:W3CDTF">2014-07-03T14:49:24Z</dcterms:modified>
</cp:coreProperties>
</file>