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74" r:id="rId2"/>
    <p:sldId id="275" r:id="rId3"/>
    <p:sldId id="276" r:id="rId4"/>
    <p:sldId id="287" r:id="rId5"/>
    <p:sldId id="288" r:id="rId6"/>
    <p:sldId id="289" r:id="rId7"/>
    <p:sldId id="290" r:id="rId8"/>
    <p:sldId id="283" r:id="rId9"/>
    <p:sldId id="280" r:id="rId10"/>
    <p:sldId id="281" r:id="rId11"/>
    <p:sldId id="282" r:id="rId12"/>
    <p:sldId id="291" r:id="rId13"/>
    <p:sldId id="286" r:id="rId14"/>
    <p:sldId id="292" r:id="rId15"/>
    <p:sldId id="284" r:id="rId16"/>
  </p:sldIdLst>
  <p:sldSz cx="9144000" cy="5143500" type="screen16x9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020" autoAdjust="0"/>
    <p:restoredTop sz="94660"/>
  </p:normalViewPr>
  <p:slideViewPr>
    <p:cSldViewPr snapToGrid="0" snapToObjects="1">
      <p:cViewPr>
        <p:scale>
          <a:sx n="71" d="100"/>
          <a:sy n="71" d="100"/>
        </p:scale>
        <p:origin x="-164" y="4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A4A1A94-762F-444B-A0BD-59AD9A380834}" type="datetimeFigureOut">
              <a:rPr lang="en-US" altLang="en-US"/>
              <a:pPr>
                <a:defRPr/>
              </a:pPr>
              <a:t>1/25/2015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EF26356-21BE-4E0A-8407-1333C3E85C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63643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16FD7FF-6291-4D7F-95E6-D8F1A66C9B43}" type="datetimeFigureOut">
              <a:rPr lang="en-US" altLang="en-US"/>
              <a:pPr>
                <a:defRPr/>
              </a:pPr>
              <a:t>1/25/2015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4CCE799-1415-49DC-9F60-DD7826708C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97237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-9144" y="0"/>
            <a:ext cx="9153144" cy="5143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27752" y="1532443"/>
            <a:ext cx="3637261" cy="1811289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>
              <a:spcBef>
                <a:spcPts val="0"/>
              </a:spcBef>
              <a:defRPr sz="3000" b="1" i="0">
                <a:solidFill>
                  <a:schemeClr val="bg1"/>
                </a:solidFill>
                <a:latin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7012" y="3718898"/>
            <a:ext cx="1783159" cy="3619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sz="100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24793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53525" cy="5157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8315325" y="292100"/>
            <a:ext cx="184150" cy="36988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smtClean="0"/>
          </a:p>
        </p:txBody>
      </p:sp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Placeholder 2"/>
          <p:cNvSpPr>
            <a:spLocks noGrp="1"/>
          </p:cNvSpPr>
          <p:nvPr>
            <p:ph idx="11"/>
          </p:nvPr>
        </p:nvSpPr>
        <p:spPr>
          <a:xfrm>
            <a:off x="0" y="0"/>
            <a:ext cx="4480560" cy="5156574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97268" y="1583857"/>
            <a:ext cx="3737844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3000" b="1" i="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defRPr baseline="0"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59284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3810941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712598"/>
            <a:ext cx="4480560" cy="443090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3FE40-76EE-4F00-8124-7D5B35415B35}" type="datetime1">
              <a:rPr lang="en-US" altLang="en-US"/>
              <a:pPr>
                <a:defRPr/>
              </a:pPr>
              <a:t>1/25/2015</a:t>
            </a:fld>
            <a:endParaRPr lang="en-US" altLang="en-US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57433-6225-4D5B-B612-803AF14199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7225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8315553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7B6D6-AB6C-48B9-9F40-8B70CC037BA1}" type="datetime1">
              <a:rPr lang="en-US" altLang="en-US"/>
              <a:pPr>
                <a:defRPr/>
              </a:pPr>
              <a:t>1/25/2015</a:t>
            </a:fld>
            <a:endParaRPr lang="en-US" altLang="en-US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C2EB64-6F0A-4CE1-B89A-48E64877C5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6559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yu_white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234950"/>
            <a:ext cx="673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0"/>
            <a:ext cx="9153525" cy="712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28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F4D1431-7C93-4409-B512-4A2D6313CAFC}" type="datetime1">
              <a:rPr lang="en-US" altLang="en-US"/>
              <a:pPr>
                <a:defRPr/>
              </a:pPr>
              <a:t>1/25/2015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D90CCB4-555C-4ABD-8213-F0531BE1C1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19" r:id="rId3"/>
    <p:sldLayoutId id="2147483720" r:id="rId4"/>
  </p:sldLayoutIdLst>
  <p:hf hdr="0" ft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286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0858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114550" indent="-285750" algn="l" defTabSz="457200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EG1003: Introduction to Engineering and Design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33400" y="1209675"/>
            <a:ext cx="8153400" cy="1219200"/>
          </a:xfrm>
          <a:prstGeom prst="rect">
            <a:avLst/>
          </a:prstGeom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 b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Hot Air Balloon Competition</a:t>
            </a:r>
            <a:endParaRPr lang="en-US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pic>
        <p:nvPicPr>
          <p:cNvPr id="5124" name="Picture 3" descr="hot-air-balloon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8138" y="2047875"/>
            <a:ext cx="3471862" cy="276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Material Price List</a:t>
            </a: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5606966"/>
              </p:ext>
            </p:extLst>
          </p:nvPr>
        </p:nvGraphicFramePr>
        <p:xfrm>
          <a:off x="1100138" y="1446213"/>
          <a:ext cx="7243762" cy="274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57843"/>
                <a:gridCol w="228591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57068C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Tissue</a:t>
                      </a:r>
                      <a:r>
                        <a:rPr lang="en-US" sz="2400" baseline="0" dirty="0" smtClean="0">
                          <a:solidFill>
                            <a:srgbClr val="57068C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Paper </a:t>
                      </a:r>
                      <a:endParaRPr lang="en-US" sz="2400" dirty="0">
                        <a:solidFill>
                          <a:srgbClr val="57068C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7" marR="9143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57068C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$0.10 /sheet</a:t>
                      </a:r>
                      <a:endParaRPr lang="en-US" sz="2400" dirty="0">
                        <a:solidFill>
                          <a:srgbClr val="57068C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7" marR="9143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57068C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8.5” x 11” Paper</a:t>
                      </a:r>
                      <a:endParaRPr lang="en-US" sz="2400" dirty="0">
                        <a:solidFill>
                          <a:srgbClr val="57068C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7" marR="9143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57068C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$0.05</a:t>
                      </a:r>
                      <a:r>
                        <a:rPr lang="en-US" sz="2400" baseline="0" dirty="0" smtClean="0">
                          <a:solidFill>
                            <a:srgbClr val="57068C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/sheet</a:t>
                      </a:r>
                      <a:endParaRPr lang="en-US" sz="2400" dirty="0">
                        <a:solidFill>
                          <a:srgbClr val="57068C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7" marR="9143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57068C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Drawing Paper</a:t>
                      </a:r>
                      <a:endParaRPr lang="en-US" sz="2400" dirty="0">
                        <a:solidFill>
                          <a:srgbClr val="57068C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7" marR="9143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57068C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$0.10 /sheet</a:t>
                      </a:r>
                      <a:endParaRPr lang="en-US" sz="2400" dirty="0">
                        <a:solidFill>
                          <a:srgbClr val="57068C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7" marR="9143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57068C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Kevlar String</a:t>
                      </a:r>
                      <a:endParaRPr lang="en-US" sz="2400" dirty="0">
                        <a:solidFill>
                          <a:srgbClr val="57068C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7" marR="9143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57068C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$0.05 /</a:t>
                      </a:r>
                      <a:r>
                        <a:rPr lang="en-US" sz="2400" dirty="0" err="1" smtClean="0">
                          <a:solidFill>
                            <a:srgbClr val="57068C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ft</a:t>
                      </a:r>
                      <a:endParaRPr lang="en-US" sz="2400" dirty="0">
                        <a:solidFill>
                          <a:srgbClr val="57068C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7" marR="9143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57068C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Tape</a:t>
                      </a:r>
                      <a:endParaRPr lang="en-US" sz="2400" dirty="0">
                        <a:solidFill>
                          <a:srgbClr val="57068C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7" marR="9143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57068C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$0.03</a:t>
                      </a:r>
                      <a:r>
                        <a:rPr lang="en-US" sz="2400" baseline="0" dirty="0" smtClean="0">
                          <a:solidFill>
                            <a:srgbClr val="57068C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/</a:t>
                      </a:r>
                      <a:r>
                        <a:rPr lang="en-US" sz="2400" baseline="0" dirty="0" err="1" smtClean="0">
                          <a:solidFill>
                            <a:srgbClr val="57068C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ft</a:t>
                      </a:r>
                      <a:endParaRPr lang="en-US" sz="2400" dirty="0">
                        <a:solidFill>
                          <a:srgbClr val="57068C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7" marR="9143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57068C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Plastic</a:t>
                      </a:r>
                      <a:r>
                        <a:rPr lang="en-US" sz="2400" baseline="0" dirty="0" smtClean="0">
                          <a:solidFill>
                            <a:srgbClr val="57068C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S</a:t>
                      </a:r>
                      <a:r>
                        <a:rPr lang="en-US" sz="2400" dirty="0" smtClean="0">
                          <a:solidFill>
                            <a:srgbClr val="57068C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traws</a:t>
                      </a:r>
                      <a:endParaRPr lang="en-US" sz="2400" dirty="0">
                        <a:solidFill>
                          <a:srgbClr val="57068C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7" marR="9143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57068C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$0.00</a:t>
                      </a:r>
                      <a:endParaRPr lang="en-US" sz="2400" dirty="0">
                        <a:solidFill>
                          <a:srgbClr val="57068C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7" marR="9143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Procedure</a:t>
            </a:r>
          </a:p>
        </p:txBody>
      </p:sp>
      <p:sp>
        <p:nvSpPr>
          <p:cNvPr id="15363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Assess provided materials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Brainstorm possible designs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Sketch design on paper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Maximum allowable balloon size of 1</a:t>
            </a:r>
            <a:r>
              <a:rPr lang="en-US" altLang="en-US">
                <a:solidFill>
                  <a:srgbClr val="000066"/>
                </a:solidFill>
              </a:rPr>
              <a:t>m</a:t>
            </a:r>
            <a:r>
              <a:rPr lang="en-US" altLang="en-US" baseline="30000">
                <a:solidFill>
                  <a:srgbClr val="000066"/>
                </a:solidFill>
              </a:rPr>
              <a:t>3</a:t>
            </a: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Label properly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TAs must initial sketches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Major design revisions must also be initialed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Procedure</a:t>
            </a:r>
          </a:p>
        </p:txBody>
      </p:sp>
      <p:sp>
        <p:nvSpPr>
          <p:cNvPr id="11267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Create price list detailing your design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Materials must be “purchased” from TA</a:t>
            </a:r>
          </a:p>
          <a:p>
            <a:pPr marL="13716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Unused materials will not be refunded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Construct design based on initialed sketch </a:t>
            </a:r>
          </a:p>
          <a:p>
            <a:pPr marL="13716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Note design changes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Take a photograph of final </a:t>
            </a: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flight configuration</a:t>
            </a:r>
          </a:p>
          <a:p>
            <a:pPr marL="13716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Still shot or video</a:t>
            </a:r>
          </a:p>
          <a:p>
            <a:pPr marL="457200" indent="-45720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endParaRPr lang="en-US" altLang="en-US" dirty="0" smtClean="0">
              <a:solidFill>
                <a:srgbClr val="000066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Assignment: Report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315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Individual Lab Report</a:t>
            </a:r>
          </a:p>
          <a:p>
            <a:pPr marL="914400" indent="-457200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Bonus for A, B, C, D/H, E, G, and K Sections</a:t>
            </a:r>
          </a:p>
          <a:p>
            <a:pPr marL="914400" indent="-457200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Required for HS Sections</a:t>
            </a: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Title Page</a:t>
            </a: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Discussion topics in the manual</a:t>
            </a: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Include class results and photo of balloon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Assignment: </a:t>
            </a:r>
            <a:r>
              <a:rPr lang="en-US" altLang="en-US" sz="2400" b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Presentation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435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7413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Team presentation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State rules of competition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Describe your design and its concepts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Include table of class results and photo/video of balloon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How could your current design be improved?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Refer to “Creating PowerPoint Presentations” found on EG website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Closing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459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Have all original data signed by TA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Submit all work electronically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Return all unused materials to TA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Overview</a:t>
            </a:r>
          </a:p>
        </p:txBody>
      </p:sp>
      <p:sp>
        <p:nvSpPr>
          <p:cNvPr id="6147" name="Rectangle 3"/>
          <p:cNvSpPr txBox="1">
            <a:spLocks noChangeArrowheads="1"/>
          </p:cNvSpPr>
          <p:nvPr/>
        </p:nvSpPr>
        <p:spPr bwMode="auto">
          <a:xfrm>
            <a:off x="1371600" y="1222375"/>
            <a:ext cx="69723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13716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Objective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Background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Materials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Procedure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Report / Presentation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Closing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Objective</a:t>
            </a:r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Demonstrate basic principles of buoyancy and thermodynamics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Use concept of minimal design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Hot Air Balloon Principles - Buoyancy</a:t>
            </a:r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3697288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Archimedes’ Principle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Object immersed in fluid is buoyed up by  force equal to weight of fluid displaced by object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Buoyant forces cause balloon to rise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defRPr/>
            </a:pPr>
            <a:endParaRPr lang="en-US" altLang="en-US" dirty="0" smtClean="0">
              <a:solidFill>
                <a:srgbClr val="000066"/>
              </a:solidFill>
              <a:latin typeface="Tahoma" panose="020B0604030504040204" pitchFamily="34" charset="0"/>
            </a:endParaRPr>
          </a:p>
        </p:txBody>
      </p:sp>
      <p:pic>
        <p:nvPicPr>
          <p:cNvPr id="8196" name="Picture 5" descr="buoyancy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0350" y="898525"/>
            <a:ext cx="3062288" cy="404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Hot Air Balloon Principles - Thermodynamics</a:t>
            </a:r>
          </a:p>
        </p:txBody>
      </p:sp>
      <p:sp>
        <p:nvSpPr>
          <p:cNvPr id="9219" name="Rectangle 3"/>
          <p:cNvSpPr txBox="1">
            <a:spLocks noChangeArrowheads="1"/>
          </p:cNvSpPr>
          <p:nvPr/>
        </p:nvSpPr>
        <p:spPr bwMode="auto">
          <a:xfrm>
            <a:off x="528638" y="911225"/>
            <a:ext cx="4884737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Air pressure, volume, and temperature are related via Ideal Gas Law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Raising air temperature at constant volume (balloon envelope) causes air density within to drop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Excess air will escape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Balloon weighs less than displaced air</a:t>
            </a:r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5880100" y="2011363"/>
            <a:ext cx="2743200" cy="283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i="1"/>
              <a:t>V =Volume</a:t>
            </a:r>
          </a:p>
          <a:p>
            <a:pPr>
              <a:spcBef>
                <a:spcPct val="50000"/>
              </a:spcBef>
            </a:pPr>
            <a:r>
              <a:rPr lang="en-US" altLang="en-US" sz="2000" i="1"/>
              <a:t>P = Pressure</a:t>
            </a:r>
          </a:p>
          <a:p>
            <a:pPr>
              <a:spcBef>
                <a:spcPct val="50000"/>
              </a:spcBef>
            </a:pPr>
            <a:r>
              <a:rPr lang="en-US" altLang="en-US" sz="2000" i="1"/>
              <a:t>n = # of Moles of Air</a:t>
            </a:r>
          </a:p>
          <a:p>
            <a:pPr>
              <a:spcBef>
                <a:spcPct val="50000"/>
              </a:spcBef>
            </a:pPr>
            <a:r>
              <a:rPr lang="en-US" altLang="en-US" sz="2000" i="1"/>
              <a:t>T = Absolute Temperature (Kelvin)</a:t>
            </a:r>
          </a:p>
          <a:p>
            <a:pPr>
              <a:spcBef>
                <a:spcPct val="50000"/>
              </a:spcBef>
            </a:pPr>
            <a:r>
              <a:rPr lang="en-US" altLang="en-US" sz="2000" i="1"/>
              <a:t>R = Gas Constant (0.0821 L atm/mol K)</a:t>
            </a:r>
          </a:p>
        </p:txBody>
      </p:sp>
      <p:graphicFrame>
        <p:nvGraphicFramePr>
          <p:cNvPr id="9221" name="Object 6"/>
          <p:cNvGraphicFramePr>
            <a:graphicFrameLocks noChangeAspect="1"/>
          </p:cNvGraphicFramePr>
          <p:nvPr/>
        </p:nvGraphicFramePr>
        <p:xfrm>
          <a:off x="5414963" y="1179513"/>
          <a:ext cx="3208337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" name="Equation" r:id="rId3" imgW="685502" imgH="177723" progId="Equation.3">
                  <p:embed/>
                </p:oleObj>
              </mc:Choice>
              <mc:Fallback>
                <p:oleObj name="Equation" r:id="rId3" imgW="685502" imgH="177723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4963" y="1179513"/>
                        <a:ext cx="3208337" cy="83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2" name="Rectangle 8"/>
          <p:cNvSpPr>
            <a:spLocks noChangeArrowheads="1"/>
          </p:cNvSpPr>
          <p:nvPr/>
        </p:nvSpPr>
        <p:spPr bwMode="auto">
          <a:xfrm>
            <a:off x="5765800" y="801688"/>
            <a:ext cx="2971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2800"/>
              <a:t>Ideal Gas Law: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Hot Air Balloon Principles - Buoyancy</a:t>
            </a:r>
          </a:p>
        </p:txBody>
      </p:sp>
      <p:pic>
        <p:nvPicPr>
          <p:cNvPr id="10243" name="Picture 3" descr="hot-air-balloon-diagr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4350" y="977900"/>
            <a:ext cx="3352800" cy="395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Problem Statement</a:t>
            </a:r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Design/construct balloon</a:t>
            </a:r>
          </a:p>
          <a:p>
            <a:pPr marL="13716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Maximize payload (paperclips)</a:t>
            </a:r>
          </a:p>
          <a:p>
            <a:pPr marL="13716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Maximize flight time</a:t>
            </a:r>
          </a:p>
          <a:p>
            <a:pPr marL="13716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Minimize cost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Materials must be “purchased”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Competition Rules</a:t>
            </a:r>
          </a:p>
        </p:txBody>
      </p:sp>
      <p:sp>
        <p:nvSpPr>
          <p:cNvPr id="12291" name="Rectangle 3"/>
          <p:cNvSpPr txBox="1">
            <a:spLocks noChangeArrowheads="1"/>
          </p:cNvSpPr>
          <p:nvPr/>
        </p:nvSpPr>
        <p:spPr bwMode="auto">
          <a:xfrm>
            <a:off x="476250" y="1003300"/>
            <a:ext cx="82296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Add paperclip payload to finished design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TA positions balloon above personal heater, releases when balloon temperature stabilizes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Time aloft and Payload (# of paperclips) recorded by TA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sz="2000" dirty="0">
                <a:solidFill>
                  <a:srgbClr val="000066"/>
                </a:solidFill>
                <a:latin typeface="Tahoma" panose="020B0604030504040204" pitchFamily="34" charset="0"/>
              </a:rPr>
              <a:t>TA times flight duration with a stopwatch/timer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sz="2000" dirty="0">
                <a:solidFill>
                  <a:srgbClr val="000066"/>
                </a:solidFill>
                <a:latin typeface="Tahoma" panose="020B0604030504040204" pitchFamily="34" charset="0"/>
              </a:rPr>
              <a:t>Balloon must rise from release point &amp; fly for at least 1 second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Competition ratio used to judge design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sz="2000">
                <a:solidFill>
                  <a:srgbClr val="000066"/>
                </a:solidFill>
                <a:latin typeface="Tahoma" panose="020B0604030504040204" pitchFamily="34" charset="0"/>
              </a:rPr>
              <a:t>Team with highest ratio wins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sz="2000" dirty="0">
                <a:solidFill>
                  <a:srgbClr val="000066"/>
                </a:solidFill>
                <a:latin typeface="Tahoma" panose="020B0604030504040204" pitchFamily="34" charset="0"/>
              </a:rPr>
              <a:t>3 trials maximum: design changes permitted (cumulative cost)</a:t>
            </a:r>
          </a:p>
        </p:txBody>
      </p:sp>
      <p:graphicFrame>
        <p:nvGraphicFramePr>
          <p:cNvPr id="1229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8915528"/>
              </p:ext>
            </p:extLst>
          </p:nvPr>
        </p:nvGraphicFramePr>
        <p:xfrm>
          <a:off x="6692900" y="3783292"/>
          <a:ext cx="1865313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7" name="Equation" r:id="rId3" imgW="1345616" imgH="393529" progId="Equation.3">
                  <p:embed/>
                </p:oleObj>
              </mc:Choice>
              <mc:Fallback>
                <p:oleObj name="Equation" r:id="rId3" imgW="1345616" imgH="39352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2900" y="3783292"/>
                        <a:ext cx="1865313" cy="544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Materials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930275" y="960438"/>
            <a:ext cx="3706813" cy="4525962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47675"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Tissue paper</a:t>
            </a:r>
          </a:p>
          <a:p>
            <a:pPr marL="457200" indent="-447675"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8½ " x 11" paper</a:t>
            </a:r>
          </a:p>
          <a:p>
            <a:pPr marL="457200" indent="-447675"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Drawing paper</a:t>
            </a:r>
          </a:p>
          <a:p>
            <a:pPr marL="457200" indent="-447675"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Kevlar string</a:t>
            </a:r>
          </a:p>
          <a:p>
            <a:pPr marL="457200" indent="-447675"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Plastic straws</a:t>
            </a:r>
          </a:p>
          <a:p>
            <a:pPr marL="457200" indent="-447675"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Plastic tape</a:t>
            </a:r>
          </a:p>
          <a:p>
            <a:pPr marL="447675" indent="-447675">
              <a:defRPr/>
            </a:pPr>
            <a:endParaRPr lang="en-US" dirty="0" smtClean="0"/>
          </a:p>
          <a:p>
            <a:pPr marL="447675" indent="-447675">
              <a:buFontTx/>
              <a:buNone/>
              <a:defRPr/>
            </a:pPr>
            <a:endParaRPr lang="en-US" dirty="0"/>
          </a:p>
        </p:txBody>
      </p:sp>
      <p:sp>
        <p:nvSpPr>
          <p:cNvPr id="13316" name="Rectangle 1"/>
          <p:cNvSpPr>
            <a:spLocks noChangeArrowheads="1"/>
          </p:cNvSpPr>
          <p:nvPr/>
        </p:nvSpPr>
        <p:spPr bwMode="auto">
          <a:xfrm>
            <a:off x="5029200" y="960438"/>
            <a:ext cx="4572000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cs typeface="Tahoma" panose="020B0604030504040204" pitchFamily="34" charset="0"/>
              </a:rPr>
              <a:t>Glue stick</a:t>
            </a:r>
          </a:p>
          <a:p>
            <a:pPr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cs typeface="Tahoma" panose="020B0604030504040204" pitchFamily="34" charset="0"/>
              </a:rPr>
              <a:t>Scissors</a:t>
            </a:r>
          </a:p>
          <a:p>
            <a:pPr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cs typeface="Tahoma" panose="020B0604030504040204" pitchFamily="34" charset="0"/>
              </a:rPr>
              <a:t>Paper clips</a:t>
            </a:r>
          </a:p>
          <a:p>
            <a:pPr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cs typeface="Tahoma" panose="020B0604030504040204" pitchFamily="34" charset="0"/>
              </a:rPr>
              <a:t>Personal heater</a:t>
            </a:r>
          </a:p>
        </p:txBody>
      </p:sp>
      <p:pic>
        <p:nvPicPr>
          <p:cNvPr id="13317" name="Picture 5" descr="http://www.staples-3p.com/s7/is/image/Staples/m000018878_sc7?$splssku$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4725" y="3452813"/>
            <a:ext cx="1468438" cy="146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YU Schools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5818</TotalTime>
  <Words>481</Words>
  <Application>Microsoft Office PowerPoint</Application>
  <PresentationFormat>On-screen Show (16:9)</PresentationFormat>
  <Paragraphs>104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NYU Schools Master Template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New York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Jenna Bresnahan</dc:creator>
  <cp:lastModifiedBy>matthew</cp:lastModifiedBy>
  <cp:revision>51</cp:revision>
  <dcterms:created xsi:type="dcterms:W3CDTF">2013-09-03T13:03:01Z</dcterms:created>
  <dcterms:modified xsi:type="dcterms:W3CDTF">2015-01-25T19:11:42Z</dcterms:modified>
</cp:coreProperties>
</file>