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61" r:id="rId5"/>
    <p:sldId id="271" r:id="rId6"/>
    <p:sldId id="270" r:id="rId7"/>
    <p:sldId id="269" r:id="rId8"/>
    <p:sldId id="268" r:id="rId9"/>
    <p:sldId id="267" r:id="rId10"/>
    <p:sldId id="266" r:id="rId11"/>
    <p:sldId id="265" r:id="rId12"/>
    <p:sldId id="264" r:id="rId13"/>
    <p:sldId id="263" r:id="rId14"/>
    <p:sldId id="262" r:id="rId15"/>
    <p:sldId id="260" r:id="rId16"/>
    <p:sldId id="25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576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Hot Air Balloon Competition</a:t>
            </a:r>
            <a:endParaRPr lang="en-US" b="1" dirty="0"/>
          </a:p>
        </p:txBody>
      </p:sp>
      <p:pic>
        <p:nvPicPr>
          <p:cNvPr id="4" name="Picture 3" descr="hot-air-balloon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0069" y="3525837"/>
            <a:ext cx="3471862" cy="276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Materials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83684076"/>
              </p:ext>
            </p:extLst>
          </p:nvPr>
        </p:nvGraphicFramePr>
        <p:xfrm>
          <a:off x="659218" y="914401"/>
          <a:ext cx="10770782" cy="4480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85391"/>
                <a:gridCol w="5385391"/>
              </a:tblGrid>
              <a:tr h="437454">
                <a:tc gridSpan="2"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Price List</a:t>
                      </a:r>
                      <a:endParaRPr lang="en-US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745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Tissue Paper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$0.10/sheet</a:t>
                      </a:r>
                    </a:p>
                  </a:txBody>
                  <a:tcPr/>
                </a:tc>
              </a:tr>
              <a:tr h="43745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8.5” x 11” Paper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$0.05/sheet</a:t>
                      </a:r>
                      <a:endParaRPr lang="en-US" sz="3600" dirty="0"/>
                    </a:p>
                  </a:txBody>
                  <a:tcPr/>
                </a:tc>
              </a:tr>
              <a:tr h="43745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Drawing Paper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$0.10/sheet</a:t>
                      </a:r>
                      <a:endParaRPr lang="en-US" sz="3600" dirty="0"/>
                    </a:p>
                  </a:txBody>
                  <a:tcPr/>
                </a:tc>
              </a:tr>
              <a:tr h="43745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Kevlar String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$0.05/</a:t>
                      </a:r>
                      <a:r>
                        <a:rPr lang="en-US" sz="3600" dirty="0" err="1" smtClean="0"/>
                        <a:t>ft</a:t>
                      </a:r>
                      <a:endParaRPr lang="en-US" sz="3600" dirty="0"/>
                    </a:p>
                  </a:txBody>
                  <a:tcPr/>
                </a:tc>
              </a:tr>
              <a:tr h="43745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Tape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$0.03/</a:t>
                      </a:r>
                      <a:r>
                        <a:rPr lang="en-US" sz="3600" dirty="0" err="1" smtClean="0"/>
                        <a:t>ft</a:t>
                      </a:r>
                      <a:endParaRPr lang="en-US" sz="3600" dirty="0"/>
                    </a:p>
                  </a:txBody>
                  <a:tcPr/>
                </a:tc>
              </a:tr>
              <a:tr h="43745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Plastic Straws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$0.00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89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Assess provided materials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Brainstorm possible designs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Sketch design on paper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Maximum allowable balloon size of 1 m</a:t>
            </a:r>
            <a:r>
              <a:rPr lang="en-US" baseline="30000" dirty="0" smtClean="0"/>
              <a:t>3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Label properly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TAs must initial sketches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Major design revisions must also be initialed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399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Create price list detailing your design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Materials must be “purchased” from TA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Unused materials will not be refunded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Construct design based on initialed sketch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Note design changes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Take a photograph of final flight configuration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Still shot or video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59382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Individual Lab Report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Bonus for A, B, C, D, E, G, and K Sections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Required for HS sections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Title Page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Discussion topics in the manual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class results and photo of balloon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280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Team presentation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State rules of competition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Describe your design and its concepts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table of class results and photo/video of balloon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How could your current design be improved?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Refer to “How to Give a Recitation Presentation” in the lab manual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981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Have all original data signed by TA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Submit all work electronically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Return all unused materials to 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3991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Hot Air Balloon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936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Objective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Background Information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Problem Statement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Assignment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Closing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Demonstrate basic principles of buoyancy and thermodynamics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 concept of minimal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7836195" cy="5339751"/>
          </a:xfrm>
        </p:spPr>
        <p:txBody>
          <a:bodyPr>
            <a:normAutofit fontScale="925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Buoyancy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Archimedes’ Principle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Object immersed in fluid is buoyed up by force equal to weight of fluid displaced by object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Buoyant forces cause balloon to rise</a:t>
            </a:r>
            <a:endParaRPr lang="en-US" dirty="0"/>
          </a:p>
        </p:txBody>
      </p:sp>
      <p:pic>
        <p:nvPicPr>
          <p:cNvPr id="4" name="Picture 3" descr="buoyanc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740" y="1190847"/>
            <a:ext cx="3062288" cy="4880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6801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-1" y="914399"/>
            <a:ext cx="8230505" cy="5339751"/>
          </a:xfrm>
        </p:spPr>
        <p:txBody>
          <a:bodyPr>
            <a:normAutofit fontScale="77500" lnSpcReduction="2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Thermodynamics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Air pressure, volume, and temperature are related via Ideal Gas Law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Raising air temperature at constant volume (balloon envelope) causes air density within </a:t>
            </a:r>
            <a:br>
              <a:rPr lang="en-US" dirty="0" smtClean="0"/>
            </a:br>
            <a:r>
              <a:rPr lang="en-US" dirty="0" smtClean="0"/>
              <a:t>to drop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Excess air will escape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Balloon weighs less than displaced air</a:t>
            </a:r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8581342" y="2676326"/>
            <a:ext cx="2971800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 i="1" dirty="0">
                <a:latin typeface="+mn-lt"/>
              </a:rPr>
              <a:t>V =Volume</a:t>
            </a:r>
          </a:p>
          <a:p>
            <a:pPr algn="ctr">
              <a:spcBef>
                <a:spcPct val="50000"/>
              </a:spcBef>
            </a:pPr>
            <a:r>
              <a:rPr lang="en-US" altLang="en-US" sz="2000" i="1" dirty="0">
                <a:latin typeface="+mn-lt"/>
              </a:rPr>
              <a:t>P = Pressure</a:t>
            </a:r>
          </a:p>
          <a:p>
            <a:pPr algn="ctr">
              <a:spcBef>
                <a:spcPct val="50000"/>
              </a:spcBef>
            </a:pPr>
            <a:r>
              <a:rPr lang="en-US" altLang="en-US" sz="2000" i="1" dirty="0">
                <a:latin typeface="+mn-lt"/>
              </a:rPr>
              <a:t>n = # of Moles of Air</a:t>
            </a:r>
          </a:p>
          <a:p>
            <a:pPr algn="ctr">
              <a:spcBef>
                <a:spcPct val="50000"/>
              </a:spcBef>
            </a:pPr>
            <a:r>
              <a:rPr lang="en-US" altLang="en-US" sz="2000" i="1" dirty="0">
                <a:latin typeface="+mn-lt"/>
              </a:rPr>
              <a:t>T = Absolute Temperature (Kelvin)</a:t>
            </a:r>
          </a:p>
          <a:p>
            <a:pPr algn="ctr">
              <a:spcBef>
                <a:spcPct val="50000"/>
              </a:spcBef>
            </a:pPr>
            <a:r>
              <a:rPr lang="en-US" altLang="en-US" sz="2000" i="1" dirty="0">
                <a:latin typeface="+mn-lt"/>
              </a:rPr>
              <a:t>R = </a:t>
            </a:r>
            <a:r>
              <a:rPr lang="en-US" altLang="en-US" sz="2000" i="1" dirty="0" smtClean="0">
                <a:latin typeface="+mn-lt"/>
              </a:rPr>
              <a:t>Gas </a:t>
            </a:r>
            <a:r>
              <a:rPr lang="en-US" altLang="en-US" sz="2000" i="1" dirty="0">
                <a:latin typeface="+mn-lt"/>
              </a:rPr>
              <a:t>Constant </a:t>
            </a:r>
            <a:r>
              <a:rPr lang="en-US" altLang="en-US" sz="2000" i="1" dirty="0" smtClean="0">
                <a:latin typeface="+mn-lt"/>
              </a:rPr>
              <a:t>(</a:t>
            </a:r>
            <a:r>
              <a:rPr lang="en-US" altLang="en-US" sz="2000" i="1" dirty="0">
                <a:latin typeface="+mn-lt"/>
              </a:rPr>
              <a:t>0.0821 </a:t>
            </a:r>
            <a:r>
              <a:rPr lang="en-US" altLang="en-US" sz="2000" i="1" dirty="0" smtClean="0">
                <a:latin typeface="+mn-lt"/>
              </a:rPr>
              <a:t>L*</a:t>
            </a:r>
            <a:r>
              <a:rPr lang="en-US" altLang="en-US" sz="2000" i="1" dirty="0" err="1" smtClean="0">
                <a:latin typeface="+mn-lt"/>
              </a:rPr>
              <a:t>atm</a:t>
            </a:r>
            <a:r>
              <a:rPr lang="en-US" altLang="en-US" sz="2000" i="1" dirty="0" smtClean="0">
                <a:latin typeface="+mn-lt"/>
              </a:rPr>
              <a:t>/(</a:t>
            </a:r>
            <a:r>
              <a:rPr lang="en-US" altLang="en-US" sz="2000" i="1" dirty="0" err="1" smtClean="0">
                <a:latin typeface="+mn-lt"/>
              </a:rPr>
              <a:t>mol</a:t>
            </a:r>
            <a:r>
              <a:rPr lang="en-US" altLang="en-US" sz="2000" i="1" dirty="0">
                <a:latin typeface="+mn-lt"/>
              </a:rPr>
              <a:t>*</a:t>
            </a:r>
            <a:r>
              <a:rPr lang="en-US" altLang="en-US" sz="2000" i="1" dirty="0" smtClean="0">
                <a:latin typeface="+mn-lt"/>
              </a:rPr>
              <a:t>K))</a:t>
            </a:r>
            <a:endParaRPr lang="en-US" altLang="en-US" sz="2000" i="1" dirty="0">
              <a:latin typeface="+mn-lt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4805" y="1844476"/>
            <a:ext cx="320833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581342" y="1417158"/>
            <a:ext cx="2971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800" dirty="0">
                <a:solidFill>
                  <a:srgbClr val="FF6600"/>
                </a:solidFill>
                <a:latin typeface="+mn-lt"/>
              </a:rPr>
              <a:t>Ideal Gas Law:</a:t>
            </a:r>
          </a:p>
        </p:txBody>
      </p:sp>
    </p:spTree>
    <p:extLst>
      <p:ext uri="{BB962C8B-B14F-4D97-AF65-F5344CB8AC3E}">
        <p14:creationId xmlns:p14="http://schemas.microsoft.com/office/powerpoint/2010/main" val="368337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ot-air-balloon-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111" y="914399"/>
            <a:ext cx="4433777" cy="5235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1634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Design/construct balloon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Maximize payload (paperclips)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Maximize flight time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Minimize cost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Materials must be “purchased”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374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70000" lnSpcReduction="2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 smtClean="0"/>
              <a:t>Competition Rules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Add paperclip payload to finished design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TA positions balloon above heater, releases balloon temperature stabilizes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Time aloft and payload (# of paperclips) recorded by TA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TA times flight duration with a timer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Balloon must rise from release point &amp; fly for at least 1 sec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Competition Ratio used to judge design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Team with highest ratio wins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3 trials maximum: design changes permitted (cumulative cost)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9603" y="4593266"/>
            <a:ext cx="2600074" cy="757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687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Tissue paper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8.5” x 11” paper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Drawing paper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Kevlar string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Plastic straws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Plastic tape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26372" y="935664"/>
            <a:ext cx="4231758" cy="3313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 smtClean="0"/>
              <a:t>Glue sticks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 smtClean="0"/>
              <a:t>Scissors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 smtClean="0"/>
              <a:t>Paper clips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 smtClean="0"/>
              <a:t>Personal heater</a:t>
            </a:r>
            <a:endParaRPr lang="en-US" sz="3600" dirty="0"/>
          </a:p>
        </p:txBody>
      </p:sp>
      <p:pic>
        <p:nvPicPr>
          <p:cNvPr id="5" name="Picture 4" descr="http://www.staples-3p.com/s7/is/image/Staples/m000018878_sc7?$splssku$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564" y="4485371"/>
            <a:ext cx="1673428" cy="1673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8363368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(6)</Template>
  <TotalTime>29</TotalTime>
  <Words>448</Words>
  <Application>Microsoft Office PowerPoint</Application>
  <PresentationFormat>Widescreen</PresentationFormat>
  <Paragraphs>109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MS PGothic</vt:lpstr>
      <vt:lpstr>EG template</vt:lpstr>
      <vt:lpstr>Hot Air Balloon Competition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Hot Air Balloon Competition</dc:title>
  <dc:creator>Eve Fishinevich</dc:creator>
  <cp:lastModifiedBy>Eve Fishinevich</cp:lastModifiedBy>
  <cp:revision>53</cp:revision>
  <dcterms:created xsi:type="dcterms:W3CDTF">2016-01-21T02:42:36Z</dcterms:created>
  <dcterms:modified xsi:type="dcterms:W3CDTF">2016-01-21T03:11:37Z</dcterms:modified>
</cp:coreProperties>
</file>