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sldIdLst>
    <p:sldId id="256" r:id="rId2"/>
    <p:sldId id="257" r:id="rId3"/>
    <p:sldId id="258" r:id="rId4"/>
    <p:sldId id="261" r:id="rId5"/>
    <p:sldId id="271" r:id="rId6"/>
    <p:sldId id="270" r:id="rId7"/>
    <p:sldId id="269" r:id="rId8"/>
    <p:sldId id="268" r:id="rId9"/>
    <p:sldId id="267" r:id="rId10"/>
    <p:sldId id="266" r:id="rId11"/>
    <p:sldId id="265" r:id="rId12"/>
    <p:sldId id="264" r:id="rId13"/>
    <p:sldId id="263" r:id="rId14"/>
    <p:sldId id="262" r:id="rId15"/>
    <p:sldId id="260" r:id="rId16"/>
    <p:sldId id="259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57068C"/>
    <a:srgbClr val="00B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90" d="100"/>
          <a:sy n="90" d="100"/>
        </p:scale>
        <p:origin x="576" y="1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28575">
            <a:solidFill>
              <a:srgbClr val="5706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4240924" y="3543300"/>
            <a:ext cx="3710152" cy="2743200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0" name="Rectangle 9"/>
          <p:cNvSpPr>
            <a:spLocks noChangeArrowheads="1"/>
          </p:cNvSpPr>
          <p:nvPr userDrawn="1"/>
        </p:nvSpPr>
        <p:spPr bwMode="auto">
          <a:xfrm>
            <a:off x="0" y="6405319"/>
            <a:ext cx="12192000" cy="457200"/>
          </a:xfrm>
          <a:prstGeom prst="rect">
            <a:avLst/>
          </a:prstGeom>
          <a:solidFill>
            <a:srgbClr val="57068C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/>
        </p:spPr>
        <p:txBody>
          <a:bodyPr anchor="ctr"/>
          <a:lstStyle/>
          <a:p>
            <a:pPr algn="ctr" defTabSz="914377">
              <a:defRPr/>
            </a:pPr>
            <a:endParaRPr lang="en-US" sz="2400">
              <a:solidFill>
                <a:prstClr val="white"/>
              </a:solidFill>
              <a:ea typeface="MS PGothic" pitchFamily="34" charset="-128"/>
            </a:endParaRPr>
          </a:p>
        </p:txBody>
      </p:sp>
      <p:pic>
        <p:nvPicPr>
          <p:cNvPr id="11" name="Picture 10" descr="C:\Users\Rondell\Desktop\Benchmark A\EG newlogo v4 2048x789.pn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42000"/>
                    </a14:imgEffect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362" t="16378" r="6138" b="16362"/>
          <a:stretch/>
        </p:blipFill>
        <p:spPr bwMode="auto">
          <a:xfrm>
            <a:off x="11320272" y="6517360"/>
            <a:ext cx="772759" cy="228600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Title 15"/>
          <p:cNvSpPr>
            <a:spLocks noGrp="1"/>
          </p:cNvSpPr>
          <p:nvPr>
            <p:ph type="title" hasCustomPrompt="1"/>
          </p:nvPr>
        </p:nvSpPr>
        <p:spPr>
          <a:xfrm>
            <a:off x="0" y="228600"/>
            <a:ext cx="12192000" cy="3195881"/>
          </a:xfrm>
        </p:spPr>
        <p:txBody>
          <a:bodyPr>
            <a:noAutofit/>
          </a:bodyPr>
          <a:lstStyle>
            <a:lvl1pPr algn="ctr">
              <a:defRPr sz="8800"/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872" y="6517360"/>
            <a:ext cx="1464469" cy="22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00029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 userDrawn="1"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>
              <a:spLocks noChangeArrowheads="1"/>
            </p:cNvSpPr>
            <p:nvPr userDrawn="1"/>
          </p:nvSpPr>
          <p:spPr bwMode="auto">
            <a:xfrm>
              <a:off x="0" y="0"/>
              <a:ext cx="12192000" cy="731520"/>
            </a:xfrm>
            <a:prstGeom prst="rect">
              <a:avLst/>
            </a:prstGeom>
            <a:solidFill>
              <a:srgbClr val="57068C"/>
            </a:solidFill>
            <a:ln>
              <a:noFill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  <a:extLst/>
          </p:spPr>
          <p:txBody>
            <a:bodyPr anchor="ctr"/>
            <a:lstStyle/>
            <a:p>
              <a:pPr algn="ctr" defTabSz="914377">
                <a:defRPr/>
              </a:pPr>
              <a:endParaRPr lang="en-US" sz="2400" dirty="0">
                <a:solidFill>
                  <a:prstClr val="white"/>
                </a:solidFill>
                <a:ea typeface="MS PGothic" pitchFamily="34" charset="-128"/>
              </a:endParaRPr>
            </a:p>
          </p:txBody>
        </p:sp>
        <p:pic>
          <p:nvPicPr>
            <p:cNvPr id="11" name="Picture 10" descr="C:\Users\Rondell\Desktop\Benchmark A\EG newlogo v4 2048x789.png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42000"/>
                      </a14:imgEffect>
                      <a14:imgEffect>
                        <a14:brightnessContrast bright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362" t="16378" r="6138" b="16362"/>
            <a:stretch/>
          </p:blipFill>
          <p:spPr bwMode="auto">
            <a:xfrm>
              <a:off x="11140006" y="6400800"/>
              <a:ext cx="772759" cy="228600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7" name="Text Placeholder 14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12192000" cy="731520"/>
          </a:xfrm>
        </p:spPr>
        <p:txBody>
          <a:bodyPr anchor="ctr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1">
                <a:solidFill>
                  <a:schemeClr val="bg1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TITLE</a:t>
            </a:r>
            <a:endParaRPr kumimoji="0" lang="en-US" altLang="en-US" sz="40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8" name="Rectangle 17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28575">
            <a:solidFill>
              <a:srgbClr val="5706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1" hasCustomPrompt="1"/>
          </p:nvPr>
        </p:nvSpPr>
        <p:spPr>
          <a:xfrm>
            <a:off x="0" y="914399"/>
            <a:ext cx="12192000" cy="5339751"/>
          </a:xfrm>
        </p:spPr>
        <p:txBody>
          <a:bodyPr/>
          <a:lstStyle>
            <a:lvl1pPr marL="685800" indent="-228600">
              <a:buSzPct val="100000"/>
              <a:defRPr sz="3600"/>
            </a:lvl1pPr>
            <a:lvl2pPr marL="1143000" indent="-228600">
              <a:defRPr sz="3200"/>
            </a:lvl2pPr>
            <a:lvl3pPr marL="914400" indent="0">
              <a:buNone/>
              <a:defRPr/>
            </a:lvl3pPr>
          </a:lstStyle>
          <a:p>
            <a:pPr lvl="0"/>
            <a:r>
              <a:rPr lang="en-US" dirty="0" smtClean="0"/>
              <a:t>Text </a:t>
            </a:r>
          </a:p>
          <a:p>
            <a:pPr lvl="0"/>
            <a:r>
              <a:rPr lang="en-US" dirty="0" smtClean="0"/>
              <a:t>Text</a:t>
            </a:r>
          </a:p>
          <a:p>
            <a:pPr lvl="0"/>
            <a:r>
              <a:rPr lang="en-US" dirty="0" smtClean="0"/>
              <a:t>Text</a:t>
            </a:r>
          </a:p>
          <a:p>
            <a:pPr lvl="1"/>
            <a:r>
              <a:rPr lang="en-US" dirty="0" smtClean="0"/>
              <a:t>Text </a:t>
            </a:r>
          </a:p>
          <a:p>
            <a:pPr lvl="1"/>
            <a:r>
              <a:rPr lang="en-US" dirty="0" smtClean="0"/>
              <a:t>Text</a:t>
            </a:r>
          </a:p>
          <a:p>
            <a:pPr lvl="1"/>
            <a:r>
              <a:rPr lang="en-US" dirty="0" smtClean="0"/>
              <a:t>Text</a:t>
            </a:r>
          </a:p>
        </p:txBody>
      </p:sp>
      <p:sp>
        <p:nvSpPr>
          <p:cNvPr id="19" name="Rectangle 18"/>
          <p:cNvSpPr>
            <a:spLocks noChangeArrowheads="1"/>
          </p:cNvSpPr>
          <p:nvPr userDrawn="1"/>
        </p:nvSpPr>
        <p:spPr bwMode="auto">
          <a:xfrm>
            <a:off x="0" y="6405319"/>
            <a:ext cx="12192000" cy="457200"/>
          </a:xfrm>
          <a:prstGeom prst="rect">
            <a:avLst/>
          </a:prstGeom>
          <a:solidFill>
            <a:srgbClr val="57068C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/>
        </p:spPr>
        <p:txBody>
          <a:bodyPr anchor="ctr"/>
          <a:lstStyle/>
          <a:p>
            <a:pPr algn="ctr" defTabSz="914377">
              <a:defRPr/>
            </a:pPr>
            <a:endParaRPr lang="en-US" sz="2400">
              <a:solidFill>
                <a:prstClr val="white"/>
              </a:solidFill>
              <a:ea typeface="MS PGothic" pitchFamily="34" charset="-128"/>
            </a:endParaRPr>
          </a:p>
        </p:txBody>
      </p:sp>
      <p:pic>
        <p:nvPicPr>
          <p:cNvPr id="21" name="Picture 20" descr="C:\Users\Rondell\Desktop\Benchmark A\EG newlogo v4 2048x789.pn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42000"/>
                    </a14:imgEffect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362" t="16378" r="6138" b="16362"/>
          <a:stretch/>
        </p:blipFill>
        <p:spPr bwMode="auto">
          <a:xfrm>
            <a:off x="11320272" y="6517360"/>
            <a:ext cx="772759" cy="228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" name="Picture 21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872" y="6517360"/>
            <a:ext cx="1464469" cy="22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76651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9EC4E8-95F1-4BAF-9024-4DE4F8F5D4A5}" type="datetimeFigureOut">
              <a:rPr lang="en-US" smtClean="0"/>
              <a:t>1/20/2016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441DBA-AC74-4466-8E52-E461CACFA2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683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Hot Air Balloon Competition</a:t>
            </a:r>
            <a:endParaRPr lang="en-US" b="1" dirty="0"/>
          </a:p>
        </p:txBody>
      </p:sp>
      <p:pic>
        <p:nvPicPr>
          <p:cNvPr id="4" name="Picture 3" descr="hot-air-balloon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0069" y="3525837"/>
            <a:ext cx="3471862" cy="2760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62380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Materials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1"/>
            <p:extLst>
              <p:ext uri="{D42A27DB-BD31-4B8C-83A1-F6EECF244321}">
                <p14:modId xmlns:p14="http://schemas.microsoft.com/office/powerpoint/2010/main" val="83684076"/>
              </p:ext>
            </p:extLst>
          </p:nvPr>
        </p:nvGraphicFramePr>
        <p:xfrm>
          <a:off x="659218" y="914401"/>
          <a:ext cx="10770782" cy="44805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385391"/>
                <a:gridCol w="5385391"/>
              </a:tblGrid>
              <a:tr h="437454">
                <a:tc gridSpan="2"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Price List</a:t>
                      </a:r>
                      <a:endParaRPr lang="en-US" sz="3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37454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Tissue Paper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$0.10/sheet</a:t>
                      </a:r>
                    </a:p>
                  </a:txBody>
                  <a:tcPr/>
                </a:tc>
              </a:tr>
              <a:tr h="437454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8.5” x 11” Paper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$0.05/sheet</a:t>
                      </a:r>
                      <a:endParaRPr lang="en-US" sz="3600" dirty="0"/>
                    </a:p>
                  </a:txBody>
                  <a:tcPr/>
                </a:tc>
              </a:tr>
              <a:tr h="437454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Drawing Paper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$0.10/sheet</a:t>
                      </a:r>
                      <a:endParaRPr lang="en-US" sz="3600" dirty="0"/>
                    </a:p>
                  </a:txBody>
                  <a:tcPr/>
                </a:tc>
              </a:tr>
              <a:tr h="437454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Kevlar String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$0.05/</a:t>
                      </a:r>
                      <a:r>
                        <a:rPr lang="en-US" sz="3600" dirty="0" err="1" smtClean="0"/>
                        <a:t>ft</a:t>
                      </a:r>
                      <a:endParaRPr lang="en-US" sz="3600" dirty="0"/>
                    </a:p>
                  </a:txBody>
                  <a:tcPr/>
                </a:tc>
              </a:tr>
              <a:tr h="437454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Tape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$0.03/</a:t>
                      </a:r>
                      <a:r>
                        <a:rPr lang="en-US" sz="3600" dirty="0" err="1" smtClean="0"/>
                        <a:t>ft</a:t>
                      </a:r>
                      <a:endParaRPr lang="en-US" sz="3600" dirty="0"/>
                    </a:p>
                  </a:txBody>
                  <a:tcPr/>
                </a:tc>
              </a:tr>
              <a:tr h="437454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Plastic Straws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$0.00</a:t>
                      </a:r>
                      <a:endParaRPr lang="en-US" sz="3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890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Procedure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Assess provided materials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Brainstorm possible designs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Sketch design on paper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Maximum allowable balloon size of 1 m</a:t>
            </a:r>
            <a:r>
              <a:rPr lang="en-US" baseline="30000" dirty="0" smtClean="0"/>
              <a:t>3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Label properly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TAs must initial sketches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Major design revisions must also be initialed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83996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Procedure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Create price list detailing your design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Materials must be “purchased” from TA</a:t>
            </a:r>
          </a:p>
          <a:p>
            <a:pPr lvl="1">
              <a:lnSpc>
                <a:spcPct val="150000"/>
              </a:lnSpc>
            </a:pPr>
            <a:r>
              <a:rPr lang="en-US" sz="3600" dirty="0" smtClean="0"/>
              <a:t>Unused materials will not be refunded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Construct design based on initialed sketch</a:t>
            </a:r>
          </a:p>
          <a:p>
            <a:pPr lvl="1">
              <a:lnSpc>
                <a:spcPct val="150000"/>
              </a:lnSpc>
            </a:pPr>
            <a:r>
              <a:rPr lang="en-US" sz="3600" dirty="0" smtClean="0"/>
              <a:t>Note design changes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Take a photograph of final flight configuration</a:t>
            </a:r>
          </a:p>
          <a:p>
            <a:pPr lvl="1">
              <a:lnSpc>
                <a:spcPct val="150000"/>
              </a:lnSpc>
            </a:pPr>
            <a:r>
              <a:rPr lang="en-US" sz="3600" dirty="0" smtClean="0"/>
              <a:t>Still shot or video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6593824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Individual Lab Report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Bonus for A, B, C, D, E, G, and K Sections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Required for HS sections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Title Page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Discussion topics in the manual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Include class results and photo of balloon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12802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Team presentation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State rules of competition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Describe your design and its concepts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Include table of class results and photo/video of balloon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How could your current design be improved?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Refer to “How to Give a Recitation Presentation” in the lab manual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89813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Closing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Have all original data signed by TA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Submit all work electronically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Return all unused materials to 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43991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Hot Air Balloon Competition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 marL="457200" indent="0" algn="ctr">
              <a:buNone/>
            </a:pPr>
            <a:endParaRPr lang="en-US" dirty="0" smtClean="0"/>
          </a:p>
          <a:p>
            <a:pPr marL="457200" indent="0" algn="ctr">
              <a:buNone/>
            </a:pPr>
            <a:endParaRPr lang="en-US" sz="4000" dirty="0" smtClean="0"/>
          </a:p>
          <a:p>
            <a:pPr marL="457200" indent="0" algn="ctr">
              <a:buNone/>
            </a:pPr>
            <a:r>
              <a:rPr lang="en-US" sz="4000" dirty="0" smtClean="0"/>
              <a:t>QUESTIONS?</a:t>
            </a:r>
            <a:endParaRPr lang="en-US" sz="4000" dirty="0"/>
          </a:p>
        </p:txBody>
      </p:sp>
      <p:pic>
        <p:nvPicPr>
          <p:cNvPr id="4" name="Picture 4" descr="CAI1977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31682" y="3584274"/>
            <a:ext cx="2423786" cy="24237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 descr="CAI1977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27767" y="3584274"/>
            <a:ext cx="2423786" cy="24237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19364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Objective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Background Information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Problem Statement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Materials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Procedure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Assignment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Closing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1271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Objective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Demonstrate basic principles of buoyancy and thermodynamics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Use concept of minimal design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42848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Background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0" y="914399"/>
            <a:ext cx="7836195" cy="5339751"/>
          </a:xfrm>
        </p:spPr>
        <p:txBody>
          <a:bodyPr>
            <a:normAutofit fontScale="92500"/>
          </a:bodyPr>
          <a:lstStyle/>
          <a:p>
            <a:pPr marL="457200" indent="0">
              <a:lnSpc>
                <a:spcPct val="150000"/>
              </a:lnSpc>
              <a:buNone/>
            </a:pPr>
            <a:r>
              <a:rPr lang="en-US" b="1" dirty="0" smtClean="0"/>
              <a:t>Buoyancy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Archimedes’ Principle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Object immersed in fluid is buoyed up by force equal to weight of fluid displaced by object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Buoyant forces cause balloon to rise</a:t>
            </a:r>
            <a:endParaRPr lang="en-US" dirty="0"/>
          </a:p>
        </p:txBody>
      </p:sp>
      <p:pic>
        <p:nvPicPr>
          <p:cNvPr id="4" name="Picture 3" descr="buoyancy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5740" y="1190847"/>
            <a:ext cx="3062288" cy="48803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968010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Background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-1" y="914399"/>
            <a:ext cx="8230505" cy="5339751"/>
          </a:xfrm>
        </p:spPr>
        <p:txBody>
          <a:bodyPr>
            <a:normAutofit fontScale="77500" lnSpcReduction="20000"/>
          </a:bodyPr>
          <a:lstStyle/>
          <a:p>
            <a:pPr marL="457200" indent="0">
              <a:lnSpc>
                <a:spcPct val="150000"/>
              </a:lnSpc>
              <a:buNone/>
            </a:pPr>
            <a:r>
              <a:rPr lang="en-US" b="1" dirty="0" smtClean="0"/>
              <a:t>Thermodynamics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Air pressure, volume, and temperature are related via Ideal Gas Law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Raising air temperature at constant volume (balloon envelope) causes air density within </a:t>
            </a:r>
            <a:br>
              <a:rPr lang="en-US" dirty="0" smtClean="0"/>
            </a:br>
            <a:r>
              <a:rPr lang="en-US" dirty="0" smtClean="0"/>
              <a:t>to drop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Excess air will escape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Balloon weighs less than displaced air</a:t>
            </a:r>
            <a:endParaRPr lang="en-US" dirty="0"/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8581342" y="2676326"/>
            <a:ext cx="2971800" cy="283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1pPr>
            <a:lvl2pPr marL="4572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2pPr>
            <a:lvl3pPr marL="9144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3pPr>
            <a:lvl4pPr marL="1371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4pPr>
            <a:lvl5pPr marL="18288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2000" i="1" dirty="0">
                <a:latin typeface="+mn-lt"/>
              </a:rPr>
              <a:t>V =Volume</a:t>
            </a:r>
          </a:p>
          <a:p>
            <a:pPr algn="ctr">
              <a:spcBef>
                <a:spcPct val="50000"/>
              </a:spcBef>
            </a:pPr>
            <a:r>
              <a:rPr lang="en-US" altLang="en-US" sz="2000" i="1" dirty="0">
                <a:latin typeface="+mn-lt"/>
              </a:rPr>
              <a:t>P = Pressure</a:t>
            </a:r>
          </a:p>
          <a:p>
            <a:pPr algn="ctr">
              <a:spcBef>
                <a:spcPct val="50000"/>
              </a:spcBef>
            </a:pPr>
            <a:r>
              <a:rPr lang="en-US" altLang="en-US" sz="2000" i="1" dirty="0">
                <a:latin typeface="+mn-lt"/>
              </a:rPr>
              <a:t>n = # of Moles of Air</a:t>
            </a:r>
          </a:p>
          <a:p>
            <a:pPr algn="ctr">
              <a:spcBef>
                <a:spcPct val="50000"/>
              </a:spcBef>
            </a:pPr>
            <a:r>
              <a:rPr lang="en-US" altLang="en-US" sz="2000" i="1" dirty="0">
                <a:latin typeface="+mn-lt"/>
              </a:rPr>
              <a:t>T = Absolute Temperature (Kelvin)</a:t>
            </a:r>
          </a:p>
          <a:p>
            <a:pPr algn="ctr">
              <a:spcBef>
                <a:spcPct val="50000"/>
              </a:spcBef>
            </a:pPr>
            <a:r>
              <a:rPr lang="en-US" altLang="en-US" sz="2000" i="1" dirty="0">
                <a:latin typeface="+mn-lt"/>
              </a:rPr>
              <a:t>R = </a:t>
            </a:r>
            <a:r>
              <a:rPr lang="en-US" altLang="en-US" sz="2000" i="1" dirty="0" smtClean="0">
                <a:latin typeface="+mn-lt"/>
              </a:rPr>
              <a:t>Gas </a:t>
            </a:r>
            <a:r>
              <a:rPr lang="en-US" altLang="en-US" sz="2000" i="1" dirty="0">
                <a:latin typeface="+mn-lt"/>
              </a:rPr>
              <a:t>Constant </a:t>
            </a:r>
            <a:r>
              <a:rPr lang="en-US" altLang="en-US" sz="2000" i="1" dirty="0" smtClean="0">
                <a:latin typeface="+mn-lt"/>
              </a:rPr>
              <a:t>(</a:t>
            </a:r>
            <a:r>
              <a:rPr lang="en-US" altLang="en-US" sz="2000" i="1" dirty="0">
                <a:latin typeface="+mn-lt"/>
              </a:rPr>
              <a:t>0.0821 </a:t>
            </a:r>
            <a:r>
              <a:rPr lang="en-US" altLang="en-US" sz="2000" i="1" dirty="0" smtClean="0">
                <a:latin typeface="+mn-lt"/>
              </a:rPr>
              <a:t>L*</a:t>
            </a:r>
            <a:r>
              <a:rPr lang="en-US" altLang="en-US" sz="2000" i="1" dirty="0" err="1" smtClean="0">
                <a:latin typeface="+mn-lt"/>
              </a:rPr>
              <a:t>atm</a:t>
            </a:r>
            <a:r>
              <a:rPr lang="en-US" altLang="en-US" sz="2000" i="1" dirty="0" smtClean="0">
                <a:latin typeface="+mn-lt"/>
              </a:rPr>
              <a:t>/(</a:t>
            </a:r>
            <a:r>
              <a:rPr lang="en-US" altLang="en-US" sz="2000" i="1" dirty="0" err="1" smtClean="0">
                <a:latin typeface="+mn-lt"/>
              </a:rPr>
              <a:t>mol</a:t>
            </a:r>
            <a:r>
              <a:rPr lang="en-US" altLang="en-US" sz="2000" i="1" dirty="0">
                <a:latin typeface="+mn-lt"/>
              </a:rPr>
              <a:t>*</a:t>
            </a:r>
            <a:r>
              <a:rPr lang="en-US" altLang="en-US" sz="2000" i="1" dirty="0" smtClean="0">
                <a:latin typeface="+mn-lt"/>
              </a:rPr>
              <a:t>K))</a:t>
            </a:r>
            <a:endParaRPr lang="en-US" altLang="en-US" sz="2000" i="1" dirty="0">
              <a:latin typeface="+mn-lt"/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44805" y="1844476"/>
            <a:ext cx="3208337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8581342" y="1417158"/>
            <a:ext cx="29718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1pPr>
            <a:lvl2pPr marL="4572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2pPr>
            <a:lvl3pPr marL="9144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3pPr>
            <a:lvl4pPr marL="1371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4pPr>
            <a:lvl5pPr marL="18288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2800" dirty="0">
                <a:solidFill>
                  <a:srgbClr val="FF6600"/>
                </a:solidFill>
                <a:latin typeface="+mn-lt"/>
              </a:rPr>
              <a:t>Ideal Gas Law:</a:t>
            </a:r>
          </a:p>
        </p:txBody>
      </p:sp>
    </p:spTree>
    <p:extLst>
      <p:ext uri="{BB962C8B-B14F-4D97-AF65-F5344CB8AC3E}">
        <p14:creationId xmlns:p14="http://schemas.microsoft.com/office/powerpoint/2010/main" val="3683371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Background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hot-air-balloon-diagra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9111" y="914399"/>
            <a:ext cx="4433777" cy="5235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716346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Problem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Design/construct balloon</a:t>
            </a:r>
          </a:p>
          <a:p>
            <a:pPr lvl="1">
              <a:lnSpc>
                <a:spcPct val="150000"/>
              </a:lnSpc>
            </a:pPr>
            <a:r>
              <a:rPr lang="en-US" sz="3600" dirty="0" smtClean="0"/>
              <a:t>Maximize payload (paperclips)</a:t>
            </a:r>
          </a:p>
          <a:p>
            <a:pPr lvl="1">
              <a:lnSpc>
                <a:spcPct val="150000"/>
              </a:lnSpc>
            </a:pPr>
            <a:r>
              <a:rPr lang="en-US" sz="3600" dirty="0" smtClean="0"/>
              <a:t>Maximize flight time</a:t>
            </a:r>
          </a:p>
          <a:p>
            <a:pPr lvl="1">
              <a:lnSpc>
                <a:spcPct val="150000"/>
              </a:lnSpc>
            </a:pPr>
            <a:r>
              <a:rPr lang="en-US" sz="3600" dirty="0" smtClean="0"/>
              <a:t>Minimize cost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Materials must be “purchased”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03746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Problem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>
            <a:normAutofit fontScale="70000" lnSpcReduction="20000"/>
          </a:bodyPr>
          <a:lstStyle/>
          <a:p>
            <a:pPr marL="457200" indent="0">
              <a:lnSpc>
                <a:spcPct val="150000"/>
              </a:lnSpc>
              <a:buNone/>
            </a:pPr>
            <a:r>
              <a:rPr lang="en-US" b="1" dirty="0" smtClean="0"/>
              <a:t>Competition Rules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Add paperclip payload to finished design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TA positions balloon above heater, releases balloon temperature stabilizes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Time aloft and payload (# of paperclips) recorded by TA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TA times flight duration with a timer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Balloon must rise from release point &amp; fly for at least 1 sec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Competition Ratio used to judge design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Team with highest ratio wins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3 trials maximum: design changes permitted (cumulative cost)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39603" y="4593266"/>
            <a:ext cx="2600074" cy="757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66878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Materials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Tissue paper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8.5” x 11” paper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Drawing paper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Kevlar string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Plastic straws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Plastic tape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326372" y="935664"/>
            <a:ext cx="4231758" cy="3313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600" dirty="0" smtClean="0"/>
              <a:t>Glue sticks</a:t>
            </a:r>
          </a:p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600" dirty="0" smtClean="0"/>
              <a:t>Scissors</a:t>
            </a:r>
          </a:p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600" dirty="0" smtClean="0"/>
              <a:t>Paper clips</a:t>
            </a:r>
          </a:p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600" dirty="0" smtClean="0"/>
              <a:t>Personal heater</a:t>
            </a:r>
            <a:endParaRPr lang="en-US" sz="3600" dirty="0"/>
          </a:p>
        </p:txBody>
      </p:sp>
      <p:pic>
        <p:nvPicPr>
          <p:cNvPr id="5" name="Picture 4" descr="http://www.staples-3p.com/s7/is/image/Staples/m000018878_sc7?$splssku$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5564" y="4485371"/>
            <a:ext cx="1673428" cy="16734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38363368"/>
      </p:ext>
    </p:extLst>
  </p:cSld>
  <p:clrMapOvr>
    <a:masterClrMapping/>
  </p:clrMapOvr>
</p:sld>
</file>

<file path=ppt/theme/theme1.xml><?xml version="1.0" encoding="utf-8"?>
<a:theme xmlns:a="http://schemas.openxmlformats.org/drawingml/2006/main" name="EG templat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ster ppt" id="{E8BD0D52-E5DA-4702-BCDB-1B619DC0289C}" vid="{20C0CA4F-22CB-4C99-A5C0-9CF425B7675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Master ppt (6)</Template>
  <TotalTime>29</TotalTime>
  <Words>448</Words>
  <Application>Microsoft Office PowerPoint</Application>
  <PresentationFormat>Widescreen</PresentationFormat>
  <Paragraphs>109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Arial</vt:lpstr>
      <vt:lpstr>MS PGothic</vt:lpstr>
      <vt:lpstr>EG template</vt:lpstr>
      <vt:lpstr>Hot Air Balloon Competition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General Engineering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Hot Air Balloon Competition</dc:title>
  <dc:creator>Eve Fishinevich</dc:creator>
  <cp:lastModifiedBy>Eve Fishinevich</cp:lastModifiedBy>
  <cp:revision>53</cp:revision>
  <dcterms:created xsi:type="dcterms:W3CDTF">2016-01-21T02:42:36Z</dcterms:created>
  <dcterms:modified xsi:type="dcterms:W3CDTF">2016-01-21T03:11:37Z</dcterms:modified>
</cp:coreProperties>
</file>