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7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0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Hot Air Balloon Competition</a:t>
            </a:r>
          </a:p>
        </p:txBody>
      </p:sp>
      <p:pic>
        <p:nvPicPr>
          <p:cNvPr id="4" name="Picture 3" descr="hot-air-balloon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069" y="3525837"/>
            <a:ext cx="3471862" cy="276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619387702"/>
              </p:ext>
            </p:extLst>
          </p:nvPr>
        </p:nvGraphicFramePr>
        <p:xfrm>
          <a:off x="659218" y="914401"/>
          <a:ext cx="10770782" cy="4480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85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5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4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Price List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Tissue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$0.10/sheet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8.5” x 11”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$0.05/sheet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Drawing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$0.10/sheet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Kevlar String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$0.05/30cm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Tape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$0.03/30cm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45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Plastic Straws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$0.00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9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Assess provided 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Brainstorm possible designs</a:t>
            </a:r>
          </a:p>
          <a:p>
            <a:pPr>
              <a:lnSpc>
                <a:spcPct val="150000"/>
              </a:lnSpc>
            </a:pPr>
            <a:r>
              <a:rPr lang="en-US" dirty="0"/>
              <a:t>Sketch design on paper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Maximum allowable balloon size of 1 m</a:t>
            </a:r>
            <a:r>
              <a:rPr lang="en-US" baseline="30000" dirty="0"/>
              <a:t>3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Label properly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TAs must initial sketches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Major design revisions must also be initialed</a:t>
            </a:r>
          </a:p>
        </p:txBody>
      </p:sp>
    </p:spTree>
    <p:extLst>
      <p:ext uri="{BB962C8B-B14F-4D97-AF65-F5344CB8AC3E}">
        <p14:creationId xmlns:p14="http://schemas.microsoft.com/office/powerpoint/2010/main" val="1258399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price list detailing your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 must be “purchased” from TA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Unused materials will not be refunded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 design based on initialed sketch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Note design changes</a:t>
            </a:r>
          </a:p>
          <a:p>
            <a:pPr>
              <a:lnSpc>
                <a:spcPct val="150000"/>
              </a:lnSpc>
            </a:pPr>
            <a:r>
              <a:rPr lang="en-US" dirty="0"/>
              <a:t>Take a photograph of final flight configuration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Still shot or video</a:t>
            </a:r>
          </a:p>
        </p:txBody>
      </p:sp>
    </p:spTree>
    <p:extLst>
      <p:ext uri="{BB962C8B-B14F-4D97-AF65-F5344CB8AC3E}">
        <p14:creationId xmlns:p14="http://schemas.microsoft.com/office/powerpoint/2010/main" val="65938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*BONUS* Individual </a:t>
            </a:r>
            <a:r>
              <a:rPr lang="en-US"/>
              <a:t>Lab Report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Title Page</a:t>
            </a:r>
          </a:p>
          <a:p>
            <a:pPr>
              <a:lnSpc>
                <a:spcPct val="150000"/>
              </a:lnSpc>
            </a:pPr>
            <a:r>
              <a:rPr lang="en-US" dirty="0"/>
              <a:t>Discussion topics in the manual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class results and photo of balloon</a:t>
            </a:r>
          </a:p>
        </p:txBody>
      </p:sp>
    </p:spTree>
    <p:extLst>
      <p:ext uri="{BB962C8B-B14F-4D97-AF65-F5344CB8AC3E}">
        <p14:creationId xmlns:p14="http://schemas.microsoft.com/office/powerpoint/2010/main" val="2291280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Team 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State rules of competition</a:t>
            </a:r>
          </a:p>
          <a:p>
            <a:pPr>
              <a:lnSpc>
                <a:spcPct val="150000"/>
              </a:lnSpc>
            </a:pPr>
            <a:r>
              <a:rPr lang="en-US" dirty="0"/>
              <a:t>Describe your design and its concepts</a:t>
            </a:r>
          </a:p>
          <a:p>
            <a:pPr>
              <a:lnSpc>
                <a:spcPct val="150000"/>
              </a:lnSpc>
            </a:pPr>
            <a:r>
              <a:rPr lang="en-US" dirty="0"/>
              <a:t>Include table of class results and photo/video of balloon</a:t>
            </a:r>
          </a:p>
          <a:p>
            <a:pPr>
              <a:lnSpc>
                <a:spcPct val="150000"/>
              </a:lnSpc>
            </a:pPr>
            <a:r>
              <a:rPr lang="en-US" dirty="0"/>
              <a:t>How could your current design be improved?</a:t>
            </a:r>
          </a:p>
          <a:p>
            <a:pPr>
              <a:lnSpc>
                <a:spcPct val="150000"/>
              </a:lnSpc>
            </a:pPr>
            <a:r>
              <a:rPr lang="en-US" dirty="0"/>
              <a:t>Refer to “How to Give a Recitation Presentation” in the lab manual</a:t>
            </a:r>
          </a:p>
        </p:txBody>
      </p:sp>
    </p:spTree>
    <p:extLst>
      <p:ext uri="{BB962C8B-B14F-4D97-AF65-F5344CB8AC3E}">
        <p14:creationId xmlns:p14="http://schemas.microsoft.com/office/powerpoint/2010/main" val="2478981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Have all original data signed by TA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dirty="0"/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1924399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Hot Air Balloon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/>
              <a:t>Problem Statement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Demonstrate basic principles of buoyancy and thermodynamics</a:t>
            </a:r>
          </a:p>
          <a:p>
            <a:pPr>
              <a:lnSpc>
                <a:spcPct val="150000"/>
              </a:lnSpc>
            </a:pPr>
            <a:r>
              <a:rPr lang="en-US" dirty="0"/>
              <a:t>Use concept of minimal design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6195" cy="5339751"/>
          </a:xfrm>
        </p:spPr>
        <p:txBody>
          <a:bodyPr>
            <a:normAutofit fontScale="925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Buoyancy</a:t>
            </a:r>
          </a:p>
          <a:p>
            <a:pPr>
              <a:lnSpc>
                <a:spcPct val="150000"/>
              </a:lnSpc>
            </a:pPr>
            <a:r>
              <a:rPr lang="en-US" dirty="0"/>
              <a:t>Archimedes’ Principle</a:t>
            </a:r>
          </a:p>
          <a:p>
            <a:pPr>
              <a:lnSpc>
                <a:spcPct val="150000"/>
              </a:lnSpc>
            </a:pPr>
            <a:r>
              <a:rPr lang="en-US" dirty="0"/>
              <a:t>Object immersed in fluid is buoyed up by force equal to weight of fluid displaced by object</a:t>
            </a:r>
          </a:p>
          <a:p>
            <a:pPr>
              <a:lnSpc>
                <a:spcPct val="150000"/>
              </a:lnSpc>
            </a:pPr>
            <a:r>
              <a:rPr lang="en-US" dirty="0"/>
              <a:t>Buoyant forces cause balloon to rise</a:t>
            </a:r>
          </a:p>
        </p:txBody>
      </p:sp>
      <p:pic>
        <p:nvPicPr>
          <p:cNvPr id="4" name="Picture 3" descr="buoyanc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740" y="1190847"/>
            <a:ext cx="3062288" cy="488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80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1" y="914399"/>
            <a:ext cx="8230505" cy="5339751"/>
          </a:xfrm>
        </p:spPr>
        <p:txBody>
          <a:bodyPr>
            <a:normAutofit fontScale="775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Thermodynamics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Air pressure, volume, and temperature are related via Ideal Gas Law</a:t>
            </a:r>
          </a:p>
          <a:p>
            <a:pPr>
              <a:lnSpc>
                <a:spcPct val="150000"/>
              </a:lnSpc>
            </a:pPr>
            <a:r>
              <a:rPr lang="en-US" dirty="0"/>
              <a:t>Raising air temperature at constant volume (balloon envelope) causes air density within </a:t>
            </a:r>
            <a:br>
              <a:rPr lang="en-US" dirty="0"/>
            </a:br>
            <a:r>
              <a:rPr lang="en-US" dirty="0"/>
              <a:t>to drop</a:t>
            </a:r>
          </a:p>
          <a:p>
            <a:pPr>
              <a:lnSpc>
                <a:spcPct val="150000"/>
              </a:lnSpc>
            </a:pPr>
            <a:r>
              <a:rPr lang="en-US" dirty="0"/>
              <a:t>Excess air will escape</a:t>
            </a:r>
          </a:p>
          <a:p>
            <a:pPr>
              <a:lnSpc>
                <a:spcPct val="150000"/>
              </a:lnSpc>
            </a:pPr>
            <a:r>
              <a:rPr lang="en-US" dirty="0"/>
              <a:t>Balloon weighs less than displaced air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8581342" y="2676326"/>
            <a:ext cx="29718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V =Volume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P = Pressure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n = # of Moles of Air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T = Absolute Temperature (Kelvin)</a:t>
            </a:r>
          </a:p>
          <a:p>
            <a:pPr algn="ctr">
              <a:spcBef>
                <a:spcPct val="50000"/>
              </a:spcBef>
            </a:pPr>
            <a:r>
              <a:rPr lang="en-US" altLang="en-US" sz="2000" i="1" dirty="0">
                <a:latin typeface="+mn-lt"/>
              </a:rPr>
              <a:t>R = Gas Constant (0.0821 L*</a:t>
            </a:r>
            <a:r>
              <a:rPr lang="en-US" altLang="en-US" sz="2000" i="1" dirty="0" err="1">
                <a:latin typeface="+mn-lt"/>
              </a:rPr>
              <a:t>atm</a:t>
            </a:r>
            <a:r>
              <a:rPr lang="en-US" altLang="en-US" sz="2000" i="1" dirty="0">
                <a:latin typeface="+mn-lt"/>
              </a:rPr>
              <a:t>/(</a:t>
            </a:r>
            <a:r>
              <a:rPr lang="en-US" altLang="en-US" sz="2000" i="1" dirty="0" err="1">
                <a:latin typeface="+mn-lt"/>
              </a:rPr>
              <a:t>mol</a:t>
            </a:r>
            <a:r>
              <a:rPr lang="en-US" altLang="en-US" sz="2000" i="1" dirty="0">
                <a:latin typeface="+mn-lt"/>
              </a:rPr>
              <a:t>*K))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4805" y="1844476"/>
            <a:ext cx="3208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81342" y="1417158"/>
            <a:ext cx="297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800" dirty="0">
                <a:solidFill>
                  <a:srgbClr val="FF6600"/>
                </a:solidFill>
                <a:latin typeface="+mn-lt"/>
              </a:rPr>
              <a:t>Ideal Gas Law:</a:t>
            </a:r>
          </a:p>
        </p:txBody>
      </p:sp>
    </p:spTree>
    <p:extLst>
      <p:ext uri="{BB962C8B-B14F-4D97-AF65-F5344CB8AC3E}">
        <p14:creationId xmlns:p14="http://schemas.microsoft.com/office/powerpoint/2010/main" val="368337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ot-air-balloon-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111" y="914399"/>
            <a:ext cx="4433777" cy="5235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1634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Design/construct balloon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Maximize payload (paperclips)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Maximize flight time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Minimize cost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 must be “purchased”</a:t>
            </a:r>
          </a:p>
        </p:txBody>
      </p:sp>
    </p:spTree>
    <p:extLst>
      <p:ext uri="{BB962C8B-B14F-4D97-AF65-F5344CB8AC3E}">
        <p14:creationId xmlns:p14="http://schemas.microsoft.com/office/powerpoint/2010/main" val="179037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Competition Rules</a:t>
            </a:r>
          </a:p>
          <a:p>
            <a:pPr>
              <a:lnSpc>
                <a:spcPct val="150000"/>
              </a:lnSpc>
            </a:pPr>
            <a:r>
              <a:rPr lang="en-US" dirty="0"/>
              <a:t>Add paperclip payload to finished design</a:t>
            </a:r>
          </a:p>
          <a:p>
            <a:pPr>
              <a:lnSpc>
                <a:spcPct val="150000"/>
              </a:lnSpc>
            </a:pPr>
            <a:r>
              <a:rPr lang="en-US" dirty="0"/>
              <a:t>TA positions balloon above heater, releases balloon temperature stabilizes</a:t>
            </a:r>
          </a:p>
          <a:p>
            <a:pPr>
              <a:lnSpc>
                <a:spcPct val="150000"/>
              </a:lnSpc>
            </a:pPr>
            <a:r>
              <a:rPr lang="en-US" dirty="0"/>
              <a:t>Time aloft and payload (# of paperclips) recorded by TA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TA times flight duration with a timer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Balloon must rise from release point &amp; fly for at least 1 sec</a:t>
            </a:r>
          </a:p>
          <a:p>
            <a:pPr>
              <a:lnSpc>
                <a:spcPct val="150000"/>
              </a:lnSpc>
            </a:pPr>
            <a:r>
              <a:rPr lang="en-US" dirty="0"/>
              <a:t>Competition Ratio used to judge design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Team with highest ratio wins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3 trials maximum: design changes permitted (cumulative cost)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9603" y="4593266"/>
            <a:ext cx="2600074" cy="75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68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Tissue paper (65 x 48cm)</a:t>
            </a:r>
          </a:p>
          <a:p>
            <a:pPr>
              <a:lnSpc>
                <a:spcPct val="150000"/>
              </a:lnSpc>
            </a:pPr>
            <a:r>
              <a:rPr lang="en-US" dirty="0"/>
              <a:t>21.5 x 27.9cm paper </a:t>
            </a:r>
            <a:r>
              <a:rPr lang="en-US"/>
              <a:t>(US letter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Drawing paper (43 x 50cm)</a:t>
            </a:r>
          </a:p>
          <a:p>
            <a:pPr>
              <a:lnSpc>
                <a:spcPct val="150000"/>
              </a:lnSpc>
            </a:pPr>
            <a:r>
              <a:rPr lang="en-US" dirty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/>
              <a:t>Plastic straws</a:t>
            </a:r>
          </a:p>
          <a:p>
            <a:pPr>
              <a:lnSpc>
                <a:spcPct val="150000"/>
              </a:lnSpc>
            </a:pPr>
            <a:r>
              <a:rPr lang="en-US" dirty="0"/>
              <a:t>Plastic tape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61603" y="898812"/>
            <a:ext cx="4231758" cy="3313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Glue sticks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Scissors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Paper clips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dirty="0"/>
              <a:t>Personal heater</a:t>
            </a:r>
          </a:p>
        </p:txBody>
      </p:sp>
      <p:pic>
        <p:nvPicPr>
          <p:cNvPr id="5" name="Picture 4" descr="http://www.staples-3p.com/s7/is/image/Staples/m000018878_sc7?$splssku$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564" y="4485371"/>
            <a:ext cx="1673428" cy="1673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6336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(6)</Template>
  <TotalTime>43</TotalTime>
  <Words>456</Words>
  <Application>Microsoft Macintosh PowerPoint</Application>
  <PresentationFormat>Widescreen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MS PGothic</vt:lpstr>
      <vt:lpstr>Arial</vt:lpstr>
      <vt:lpstr>EG template</vt:lpstr>
      <vt:lpstr>Hot Air Balloon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 Air Balloon Competition</dc:title>
  <dc:creator>Eve Fishinevich</dc:creator>
  <cp:lastModifiedBy>Peter Li</cp:lastModifiedBy>
  <cp:revision>58</cp:revision>
  <dcterms:created xsi:type="dcterms:W3CDTF">2016-01-21T02:42:36Z</dcterms:created>
  <dcterms:modified xsi:type="dcterms:W3CDTF">2018-02-09T15:38:36Z</dcterms:modified>
</cp:coreProperties>
</file>