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  <p:sldMasterId id="2147483673" r:id="rId3"/>
  </p:sldMasterIdLst>
  <p:notesMasterIdLst>
    <p:notesMasterId r:id="rId17"/>
  </p:notesMasterIdLst>
  <p:sldIdLst>
    <p:sldId id="298" r:id="rId4"/>
    <p:sldId id="258" r:id="rId5"/>
    <p:sldId id="338" r:id="rId6"/>
    <p:sldId id="339" r:id="rId7"/>
    <p:sldId id="340" r:id="rId8"/>
    <p:sldId id="329" r:id="rId9"/>
    <p:sldId id="330" r:id="rId10"/>
    <p:sldId id="332" r:id="rId11"/>
    <p:sldId id="333" r:id="rId12"/>
    <p:sldId id="334" r:id="rId13"/>
    <p:sldId id="335" r:id="rId14"/>
    <p:sldId id="336" r:id="rId15"/>
    <p:sldId id="317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Proxima Nova Rg" panose="02000506030000020004" pitchFamily="2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Proxima Nova Lt" panose="02000506030000020004" charset="0"/>
      <p:regular r:id="rId25"/>
      <p:bold r:id="rId26"/>
      <p:italic r:id="rId27"/>
      <p:boldItalic r:id="rId28"/>
    </p:embeddedFont>
    <p:embeddedFont>
      <p:font typeface="Gotham Medium" pitchFamily="50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87" autoAdjust="0"/>
    <p:restoredTop sz="94679"/>
  </p:normalViewPr>
  <p:slideViewPr>
    <p:cSldViewPr snapToGrid="0">
      <p:cViewPr varScale="1">
        <p:scale>
          <a:sx n="81" d="100"/>
          <a:sy n="81" d="100"/>
        </p:scale>
        <p:origin x="33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classic examples of data visualization in charts, data visualization is the core of a continuously growing snowball that allows engineers to ideate and innovate.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1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**Give students time to discuss this question in groups and/or have a  larger group discussion**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826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classic examples of data visualization in charts, data visualization is the core of a continuously growing snowball that allows engineers to ideate and innovate.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70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 Answer: Major Internet Cables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8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9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**Ask students what they think this map shows**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5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55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68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40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40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87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635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94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47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0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66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4190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17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31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9/5/2022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9/5/2022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9/5/2022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9/5/2022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9/5/2022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prstClr val="white"/>
                </a:solidFill>
                <a:latin typeface="Proxima Nova Lt" panose="02000506030000020004" pitchFamily="2" charset="77"/>
              </a:rPr>
              <a:pPr/>
              <a:t>‹#›</a:t>
            </a:fld>
            <a:endParaRPr lang="en-US" b="1" dirty="0">
              <a:solidFill>
                <a:prstClr val="white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974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Mjx3S3UjmnA" TargetMode="Externa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RECITATION 11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Proxima Nova Rg" panose="02000506030000020004" pitchFamily="2" charset="0"/>
              </a:rPr>
              <a:t>EG1004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INNOVATIVE SOLUTIONS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drones">
            <a:hlinkClick r:id="" action="ppaction://media"/>
            <a:extLst>
              <a:ext uri="{FF2B5EF4-FFF2-40B4-BE49-F238E27FC236}">
                <a16:creationId xmlns="" xmlns:a16="http://schemas.microsoft.com/office/drawing/2014/main" id="{13E89620-C302-C84E-AB01-3D4A653BF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91373" y="1571055"/>
            <a:ext cx="8009254" cy="4503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NOVEL IDEAS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3" name="Picture 2" descr="World Metro Map">
            <a:extLst>
              <a:ext uri="{FF2B5EF4-FFF2-40B4-BE49-F238E27FC236}">
                <a16:creationId xmlns="" xmlns:a16="http://schemas.microsoft.com/office/drawing/2014/main" id="{6313CC53-B364-0C4E-9044-6C950FAC4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96" y="1503289"/>
            <a:ext cx="5784956" cy="43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4652335" y="5875407"/>
            <a:ext cx="288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Urban rail system</a:t>
            </a:r>
          </a:p>
        </p:txBody>
      </p:sp>
    </p:spTree>
    <p:extLst>
      <p:ext uri="{BB962C8B-B14F-4D97-AF65-F5344CB8AC3E}">
        <p14:creationId xmlns:p14="http://schemas.microsoft.com/office/powerpoint/2010/main" val="1006767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0" y="1154027"/>
            <a:ext cx="11984736" cy="96514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SPECIFICATIONS</a:t>
            </a:r>
            <a:r>
              <a:rPr lang="en-US" sz="5400">
                <a:latin typeface="Gotham Medium" panose="02000604030000020004" pitchFamily="50" charset="0"/>
              </a:rPr>
              <a:t>, DIMENSIONS</a:t>
            </a:r>
            <a:r>
              <a:rPr lang="en-US" sz="5400" dirty="0">
                <a:latin typeface="Gotham Medium" panose="02000604030000020004" pitchFamily="50" charset="0"/>
              </a:rPr>
              <a:t>, PRODUCTION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C66B28A-24DD-3241-AD26-EDBEBA5C4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398" y="2267668"/>
            <a:ext cx="6391200" cy="38935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4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Engineering &amp; Social Justice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Visualizing Data For Your </a:t>
            </a:r>
            <a:r>
              <a:rPr lang="en-US" dirty="0" smtClean="0">
                <a:latin typeface="Proxima Nova Rg" panose="02000506030000020004" pitchFamily="2" charset="0"/>
              </a:rPr>
              <a:t>Argument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Writing as a Professional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Lab 10 Presentations</a:t>
            </a: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915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74" y="2834643"/>
            <a:ext cx="11155052" cy="923519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ENGINEERING &amp; </a:t>
            </a:r>
            <a:r>
              <a:rPr lang="en-US" sz="5400" dirty="0" smtClean="0">
                <a:latin typeface="Gotham Medium" panose="02000604030000020004" pitchFamily="50" charset="0"/>
              </a:rPr>
              <a:t>SOCIAL JUSTICE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9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21195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65286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prstClr val="black"/>
                </a:solidFill>
                <a:latin typeface="Gotham Medium" panose="02000604030000020004" pitchFamily="50" charset="0"/>
              </a:rPr>
              <a:t>DISCUSSION QUESTION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11574B3-9B18-9843-8BF9-AFAF7E9B4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898067"/>
            <a:ext cx="10140876" cy="137779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57068C"/>
                </a:solidFill>
                <a:latin typeface="Proxima Nova Rg" panose="02000506030000020004" pitchFamily="2" charset="0"/>
              </a:rPr>
              <a:t>What ethical &amp; social are there with the use of hostile architecture?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416" y="3275860"/>
            <a:ext cx="7319223" cy="24122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83837" y="564118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(See handout for more details)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50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VISUALIZING DATA FOR </a:t>
            </a:r>
            <a:br>
              <a:rPr lang="en-US" sz="5400" dirty="0" smtClean="0">
                <a:latin typeface="Gotham Medium" panose="02000604030000020004" pitchFamily="50" charset="0"/>
              </a:rPr>
            </a:br>
            <a:r>
              <a:rPr lang="en-US" sz="5400" dirty="0" smtClean="0">
                <a:latin typeface="Gotham Medium" panose="02000604030000020004" pitchFamily="50" charset="0"/>
              </a:rPr>
              <a:t>YOUR ARGUMENT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2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EXPLAINING CONCEPTS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thermalconductivity">
            <a:hlinkClick r:id="" action="ppaction://media"/>
            <a:extLst>
              <a:ext uri="{FF2B5EF4-FFF2-40B4-BE49-F238E27FC236}">
                <a16:creationId xmlns="" xmlns:a16="http://schemas.microsoft.com/office/drawing/2014/main" id="{40BF8B45-59C8-7C47-97A3-36FDC797A6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2693" y="1641918"/>
            <a:ext cx="7246614" cy="45291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="" xmlns:a16="http://schemas.microsoft.com/office/drawing/2014/main" id="{D21DDB53-697A-8E4F-BB5F-02A99E904008}"/>
              </a:ext>
            </a:extLst>
          </p:cNvPr>
          <p:cNvSpPr/>
          <p:nvPr/>
        </p:nvSpPr>
        <p:spPr>
          <a:xfrm>
            <a:off x="9438968" y="5552908"/>
            <a:ext cx="1666567" cy="51416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IDENTIFYING PROBLEMS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pic>
        <p:nvPicPr>
          <p:cNvPr id="11" name="Picture 2" descr="  GIF">
            <a:extLst>
              <a:ext uri="{FF2B5EF4-FFF2-40B4-BE49-F238E27FC236}">
                <a16:creationId xmlns="" xmlns:a16="http://schemas.microsoft.com/office/drawing/2014/main" id="{53AC68D0-94E4-FC44-B206-6084AF934E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87" y="1493290"/>
            <a:ext cx="4134465" cy="232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  GIF">
            <a:extLst>
              <a:ext uri="{FF2B5EF4-FFF2-40B4-BE49-F238E27FC236}">
                <a16:creationId xmlns="" xmlns:a16="http://schemas.microsoft.com/office/drawing/2014/main" id="{9586F10D-791D-1744-945C-FBD2C10902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43" y="1459724"/>
            <a:ext cx="4191776" cy="23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  GIF">
            <a:extLst>
              <a:ext uri="{FF2B5EF4-FFF2-40B4-BE49-F238E27FC236}">
                <a16:creationId xmlns="" xmlns:a16="http://schemas.microsoft.com/office/drawing/2014/main" id="{1645DBDE-E58A-9347-AC7D-7B630D1FF5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68" y="3919101"/>
            <a:ext cx="4134464" cy="232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hlinkClick r:id="rId6"/>
            <a:extLst>
              <a:ext uri="{FF2B5EF4-FFF2-40B4-BE49-F238E27FC236}">
                <a16:creationId xmlns="" xmlns:a16="http://schemas.microsoft.com/office/drawing/2014/main" id="{00808723-F37B-8A4D-B665-302493A099ED}"/>
              </a:ext>
            </a:extLst>
          </p:cNvPr>
          <p:cNvSpPr txBox="1"/>
          <p:nvPr/>
        </p:nvSpPr>
        <p:spPr>
          <a:xfrm>
            <a:off x="9438968" y="5567581"/>
            <a:ext cx="1826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5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DATA COLLECTION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4039539" y="5940349"/>
            <a:ext cx="366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1: Map </a:t>
            </a:r>
            <a:r>
              <a:rPr lang="en-US" dirty="0">
                <a:latin typeface="Proxima Nova Rg" panose="02000506030000020004" pitchFamily="2" charset="77"/>
              </a:rPr>
              <a:t>courtesy of Gizmodo</a:t>
            </a:r>
          </a:p>
        </p:txBody>
      </p:sp>
      <p:pic>
        <p:nvPicPr>
          <p:cNvPr id="11" name="Picture 2" descr="For Decades, the Public Was Not Allowed to View Maps of the US Internet">
            <a:extLst>
              <a:ext uri="{FF2B5EF4-FFF2-40B4-BE49-F238E27FC236}">
                <a16:creationId xmlns="" xmlns:a16="http://schemas.microsoft.com/office/drawing/2014/main" id="{29C14904-FE1D-4C4D-936C-60CADCF46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998" y="1587695"/>
            <a:ext cx="6912902" cy="42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67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632" y="538142"/>
            <a:ext cx="1198473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DATA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D2B38F6-7396-4A49-B68A-C7B216C8E6F5}"/>
              </a:ext>
            </a:extLst>
          </p:cNvPr>
          <p:cNvSpPr/>
          <p:nvPr/>
        </p:nvSpPr>
        <p:spPr>
          <a:xfrm>
            <a:off x="4359788" y="5926701"/>
            <a:ext cx="3472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2: Map courtesy </a:t>
            </a:r>
            <a:r>
              <a:rPr lang="en-US" dirty="0">
                <a:latin typeface="Proxima Nova Rg" panose="02000506030000020004" pitchFamily="2" charset="77"/>
              </a:rPr>
              <a:t>of Reddit</a:t>
            </a:r>
          </a:p>
        </p:txBody>
      </p:sp>
      <p:pic>
        <p:nvPicPr>
          <p:cNvPr id="13" name="Picture 2" descr="https://i.redd.it/eo6248sth0pz.png">
            <a:extLst>
              <a:ext uri="{FF2B5EF4-FFF2-40B4-BE49-F238E27FC236}">
                <a16:creationId xmlns="" xmlns:a16="http://schemas.microsoft.com/office/drawing/2014/main" id="{40F0EC5B-81C9-4A4D-A211-DD49072DD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881" y="1748736"/>
            <a:ext cx="8916238" cy="417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1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2_EG1003" id="{DBE85712-88D7-8C4E-9F2D-317D2E2E98FD}" vid="{B5108559-B8B5-2243-983D-80D44F6D0DB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</TotalTime>
  <Words>213</Words>
  <Application>Microsoft Office PowerPoint</Application>
  <PresentationFormat>Widescreen</PresentationFormat>
  <Paragraphs>47</Paragraphs>
  <Slides>13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Calibri</vt:lpstr>
      <vt:lpstr>Proxima Nova Rg</vt:lpstr>
      <vt:lpstr>Calibri Light</vt:lpstr>
      <vt:lpstr>Arial</vt:lpstr>
      <vt:lpstr>Proxima Nova Lt</vt:lpstr>
      <vt:lpstr>Gotham Medium</vt:lpstr>
      <vt:lpstr>Office Theme</vt:lpstr>
      <vt:lpstr>Custom Design</vt:lpstr>
      <vt:lpstr>1_Office Theme</vt:lpstr>
      <vt:lpstr>RECITATION 11</vt:lpstr>
      <vt:lpstr>AGENDA</vt:lpstr>
      <vt:lpstr>ENGINEERING &amp; SOCIAL JUSTICE</vt:lpstr>
      <vt:lpstr>What ethical &amp; social are there with the use of hostile architecture?</vt:lpstr>
      <vt:lpstr>VISUALIZING DATA FOR  YOUR ARGUMENT</vt:lpstr>
      <vt:lpstr>EXPLAINING CONCEPTS</vt:lpstr>
      <vt:lpstr>IDENTIFYING PROBLEMS</vt:lpstr>
      <vt:lpstr>DATA COLLECTION</vt:lpstr>
      <vt:lpstr>DATA MANAGEMENT</vt:lpstr>
      <vt:lpstr>INNOVATIVE SOLUTIONS</vt:lpstr>
      <vt:lpstr>NOVEL IDEAS</vt:lpstr>
      <vt:lpstr>SPECIFICATIONS, DIMENSIONS, PRODUCTION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11</dc:title>
  <dc:creator>Diya</dc:creator>
  <cp:lastModifiedBy>User</cp:lastModifiedBy>
  <cp:revision>11</cp:revision>
  <dcterms:created xsi:type="dcterms:W3CDTF">2020-08-25T04:28:33Z</dcterms:created>
  <dcterms:modified xsi:type="dcterms:W3CDTF">2022-09-05T21:21:02Z</dcterms:modified>
  <cp:contentStatus/>
</cp:coreProperties>
</file>