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8" r:id="rId4"/>
    <p:sldId id="299" r:id="rId5"/>
    <p:sldId id="302" r:id="rId6"/>
    <p:sldId id="303" r:id="rId7"/>
    <p:sldId id="318" r:id="rId8"/>
    <p:sldId id="319" r:id="rId9"/>
    <p:sldId id="320" r:id="rId10"/>
    <p:sldId id="321" r:id="rId11"/>
    <p:sldId id="322" r:id="rId12"/>
    <p:sldId id="324" r:id="rId13"/>
    <p:sldId id="323" r:id="rId14"/>
    <p:sldId id="317" r:id="rId15"/>
  </p:sldIdLst>
  <p:sldSz cx="12192000" cy="6858000"/>
  <p:notesSz cx="6858000" cy="9144000"/>
  <p:embeddedFontLst>
    <p:embeddedFont>
      <p:font typeface="Gotham Medium" panose="02000604030000020004" pitchFamily="50" charset="0"/>
      <p:regular r:id="rId17"/>
    </p:embeddedFont>
    <p:embeddedFont>
      <p:font typeface="MS PGothic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Proxima Nova Rg" panose="02000506030000020004" pitchFamily="2" charset="0"/>
      <p:regular r:id="rId25"/>
      <p:bold r:id="rId26"/>
      <p:italic r:id="rId27"/>
      <p:boldItalic r:id="rId28"/>
    </p:embeddedFont>
    <p:embeddedFont>
      <p:font typeface="Proxima Nova Lt" panose="02000506030000020004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70AD47"/>
    <a:srgbClr val="ED7D31"/>
    <a:srgbClr val="A89AD3"/>
    <a:srgbClr val="C9AB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 autoAdjust="0"/>
    <p:restoredTop sz="94704"/>
  </p:normalViewPr>
  <p:slideViewPr>
    <p:cSldViewPr snapToGrid="0">
      <p:cViewPr varScale="1">
        <p:scale>
          <a:sx n="59" d="100"/>
          <a:sy n="59" d="100"/>
        </p:scale>
        <p:origin x="82" y="5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751496-A2C9-9E4B-A455-44F0A049C932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E5E07-5C7E-3546-9E90-84F08637D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According to an article written by </a:t>
            </a:r>
            <a:r>
              <a:rPr lang="en-US" dirty="0" err="1"/>
              <a:t>GlassDoor</a:t>
            </a:r>
            <a:r>
              <a:rPr lang="en-US" dirty="0"/>
              <a:t> in 2018.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14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4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7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7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**Give the partners several minutes to complete the activity. Ask one or two members to share if desired.**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0E5E07-5C7E-3546-9E90-84F08637D3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9E1E-6E84-B340-91C9-AF6614030D5C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 b="0" i="0">
                <a:solidFill>
                  <a:schemeClr val="bg1"/>
                </a:solidFill>
                <a:latin typeface="Proxima Nova Lt" panose="02000506030000020004" pitchFamily="2" charset="77"/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48C13-B1FF-3F40-9FCF-988778AE23B3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0AE01-D21B-AE49-B36A-67D47A7FD6D3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5C11-7EE2-2041-A607-895EC8A6C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A13DF-7B4E-6547-BE62-43E5CC042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A52AE-BFFE-0B4A-96EA-6765ED005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848D-8015-0448-880C-9B870E23B3B8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40785-3F5C-374B-BCFB-44A7364BE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9D708-67FF-714E-A33E-59370B95A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43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BA7D-6DC6-404B-913F-D299A40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32A3-95E0-B441-B0EF-23BA1048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E1230-8CB5-CE4B-86BF-BAD922A0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15E1D-24DB-054A-96D5-3ECE7450746E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2C9BF-5593-C540-A7C0-0F53E9646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1B1E9-58E4-B849-B096-8FEE96EC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30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821D0-16D1-5843-A9A7-3779F2DD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0CEE7-79CB-BA4F-BD30-43EBAAC13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DB85-5EA7-BE42-83BC-ACC899BC6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037B4-756F-9C48-8395-6E1AFF0ECDCC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258EE-C4DD-CF4A-9636-9C24BF4B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3EF1B-352E-0347-AE36-5442E074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04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90F3-621C-BA48-A7ED-3F89795D0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2DF2-30A7-9C42-A16F-4F9BD2DA1E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98B0D-FC65-FC4D-AD80-8A02064F0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FE4892-7FFF-A442-9F01-AA62D06A8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A0B89-FAF1-8C43-9E34-C69AD3064FA3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D4B1E-B299-6940-8CB8-DEA77221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722834-894D-464A-8D95-0F3F7CD8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0E52C-B57A-364C-BBE4-D796BF944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469F-2162-F54B-816C-177F25FAD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C4F868-4D08-0147-8539-825213DB6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66AB-6031-E941-A0B0-3132116672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6B597-190A-4E4D-B404-076B1DFBF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5EC11D-D692-A24B-9461-3F2B1772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32326-880B-3647-BF1C-4247C18D4C8C}" type="datetime1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EA41EE-13B9-E543-B86F-348F7459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B8A1-3FD1-8E40-8730-FD650F71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491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BBC94-BE63-AC46-B09D-B3865CE73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4A4197-E07F-D841-A61D-834FB3357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5258E-C18B-E440-959A-BC5960765903}" type="datetime1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8AFCD-AFFC-754D-A3CF-34250892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1D78F-D4A4-6842-9B39-C6F54068D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7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59D9A5-C899-FB4C-9E59-9DCDE9AE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379BE-85AE-BF46-BBF4-C01AEE04D4A1}" type="datetime1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51FB69-0733-3A4F-8C07-96BA92D9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A87E4-E18B-B547-AA01-A7B99427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38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7F1D8-E50E-0747-8FE0-74806896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BD10C-DDC6-2046-80C9-B37946A9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52E37-496A-2B4E-AE1A-EE87B4895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9B2319-F80A-DD47-B53F-5E47F7E8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B0D7-BBC2-834F-AC41-5FFC04485AB8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4F9626-C871-1B42-9324-968C2A6D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EA13B-26C5-FD42-8EE5-5F21985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5070-8853-3E41-A744-BFD2C9347D42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D90EA-AC56-8848-83BE-09F0D75DB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E90271-BA5B-BD41-856D-5F5145296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3344F-AE2C-2E4F-93DC-66A108D5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05A79-8C87-C446-B668-CCF826D09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CA1F0-0ED9-5B47-8149-C190C0614E7E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2A63D5-9A60-014C-86EA-657716CA8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590273-8582-FA4D-B341-60EA93A6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40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DBB26-0D0E-1A4B-A80C-92790194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150C31-B510-B341-9F66-070B0FD2C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C02D2-93CC-DE4C-9660-27D96B99B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61855-0550-3949-B37E-792D2E8EF040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8F64-7092-B146-897A-E0E69A911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FA9513-0464-4049-8FEB-AD772674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78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2986F8-49B4-744C-BE94-F833463D0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D357D-56ED-7E4B-BE3F-4DB27183E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6B0B5-B05D-6049-9863-81A7F0474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0AB6-90FB-6C4C-A5DF-D053F080667D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61C26-1A32-FF44-8C4C-8D1B1CC6C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BA198-E08C-924A-A35C-506109125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1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11745-B2D1-2843-B82D-2EF1718AF31E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A1212D-38B2-4DEE-B25F-5C96C2761F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59BCB-F43F-3A43-B613-29E777C14673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16FEF-22A6-0349-8AC2-1CA346584499}" type="datetime1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BC81-6EF1-4A44-9F4F-445DEC08A6A5}" type="datetime1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86100-4F31-7347-8D34-870C85B1DE61}" type="datetime1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E5B0-5BFA-4F4B-B51F-85F45FFA437F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051C3-A24B-EF4A-B9B7-C2BF34724FBB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43C1-7428-404F-8363-029D0C5ECF8D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6273" y="47625"/>
            <a:ext cx="473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4550AC-44EF-C445-B2BF-13419CD53B20}"/>
              </a:ext>
            </a:extLst>
          </p:cNvPr>
          <p:cNvSpPr txBox="1"/>
          <p:nvPr userDrawn="1"/>
        </p:nvSpPr>
        <p:spPr>
          <a:xfrm>
            <a:off x="11718388" y="84405"/>
            <a:ext cx="473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D550CB4-4F5D-C147-8DB1-686BBDC38555}" type="slidenum">
              <a:rPr lang="en-US" b="1" smtClean="0">
                <a:solidFill>
                  <a:schemeClr val="bg1"/>
                </a:solidFill>
                <a:latin typeface="Proxima Nova Lt" panose="02000506030000020004" pitchFamily="2" charset="77"/>
              </a:rPr>
              <a:t>‹#›</a:t>
            </a:fld>
            <a:endParaRPr lang="en-US" b="1" dirty="0">
              <a:solidFill>
                <a:schemeClr val="bg1"/>
              </a:solidFill>
              <a:latin typeface="Proxima Nova Lt" panose="0200050603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53A857-30E2-F241-9568-F9FA4F59A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CA9625-E09B-7149-A122-69D092902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966D5-46D0-DF43-81D0-19D664959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4EDA4-5FBB-4647-B762-284C2A89AD7D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92548-FF11-824E-B93B-0A006E95B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4F86-E449-C747-A0CA-C94394D863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BACC8-05A8-284E-8C0F-BED1A3B3D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9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nyu.service-now.com/servicelink/kb_search.do?id=04120271609499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lassdoor.com/Job/software-developer-jobs-SRCH_KO0,18.htm" TargetMode="External"/><Relationship Id="rId13" Type="http://schemas.openxmlformats.org/officeDocument/2006/relationships/hyperlink" Target="https://www.glassdoor.com/Job/process-engineer-jobs-SRCH_KO0,16.htm" TargetMode="External"/><Relationship Id="rId18" Type="http://schemas.openxmlformats.org/officeDocument/2006/relationships/hyperlink" Target="https://www.glassdoor.com/Job/technical-support-jobs-SRCH_KO0,17.htm" TargetMode="External"/><Relationship Id="rId26" Type="http://schemas.openxmlformats.org/officeDocument/2006/relationships/hyperlink" Target="https://www.glassdoor.com/Job/lvn-jobs-SRCH_KO0,3.htm" TargetMode="External"/><Relationship Id="rId3" Type="http://schemas.openxmlformats.org/officeDocument/2006/relationships/image" Target="../media/image1.emf"/><Relationship Id="rId21" Type="http://schemas.openxmlformats.org/officeDocument/2006/relationships/hyperlink" Target="https://www.glassdoor.com/Job/field-engineer-jobs-SRCH_KO0,14.htm" TargetMode="External"/><Relationship Id="rId7" Type="http://schemas.openxmlformats.org/officeDocument/2006/relationships/hyperlink" Target="https://www.glassdoor.com/Job/electrical-engineer-jobs-SRCH_KO0,19.htm" TargetMode="External"/><Relationship Id="rId12" Type="http://schemas.openxmlformats.org/officeDocument/2006/relationships/hyperlink" Target="https://www.glassdoor.com/Job/chemical-engineer-jobs-SRCH_KE0,17.htm" TargetMode="External"/><Relationship Id="rId17" Type="http://schemas.openxmlformats.org/officeDocument/2006/relationships/hyperlink" Target="https://www.glassdoor.com/Job/programmer-analyst-jobs-SRCH_KO0,18.htm" TargetMode="External"/><Relationship Id="rId25" Type="http://schemas.openxmlformats.org/officeDocument/2006/relationships/hyperlink" Target="https://www.glassdoor.com/Job/registered-nurse-jobs-SRCH_KO0,16.htm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glassdoor.com/Job/production-planner-jobs-SRCH_KO0,18.htm" TargetMode="External"/><Relationship Id="rId20" Type="http://schemas.openxmlformats.org/officeDocument/2006/relationships/hyperlink" Target="https://www.glassdoor.com/Job/structural-engineer-jobs-SRCH_KO0,19.htm" TargetMode="External"/><Relationship Id="rId29" Type="http://schemas.openxmlformats.org/officeDocument/2006/relationships/hyperlink" Target="https://www.glassdoor.com/Job/help-desk-analyst-jobs-SRCH_KO0,17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lassdoor.com/Job/web-developer-jobs-SRCH_KO0,13.htm" TargetMode="External"/><Relationship Id="rId11" Type="http://schemas.openxmlformats.org/officeDocument/2006/relationships/hyperlink" Target="https://www.glassdoor.com/Job/project-engineer-jobs-SRCH_KO0,16.htm" TargetMode="External"/><Relationship Id="rId24" Type="http://schemas.openxmlformats.org/officeDocument/2006/relationships/hyperlink" Target="https://www.glassdoor.com/Job/data-scientist-jobs-SRCH_KO0,14.htm" TargetMode="External"/><Relationship Id="rId32" Type="http://schemas.openxmlformats.org/officeDocument/2006/relationships/image" Target="../media/image2.png"/><Relationship Id="rId5" Type="http://schemas.openxmlformats.org/officeDocument/2006/relationships/hyperlink" Target="https://www.glassdoor.com/Job/systems-engineer-jobs-SRCH_KO0,16.htm" TargetMode="External"/><Relationship Id="rId15" Type="http://schemas.openxmlformats.org/officeDocument/2006/relationships/hyperlink" Target="https://www.glassdoor.com/Job/quality-engineer-jobs-SRCH_KO0,16.htm" TargetMode="External"/><Relationship Id="rId23" Type="http://schemas.openxmlformats.org/officeDocument/2006/relationships/hyperlink" Target="https://www.glassdoor.com/Job/statistician-jobs-SRCH_KO0,12.htm" TargetMode="External"/><Relationship Id="rId28" Type="http://schemas.openxmlformats.org/officeDocument/2006/relationships/hyperlink" Target="https://www.glassdoor.com/Job/network-administrator-jobs-SRCH_KO0,21.htm" TargetMode="External"/><Relationship Id="rId10" Type="http://schemas.openxmlformats.org/officeDocument/2006/relationships/hyperlink" Target="https://www.glassdoor.com/Job/design-engineer-jobs-SRCH_KE0,15.htm" TargetMode="External"/><Relationship Id="rId19" Type="http://schemas.openxmlformats.org/officeDocument/2006/relationships/hyperlink" Target="https://www.glassdoor.com/Job/civil-engineer-jobs-SRCH_KO0,14.htm" TargetMode="External"/><Relationship Id="rId31" Type="http://schemas.openxmlformats.org/officeDocument/2006/relationships/hyperlink" Target="https://www.glassdoor.com/blog/50-highest-paying-college-majors/" TargetMode="External"/><Relationship Id="rId4" Type="http://schemas.openxmlformats.org/officeDocument/2006/relationships/hyperlink" Target="https://www.glassdoor.com/Job/software-engineer-jobs-SRCH_KO0,17.htm" TargetMode="External"/><Relationship Id="rId9" Type="http://schemas.openxmlformats.org/officeDocument/2006/relationships/hyperlink" Target="https://www.glassdoor.com/Job/mechanical-engineer-jobs-SRCH_KO0,19.htm" TargetMode="External"/><Relationship Id="rId14" Type="http://schemas.openxmlformats.org/officeDocument/2006/relationships/hyperlink" Target="https://www.glassdoor.com/Job/industrial-engineer-jobs-SRCH_KO0,19.htm" TargetMode="External"/><Relationship Id="rId22" Type="http://schemas.openxmlformats.org/officeDocument/2006/relationships/hyperlink" Target="https://www.glassdoor.com/Job/data-analyst-jobs-SRCH_KO0,12.htm" TargetMode="External"/><Relationship Id="rId27" Type="http://schemas.openxmlformats.org/officeDocument/2006/relationships/hyperlink" Target="https://www.glassdoor.com/Job/case-manager-jobs-SRCH_KO0,12.htm" TargetMode="External"/><Relationship Id="rId30" Type="http://schemas.openxmlformats.org/officeDocument/2006/relationships/hyperlink" Target="https://www.glassdoor.com/Job/business-analyst-jobs-SRCH_KO0,16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karine@nyu.edu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5210" y="1359914"/>
            <a:ext cx="812158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RECITATION 9</a:t>
            </a:r>
            <a:endParaRPr lang="en-US" sz="5400" dirty="0">
              <a:latin typeface="Gotham Medium" panose="02000604030000020004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Proxima Nova Rg" panose="02000506030000020004" pitchFamily="2" charset="0"/>
              </a:rPr>
              <a:t>EG1003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937099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57873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PROFESSIONAL EMAILS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107" y="1491025"/>
            <a:ext cx="11351299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Opening Salutations – “Dear Ms. Williams,”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Put your name in the subject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Doe, Jane Application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Your email should be</a:t>
            </a:r>
            <a:r>
              <a:rPr lang="en-US" altLang="en-US" sz="2500" dirty="0">
                <a:latin typeface="Proxima Nova Lt" panose="02000506030000020004" charset="0"/>
              </a:rPr>
              <a:t> </a:t>
            </a: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firstname.lastname@nyu.edu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Proofread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Complete sentences with proper grammar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Do not add email address until you proofread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Closing Salutations – “Thank you for your consideration,”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b="1" dirty="0">
                <a:solidFill>
                  <a:schemeClr val="accent6"/>
                </a:solidFill>
                <a:latin typeface="Proxima Nova Lt" panose="02000506030000020004" charset="0"/>
              </a:rPr>
              <a:t>Attachment names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latin typeface="Proxima Nova Rg" panose="02000506030000020004" pitchFamily="2" charset="0"/>
              </a:rPr>
              <a:t>Use your name: Doe, Jane Resume.pdf</a:t>
            </a:r>
          </a:p>
        </p:txBody>
      </p:sp>
      <p:sp>
        <p:nvSpPr>
          <p:cNvPr id="14" name="Rounded Rectangular Callout 13">
            <a:hlinkClick r:id="rId4"/>
            <a:extLst>
              <a:ext uri="{FF2B5EF4-FFF2-40B4-BE49-F238E27FC236}">
                <a16:creationId xmlns:a16="http://schemas.microsoft.com/office/drawing/2014/main" id="{5D8D53EB-3F95-5443-B6B5-E424AE4C6D35}"/>
              </a:ext>
            </a:extLst>
          </p:cNvPr>
          <p:cNvSpPr/>
          <p:nvPr/>
        </p:nvSpPr>
        <p:spPr>
          <a:xfrm>
            <a:off x="9327453" y="5045372"/>
            <a:ext cx="1947742" cy="965147"/>
          </a:xfrm>
          <a:prstGeom prst="wedgeRoundRectCallout">
            <a:avLst>
              <a:gd name="adj1" fmla="val 3757"/>
              <a:gd name="adj2" fmla="val 8208"/>
              <a:gd name="adj3" fmla="val 16667"/>
            </a:avLst>
          </a:prstGeom>
          <a:solidFill>
            <a:schemeClr val="accent6"/>
          </a:solidFill>
          <a:ln w="38100">
            <a:solidFill>
              <a:srgbClr val="5706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Proxima Nova Lt" panose="02000506030000020004" pitchFamily="2" charset="77"/>
              </a:rPr>
              <a:t>Link to change NYU 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Gotham Medium" panose="02000604030000020004" pitchFamily="50" charset="0"/>
              </a:rPr>
              <a:t>ACTIVITY</a:t>
            </a:r>
            <a:endParaRPr lang="en-US" b="1" dirty="0">
              <a:latin typeface="Gotham Medium" panose="02000604030000020004" pitchFamily="50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365179" y="632724"/>
            <a:ext cx="11461638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 ACTIVITY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E099245A-8013-6847-B39C-5C84AF166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036" y="2484871"/>
            <a:ext cx="10231923" cy="39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1371600" indent="-4572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indent="0" algn="ctr">
              <a:spcBef>
                <a:spcPts val="600"/>
              </a:spcBef>
            </a:pPr>
            <a:r>
              <a:rPr lang="en-US" sz="4800" dirty="0">
                <a:solidFill>
                  <a:srgbClr val="57068C"/>
                </a:solidFill>
                <a:latin typeface="Proxima Nova Lt" panose="02000506030000020004" pitchFamily="2" charset="77"/>
              </a:rPr>
              <a:t>Develop a 30 second elevator pitch for your EG 1003 project with a partner not on your team</a:t>
            </a:r>
            <a:endParaRPr lang="en-US" altLang="en-US" sz="4800" dirty="0">
              <a:solidFill>
                <a:srgbClr val="57068C"/>
              </a:solidFill>
              <a:latin typeface="Proxima Nova Lt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Proxima Nova Lt" panose="02000506030000020004" pitchFamily="50" charset="0"/>
              </a:rPr>
              <a:t>11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6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QUESTIONS</a:t>
            </a:r>
            <a:r>
              <a:rPr lang="en-US" b="1" dirty="0">
                <a:latin typeface="Gotham Medium" panose="02000604030000020004" pitchFamily="50" charset="0"/>
              </a:rPr>
              <a:t>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29" y="637784"/>
            <a:ext cx="8889242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AGENDA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4775" y="2097280"/>
            <a:ext cx="9435151" cy="355632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Career Building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Activity: Elevator Pitches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74569" y="3532909"/>
            <a:ext cx="0" cy="637309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2" y="6377447"/>
            <a:ext cx="2586446" cy="402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562" y="1607340"/>
            <a:ext cx="10140876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4030000020004" pitchFamily="50" charset="0"/>
              </a:rPr>
              <a:t>CAREER BUILDING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18452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-508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6" y="543230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TOP PAYING MAJORS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42A5720-1EA9-1843-9788-265CBF3DA7F1}"/>
              </a:ext>
            </a:extLst>
          </p:cNvPr>
          <p:cNvSpPr/>
          <p:nvPr/>
        </p:nvSpPr>
        <p:spPr>
          <a:xfrm>
            <a:off x="1623978" y="1503880"/>
            <a:ext cx="8944041" cy="488915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1. Computer Science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$70,000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4"/>
              </a:rPr>
              <a:t>Software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6"/>
              </a:rPr>
              <a:t>Web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2. Electrical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$68,438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7"/>
              </a:rPr>
              <a:t>Electrical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8"/>
              </a:rPr>
              <a:t>Software Developer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3. Mechanical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9"/>
              </a:rPr>
              <a:t>Mechanical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0"/>
              </a:rPr>
              <a:t>Design Engineer,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4. Chemical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$65,000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2"/>
              </a:rPr>
              <a:t>Chemical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3"/>
              </a:rPr>
              <a:t>Process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1"/>
              </a:rPr>
              <a:t>Project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5. Industrial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$64,381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4"/>
              </a:rPr>
              <a:t>Industrial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5"/>
              </a:rPr>
              <a:t>Quality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6"/>
              </a:rPr>
              <a:t>Production Planner</a:t>
            </a:r>
            <a:endParaRPr lang="en-US" sz="1200" dirty="0">
              <a:solidFill>
                <a:srgbClr val="1861BF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6. Information Technology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$64,008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7"/>
              </a:rPr>
              <a:t>Programmer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8"/>
              </a:rPr>
              <a:t>Technical Support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5"/>
              </a:rPr>
              <a:t>Systems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7. Civil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$61,500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19"/>
              </a:rPr>
              <a:t>Civil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0"/>
              </a:rPr>
              <a:t>Structural Engineer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1"/>
              </a:rPr>
              <a:t>Field Engineer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8. Statistics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$60,000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2"/>
              </a:rPr>
              <a:t>Data Analyst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3"/>
              </a:rPr>
              <a:t>Statistician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4"/>
              </a:rPr>
              <a:t>Data Scientist 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9. Nursing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$58,928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5"/>
              </a:rPr>
              <a:t>Registered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6"/>
              </a:rPr>
              <a:t> Licensed Vocational Nurse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, </a:t>
            </a:r>
            <a:r>
              <a:rPr lang="en-US" sz="1200" dirty="0">
                <a:solidFill>
                  <a:srgbClr val="1861BF"/>
                </a:solidFill>
                <a:latin typeface="Proxima Nova Rg" panose="02000506030000020004" pitchFamily="2" charset="77"/>
                <a:hlinkClick r:id="rId27"/>
              </a:rPr>
              <a:t>Case Manager</a:t>
            </a: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/>
            </a:r>
            <a:b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</a:br>
            <a:endParaRPr lang="en-US" sz="1200" dirty="0">
              <a:solidFill>
                <a:srgbClr val="404040"/>
              </a:solidFill>
              <a:latin typeface="Proxima Nova Rg" panose="02000506030000020004" pitchFamily="2" charset="77"/>
            </a:endParaRPr>
          </a:p>
          <a:p>
            <a:r>
              <a:rPr lang="en-US" sz="1200" b="1" dirty="0">
                <a:solidFill>
                  <a:srgbClr val="404040"/>
                </a:solidFill>
                <a:latin typeface="Proxima Nova Lt" panose="02000506030000020004" pitchFamily="2" charset="77"/>
              </a:rPr>
              <a:t>10. Management Information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Median Base Salary: $58,000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404040"/>
                </a:solidFill>
                <a:latin typeface="Proxima Nova Rg" panose="02000506030000020004" pitchFamily="2" charset="77"/>
              </a:rPr>
              <a:t>Popular Entry-Level Jobs: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>
                <a:latin typeface="Proxima Nova Rg" panose="02000506030000020004" pitchFamily="2" charset="77"/>
                <a:hlinkClick r:id="rId28"/>
              </a:rPr>
              <a:t>Network Administrator</a:t>
            </a:r>
            <a:r>
              <a:rPr lang="en-US" sz="1200" dirty="0">
                <a:latin typeface="Proxima Nova Rg" panose="02000506030000020004" pitchFamily="2" charset="77"/>
              </a:rPr>
              <a:t>, </a:t>
            </a:r>
            <a:r>
              <a:rPr lang="en-US" sz="1200" dirty="0">
                <a:latin typeface="Proxima Nova Rg" panose="02000506030000020004" pitchFamily="2" charset="77"/>
                <a:hlinkClick r:id="rId29"/>
              </a:rPr>
              <a:t>Help Desk Analyst</a:t>
            </a:r>
            <a:r>
              <a:rPr lang="en-US" sz="1200" dirty="0">
                <a:latin typeface="Proxima Nova Rg" panose="02000506030000020004" pitchFamily="2" charset="77"/>
              </a:rPr>
              <a:t>, </a:t>
            </a:r>
            <a:r>
              <a:rPr lang="en-US" sz="1200" dirty="0">
                <a:latin typeface="Proxima Nova Rg" panose="02000506030000020004" pitchFamily="2" charset="77"/>
                <a:hlinkClick r:id="rId30"/>
              </a:rPr>
              <a:t>Business Analyst</a:t>
            </a:r>
            <a:endParaRPr lang="en-US" sz="1200" dirty="0">
              <a:solidFill>
                <a:srgbClr val="404040"/>
              </a:solidFill>
              <a:effectLst/>
              <a:latin typeface="Proxima Nova Rg" panose="02000506030000020004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2813B-7008-154C-A3FA-8033E403E63A}"/>
              </a:ext>
            </a:extLst>
          </p:cNvPr>
          <p:cNvGrpSpPr/>
          <p:nvPr/>
        </p:nvGrpSpPr>
        <p:grpSpPr>
          <a:xfrm>
            <a:off x="10168641" y="3772959"/>
            <a:ext cx="2401825" cy="522189"/>
            <a:chOff x="10070592" y="5547360"/>
            <a:chExt cx="2401825" cy="522189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DEF58842-0B92-4142-8419-69A0AAA20903}"/>
                </a:ext>
              </a:extLst>
            </p:cNvPr>
            <p:cNvSpPr/>
            <p:nvPr/>
          </p:nvSpPr>
          <p:spPr>
            <a:xfrm>
              <a:off x="10070592" y="5547360"/>
              <a:ext cx="1825458" cy="52218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hlinkClick r:id="rId31"/>
              <a:extLst>
                <a:ext uri="{FF2B5EF4-FFF2-40B4-BE49-F238E27FC236}">
                  <a16:creationId xmlns:a16="http://schemas.microsoft.com/office/drawing/2014/main" id="{807E06C8-6DF0-9449-AD64-ACD75A28CDD6}"/>
                </a:ext>
              </a:extLst>
            </p:cNvPr>
            <p:cNvSpPr txBox="1"/>
            <p:nvPr/>
          </p:nvSpPr>
          <p:spPr>
            <a:xfrm>
              <a:off x="10165838" y="5577621"/>
              <a:ext cx="23065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Proxima Nova Rg" panose="02000506030000020004" pitchFamily="2" charset="77"/>
                </a:rPr>
                <a:t>Learn More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41774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HOW TO GET A JOB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D54FE8-EBA6-EF4C-B714-C734F2FE625F}"/>
              </a:ext>
            </a:extLst>
          </p:cNvPr>
          <p:cNvSpPr/>
          <p:nvPr/>
        </p:nvSpPr>
        <p:spPr>
          <a:xfrm>
            <a:off x="460638" y="1774787"/>
            <a:ext cx="6134125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Assistant Dean of Career Services, </a:t>
            </a:r>
            <a:r>
              <a:rPr lang="en-US" altLang="en-US" sz="2800" dirty="0">
                <a:solidFill>
                  <a:schemeClr val="accent6"/>
                </a:solidFill>
                <a:latin typeface="Proxima Nova Rg" panose="02000506030000020004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Karine-Fréderique Loriot</a:t>
            </a:r>
            <a:endParaRPr lang="en-US" altLang="en-US" sz="2800" dirty="0">
              <a:solidFill>
                <a:schemeClr val="accent6"/>
              </a:solidFill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 err="1">
                <a:latin typeface="Proxima Nova Rg" panose="02000506030000020004" pitchFamily="2" charset="77"/>
              </a:rPr>
              <a:t>TandonConnect</a:t>
            </a:r>
            <a:endParaRPr lang="en-US" altLang="en-US" sz="2800" dirty="0">
              <a:latin typeface="Proxima Nova Rg" panose="02000506030000020004" pitchFamily="2" charset="77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NYU Handshake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The Wasserman Center | Brooklyn 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Tandon Career Fair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Indeed, Glassdoor, CareerBuilder, Google, and </a:t>
            </a:r>
            <a:r>
              <a:rPr lang="en-US" altLang="en-US" sz="2800" b="1" dirty="0">
                <a:latin typeface="Proxima Nova Lt" panose="02000506030000020004" pitchFamily="2" charset="77"/>
              </a:rPr>
              <a:t>LinkedIn</a:t>
            </a:r>
          </a:p>
        </p:txBody>
      </p:sp>
      <p:pic>
        <p:nvPicPr>
          <p:cNvPr id="4" name="Picture 3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22C29027-2FB4-8F4F-A597-CF02D3141A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89"/>
          <a:stretch/>
        </p:blipFill>
        <p:spPr>
          <a:xfrm>
            <a:off x="6960633" y="2049198"/>
            <a:ext cx="4431159" cy="31448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6397230" y="5275580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1: Wasserman Center location -- Wunsch Hall in MetroTech courtesy of Meet NYU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TANDON CAREER FAIR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C96B59-75BF-B344-BD15-517E2DF13E2A}"/>
              </a:ext>
            </a:extLst>
          </p:cNvPr>
          <p:cNvSpPr/>
          <p:nvPr/>
        </p:nvSpPr>
        <p:spPr>
          <a:xfrm>
            <a:off x="1212845" y="5242241"/>
            <a:ext cx="5557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Figures 2 &amp; 3: Tandon Career Fair logo and tips courtesy of NYU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D7538B-E207-2640-BFD7-EF88FC4E9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692" y="2098755"/>
            <a:ext cx="6120271" cy="3060136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F996D86-4EEF-9443-915E-3E6D6B96403C}"/>
              </a:ext>
            </a:extLst>
          </p:cNvPr>
          <p:cNvGrpSpPr/>
          <p:nvPr/>
        </p:nvGrpSpPr>
        <p:grpSpPr>
          <a:xfrm>
            <a:off x="7746569" y="1789568"/>
            <a:ext cx="2935079" cy="4211800"/>
            <a:chOff x="6098520" y="861254"/>
            <a:chExt cx="2368798" cy="3675783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AD7AF4E-121C-1140-813B-461173539D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b="8654"/>
            <a:stretch/>
          </p:blipFill>
          <p:spPr>
            <a:xfrm>
              <a:off x="6098520" y="861254"/>
              <a:ext cx="2368798" cy="3675783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E15861-B1EC-AE4C-8189-D4FD393CBB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31" t="4960" r="81127" b="88706"/>
            <a:stretch/>
          </p:blipFill>
          <p:spPr>
            <a:xfrm>
              <a:off x="6210300" y="886492"/>
              <a:ext cx="190500" cy="2667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64107" y="51610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COMPANIES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8A1E18-BB14-3040-8402-9EE8EC2D434F}"/>
              </a:ext>
            </a:extLst>
          </p:cNvPr>
          <p:cNvSpPr/>
          <p:nvPr/>
        </p:nvSpPr>
        <p:spPr>
          <a:xfrm>
            <a:off x="661089" y="1694640"/>
            <a:ext cx="609114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Public</a:t>
            </a:r>
            <a:endParaRPr lang="en-US" altLang="en-US" sz="2800" b="1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Government – city, state, federal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374D39-6F66-AB41-BB59-F5AE65B44FB7}"/>
              </a:ext>
            </a:extLst>
          </p:cNvPr>
          <p:cNvSpPr/>
          <p:nvPr/>
        </p:nvSpPr>
        <p:spPr>
          <a:xfrm>
            <a:off x="6210593" y="1691109"/>
            <a:ext cx="6096000" cy="4355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Private</a:t>
            </a:r>
            <a:endParaRPr lang="en-US" altLang="en-US" sz="2800" dirty="0">
              <a:solidFill>
                <a:schemeClr val="accent6"/>
              </a:solidFill>
              <a:latin typeface="Proxima Nova Lt" panose="02000506030000020004" pitchFamily="2" charset="77"/>
            </a:endParaRP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Consultant – design, analysis, modeling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Contractor – construction, manufacturing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Research &amp; development: products, software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Managerial, sales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Tech leaders/tech startup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967F2-3A3B-7E48-81FD-8C37EFBF6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919" y="3098865"/>
            <a:ext cx="5463674" cy="25830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E4AE81-E36F-E347-820C-F5B4FA8D2A94}"/>
              </a:ext>
            </a:extLst>
          </p:cNvPr>
          <p:cNvSpPr/>
          <p:nvPr/>
        </p:nvSpPr>
        <p:spPr>
          <a:xfrm>
            <a:off x="564107" y="5574704"/>
            <a:ext cx="5829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Proxima Nova Rg" panose="02000506030000020004" pitchFamily="2" charset="77"/>
              </a:rPr>
              <a:t>Figure 4: Public vs private graphic courtesy of </a:t>
            </a:r>
            <a:r>
              <a:rPr lang="en-US" dirty="0" smtClean="0">
                <a:latin typeface="Proxima Nova Rg" panose="02000506030000020004" pitchFamily="2" charset="77"/>
              </a:rPr>
              <a:t/>
            </a:r>
            <a:br>
              <a:rPr lang="en-US" dirty="0" smtClean="0">
                <a:latin typeface="Proxima Nova Rg" panose="02000506030000020004" pitchFamily="2" charset="77"/>
              </a:rPr>
            </a:br>
            <a:r>
              <a:rPr lang="en-US" dirty="0" smtClean="0">
                <a:latin typeface="Proxima Nova Rg" panose="02000506030000020004" pitchFamily="2" charset="77"/>
              </a:rPr>
              <a:t>EDUCBA</a:t>
            </a:r>
            <a:endParaRPr lang="en-US" dirty="0">
              <a:latin typeface="Proxima Nova Rg" panose="02000506030000020004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7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48769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TYPES OF JOBS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302CE9-33AC-EF43-974A-4980C2136143}"/>
              </a:ext>
            </a:extLst>
          </p:cNvPr>
          <p:cNvSpPr/>
          <p:nvPr/>
        </p:nvSpPr>
        <p:spPr>
          <a:xfrm>
            <a:off x="788430" y="2010039"/>
            <a:ext cx="5818911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Internships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, co-ops</a:t>
            </a:r>
          </a:p>
          <a:p>
            <a:pPr marL="91440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Outside of </a:t>
            </a:r>
            <a:r>
              <a:rPr lang="en-US" altLang="en-US" sz="2800" dirty="0" smtClean="0">
                <a:latin typeface="Proxima Nova Rg" panose="02000506030000020004" pitchFamily="2" charset="77"/>
              </a:rPr>
              <a:t>Tandon</a:t>
            </a:r>
            <a:br>
              <a:rPr lang="en-US" altLang="en-US" sz="2800" dirty="0" smtClean="0">
                <a:latin typeface="Proxima Nova Rg" panose="02000506030000020004" pitchFamily="2" charset="77"/>
              </a:rPr>
            </a:br>
            <a:endParaRPr lang="en-US" altLang="en-US" sz="2800" dirty="0">
              <a:latin typeface="Proxima Nova Rg" panose="02000506030000020004" pitchFamily="2" charset="77"/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Teaching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EG 1003 Intro to Engineering &amp; Design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Other Tandon courses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K-12 summer STEM programs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F49D86-3605-964A-AB8E-EAB5B6476D05}"/>
              </a:ext>
            </a:extLst>
          </p:cNvPr>
          <p:cNvSpPr/>
          <p:nvPr/>
        </p:nvSpPr>
        <p:spPr>
          <a:xfrm>
            <a:off x="6607341" y="2010039"/>
            <a:ext cx="534785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 smtClean="0">
                <a:solidFill>
                  <a:schemeClr val="accent6"/>
                </a:solidFill>
                <a:latin typeface="Proxima Nova Lt" panose="02000506030000020004" pitchFamily="2" charset="77"/>
              </a:rPr>
              <a:t>Research 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Assistant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Undergraduate Summer Research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5 or 10 hours per week during semester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4189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3D24E8D-FD5C-460C-99AC-B8CB709D7CE0}"/>
              </a:ext>
            </a:extLst>
          </p:cNvPr>
          <p:cNvSpPr txBox="1">
            <a:spLocks/>
          </p:cNvSpPr>
          <p:nvPr/>
        </p:nvSpPr>
        <p:spPr>
          <a:xfrm>
            <a:off x="573577" y="531508"/>
            <a:ext cx="11063786" cy="9651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latin typeface="Gotham Medium" panose="02000604030000020004" pitchFamily="50" charset="0"/>
              </a:rPr>
              <a:t>RESUME BUILDING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B87A2C-2A80-6A4C-8BE6-3AB6A563B016}"/>
              </a:ext>
            </a:extLst>
          </p:cNvPr>
          <p:cNvSpPr/>
          <p:nvPr/>
        </p:nvSpPr>
        <p:spPr>
          <a:xfrm>
            <a:off x="789708" y="1689181"/>
            <a:ext cx="906076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Include examples that set you apart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Focus on your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Work ethic and being detail oriented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Networking and professional societies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Keep it concise (</a:t>
            </a:r>
            <a:r>
              <a:rPr lang="en-US" altLang="en-US" sz="2800" b="1" dirty="0">
                <a:solidFill>
                  <a:schemeClr val="accent6"/>
                </a:solidFill>
                <a:latin typeface="Proxima Nova Lt" panose="02000506030000020004" pitchFamily="2" charset="77"/>
              </a:rPr>
              <a:t>ONE PAGE </a:t>
            </a:r>
            <a:r>
              <a:rPr lang="en-US" altLang="en-US" sz="2800" dirty="0">
                <a:latin typeface="Proxima Nova Rg" panose="02000506030000020004" pitchFamily="2" charset="77"/>
              </a:rPr>
              <a:t>)</a:t>
            </a: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Sections</a:t>
            </a:r>
          </a:p>
          <a:p>
            <a:pPr marL="91440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Proxima Nova Rg" panose="02000506030000020004" pitchFamily="2" charset="77"/>
              </a:rPr>
              <a:t>Heading, Objective, Education, Experience, Skills, Awards, Activities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3D2B1B78-0F26-EC46-8A14-36E2C3662B03}"/>
              </a:ext>
            </a:extLst>
          </p:cNvPr>
          <p:cNvSpPr/>
          <p:nvPr/>
        </p:nvSpPr>
        <p:spPr>
          <a:xfrm>
            <a:off x="8619280" y="2236898"/>
            <a:ext cx="3116186" cy="2521853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57068C"/>
                </a:solidFill>
                <a:latin typeface="Proxima Nova Lt" panose="02000506030000020004" pitchFamily="2" charset="77"/>
              </a:rPr>
              <a:t>Reminder: </a:t>
            </a:r>
            <a:r>
              <a:rPr lang="en-US" sz="2000" b="1" dirty="0">
                <a:solidFill>
                  <a:srgbClr val="57068C"/>
                </a:solidFill>
                <a:latin typeface="Proxima Nova Rg" panose="02000506030000020004" pitchFamily="2" charset="0"/>
              </a:rPr>
              <a:t>Resume due next week!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  <a:endParaRPr lang="en-US" sz="1600" dirty="0">
              <a:latin typeface="Proxima Nova Lt" panose="02000506030000020004" pitchFamily="50" charset="0"/>
            </a:endParaRP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3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B5108559-B8B5-2243-983D-80D44F6D0DB6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C2_EG1003" id="{DBE85712-88D7-8C4E-9F2D-317D2E2E98FD}" vid="{2BA5159C-854F-8147-94DB-7DEFF1DA9A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343</Words>
  <Application>Microsoft Office PowerPoint</Application>
  <PresentationFormat>Widescreen</PresentationFormat>
  <Paragraphs>122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Gotham Medium</vt:lpstr>
      <vt:lpstr>MS PGothic</vt:lpstr>
      <vt:lpstr>Calibri</vt:lpstr>
      <vt:lpstr>Arial</vt:lpstr>
      <vt:lpstr>Calibri Light</vt:lpstr>
      <vt:lpstr>Proxima Nova Rg</vt:lpstr>
      <vt:lpstr>Proxima Nova Lt</vt:lpstr>
      <vt:lpstr>Office Theme</vt:lpstr>
      <vt:lpstr>Custom Design</vt:lpstr>
      <vt:lpstr>RECITATION 9</vt:lpstr>
      <vt:lpstr>AGENDA</vt:lpstr>
      <vt:lpstr>CAREER BUILDING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ACTIVITY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9</dc:title>
  <dc:creator>Diya</dc:creator>
  <cp:lastModifiedBy>Diya Mulay</cp:lastModifiedBy>
  <cp:revision>11</cp:revision>
  <dcterms:created xsi:type="dcterms:W3CDTF">2020-08-25T02:26:30Z</dcterms:created>
  <dcterms:modified xsi:type="dcterms:W3CDTF">2020-08-25T22:32:17Z</dcterms:modified>
  <cp:contentStatus/>
</cp:coreProperties>
</file>