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98" r:id="rId3"/>
    <p:sldId id="258" r:id="rId4"/>
    <p:sldId id="299" r:id="rId5"/>
    <p:sldId id="302" r:id="rId6"/>
    <p:sldId id="303" r:id="rId7"/>
    <p:sldId id="318" r:id="rId8"/>
    <p:sldId id="319" r:id="rId9"/>
    <p:sldId id="320" r:id="rId10"/>
    <p:sldId id="321" r:id="rId11"/>
    <p:sldId id="322" r:id="rId12"/>
    <p:sldId id="324" r:id="rId13"/>
    <p:sldId id="323" r:id="rId14"/>
    <p:sldId id="317" r:id="rId15"/>
  </p:sldIdLst>
  <p:sldSz cx="12192000" cy="6858000"/>
  <p:notesSz cx="6858000" cy="9144000"/>
  <p:embeddedFontLst>
    <p:embeddedFont>
      <p:font typeface="MS PGothic" panose="020B0600070205080204" pitchFamily="34" charset="-128"/>
      <p:regular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Gotham Medium" pitchFamily="50" charset="0"/>
      <p:regular r:id="rId20"/>
      <p:italic r:id="rId21"/>
    </p:embeddedFont>
    <p:embeddedFont>
      <p:font typeface="Proxima Nova Lt" panose="02000506030000020004" charset="0"/>
      <p:regular r:id="rId22"/>
      <p:bold r:id="rId23"/>
    </p:embeddedFont>
    <p:embeddedFont>
      <p:font typeface="Proxima Nova Rg" panose="02000506030000020004" pitchFamily="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70AD47"/>
    <a:srgbClr val="ED7D31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7" autoAdjust="0"/>
    <p:restoredTop sz="94704"/>
  </p:normalViewPr>
  <p:slideViewPr>
    <p:cSldViewPr snapToGrid="0">
      <p:cViewPr varScale="1">
        <p:scale>
          <a:sx n="81" d="100"/>
          <a:sy n="81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an article written by </a:t>
            </a:r>
            <a:r>
              <a:rPr lang="en-US" dirty="0" err="1"/>
              <a:t>GlassDoor</a:t>
            </a:r>
            <a:r>
              <a:rPr lang="en-US" dirty="0"/>
              <a:t> in 2018.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1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4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7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87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**Give the partners several minutes to complete the activity. Ask one or two members to share if desired.**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9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9E1E-6E84-B340-91C9-AF6614030D5C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>
                <a:solidFill>
                  <a:schemeClr val="bg1"/>
                </a:solidFill>
                <a:latin typeface="Proxima Nova Lt" panose="02000506030000020004" pitchFamily="2" charset="77"/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8C13-B1FF-3F40-9FCF-988778AE23B3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AE01-D21B-AE49-B36A-67D47A7FD6D3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D5C11-7EE2-2041-A607-895EC8A6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5A13DF-7B4E-6547-BE62-43E5CC04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AA52AE-BFFE-0B4A-96EA-6765ED00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848D-8015-0448-880C-9B870E23B3B8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440785-3F5C-374B-BCFB-44A7364B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39D708-67FF-714E-A33E-59370B9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C3BA7D-6DC6-404B-913F-D299A40C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0832A3-95E0-B441-B0EF-23BA1048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9E1230-8CB5-CE4B-86BF-BAD922A0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5E1D-24DB-054A-96D5-3ECE7450746E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C2C9BF-5593-C540-A7C0-0F53E964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D1B1E9-58E4-B849-B096-8FEE96EC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1821D0-16D1-5843-A9A7-3779F2DD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60CEE7-79CB-BA4F-BD30-43EBAAC1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23DB85-5EA7-BE42-83BC-ACC899BC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37B4-756F-9C48-8395-6E1AFF0ECDCC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2258EE-C4DD-CF4A-9636-9C24BF4B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63EF1B-352E-0347-AE36-5442E074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9C90F3-621C-BA48-A7ED-3F89795D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C22DF2-30A7-9C42-A16F-4F9BD2DA1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B98B0D-FC65-FC4D-AD80-8A02064F0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FE4892-7FFF-A442-9F01-AA62D06A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0B89-FAF1-8C43-9E34-C69AD3064FA3}" type="datetime1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9D4B1E-B299-6940-8CB8-DEA77221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722834-894D-464A-8D95-0F3F7CD8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0E52C-B57A-364C-BBE4-D796BF94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F2469F-2162-F54B-816C-177F25FAD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C4F868-4D08-0147-8539-825213DB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5C66AB-6031-E941-A0B0-31321166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896B597-190A-4E4D-B404-076B1DFBF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65EC11D-D692-A24B-9461-3F2B1772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2326-880B-3647-BF1C-4247C18D4C8C}" type="datetime1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EA41EE-13B9-E543-B86F-348F7459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829B8A1-3FD1-8E40-8730-FD650F71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BBC94-BE63-AC46-B09D-B3865CE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24A4197-E07F-D841-A61D-834FB335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58E-C18B-E440-959A-BC5960765903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28AFCD-AFFC-754D-A3CF-34250892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E1D78F-D4A4-6842-9B39-C6F54068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459D9A5-C899-FB4C-9E59-9DCDE9AE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79BE-85AE-BF46-BBF4-C01AEE04D4A1}" type="datetime1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51FB69-0733-3A4F-8C07-96BA92D9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9A87E4-E18B-B547-AA01-A7B9942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77F1D8-E50E-0747-8FE0-7480689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6BD10C-DDC6-2046-80C9-B37946A9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252E37-496A-2B4E-AE1A-EE87B4895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9B2319-F80A-DD47-B53F-5E47F7E8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0D7-BBC2-834F-AC41-5FFC04485AB8}" type="datetime1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4F9626-C871-1B42-9324-968C2A6D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7EA13B-26C5-FD42-8EE5-5F219858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5070-8853-3E41-A744-BFD2C9347D42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BD90EA-AC56-8848-83BE-09F0D75D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E90271-BA5B-BD41-856D-5F5145296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B3344F-AE2C-2E4F-93DC-66A108D5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05A79-8C87-C446-B668-CCF826D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A1F0-0ED9-5B47-8149-C190C0614E7E}" type="datetime1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2A63D5-9A60-014C-86EA-657716CA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590273-8582-FA4D-B341-60EA93A6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0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DBB26-0D0E-1A4B-A80C-92790194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150C31-B510-B341-9F66-070B0FD2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6C02D2-93CC-DE4C-9660-27D96B99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855-0550-3949-B37E-792D2E8EF040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3A8F64-7092-B146-897A-E0E69A91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FA9513-0464-4049-8FEB-AD772674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8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2986F8-49B4-744C-BE94-F833463D0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4D357D-56ED-7E4B-BE3F-4DB27183E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6B0B5-B05D-6049-9863-81A7F047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0AB6-90FB-6C4C-A5DF-D053F080667D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B61C26-1A32-FF44-8C4C-8D1B1CC6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0BA198-E08C-924A-A35C-50610912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1745-B2D1-2843-B82D-2EF1718AF31E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9BCB-F43F-3A43-B613-29E777C14673}" type="datetime1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6FEF-22A6-0349-8AC2-1CA346584499}" type="datetime1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C81-6EF1-4A44-9F4F-445DEC08A6A5}" type="datetime1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6100-4F31-7347-8D34-870C85B1DE61}" type="datetime1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E5B0-5BFA-4F4B-B51F-85F45FFA437F}" type="datetime1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1C3-A24B-EF4A-B9B7-C2BF34724FBB}" type="datetime1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43C1-7428-404F-8363-029D0C5ECF8D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73" y="47625"/>
            <a:ext cx="473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4550AC-44EF-C445-B2BF-13419CD53B20}"/>
              </a:ext>
            </a:extLst>
          </p:cNvPr>
          <p:cNvSpPr txBox="1"/>
          <p:nvPr userDrawn="1"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550CB4-4F5D-C147-8DB1-686BBDC38555}" type="slidenum">
              <a:rPr lang="en-US" b="1" smtClean="0">
                <a:solidFill>
                  <a:schemeClr val="bg1"/>
                </a:solidFill>
                <a:latin typeface="Proxima Nova Lt" panose="02000506030000020004" pitchFamily="2" charset="77"/>
              </a:rPr>
              <a:t>‹#›</a:t>
            </a:fld>
            <a:endParaRPr lang="en-US" b="1" dirty="0">
              <a:solidFill>
                <a:schemeClr val="bg1"/>
              </a:solidFill>
              <a:latin typeface="Proxima Nova Lt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53A857-30E2-F241-9568-F9FA4F59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CA9625-E09B-7149-A122-69D092902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3966D5-46D0-DF43-81D0-19D664959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EDA4-5FBB-4647-B762-284C2A89AD7D}" type="datetime1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92548-FF11-824E-B93B-0A006E95B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1E4F86-E449-C747-A0CA-C94394D86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nyu.service-now.com/servicelink/kb_search.do?id=04120271609499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lassdoor.com/Job/software-developer-jobs-SRCH_KO0,18.htm" TargetMode="External"/><Relationship Id="rId13" Type="http://schemas.openxmlformats.org/officeDocument/2006/relationships/hyperlink" Target="https://www.glassdoor.com/Job/process-engineer-jobs-SRCH_KO0,16.htm" TargetMode="External"/><Relationship Id="rId18" Type="http://schemas.openxmlformats.org/officeDocument/2006/relationships/hyperlink" Target="https://www.glassdoor.com/Job/technical-support-jobs-SRCH_KO0,17.htm" TargetMode="External"/><Relationship Id="rId26" Type="http://schemas.openxmlformats.org/officeDocument/2006/relationships/hyperlink" Target="https://www.glassdoor.com/Job/lvn-jobs-SRCH_KO0,3.htm" TargetMode="External"/><Relationship Id="rId3" Type="http://schemas.openxmlformats.org/officeDocument/2006/relationships/image" Target="../media/image1.emf"/><Relationship Id="rId21" Type="http://schemas.openxmlformats.org/officeDocument/2006/relationships/hyperlink" Target="https://www.glassdoor.com/Job/field-engineer-jobs-SRCH_KO0,14.htm" TargetMode="External"/><Relationship Id="rId7" Type="http://schemas.openxmlformats.org/officeDocument/2006/relationships/hyperlink" Target="https://www.glassdoor.com/Job/electrical-engineer-jobs-SRCH_KO0,19.htm" TargetMode="External"/><Relationship Id="rId12" Type="http://schemas.openxmlformats.org/officeDocument/2006/relationships/hyperlink" Target="https://www.glassdoor.com/Job/chemical-engineer-jobs-SRCH_KE0,17.htm" TargetMode="External"/><Relationship Id="rId17" Type="http://schemas.openxmlformats.org/officeDocument/2006/relationships/hyperlink" Target="https://www.glassdoor.com/Job/programmer-analyst-jobs-SRCH_KO0,18.htm" TargetMode="External"/><Relationship Id="rId25" Type="http://schemas.openxmlformats.org/officeDocument/2006/relationships/hyperlink" Target="https://www.glassdoor.com/Job/registered-nurse-jobs-SRCH_KO0,16.htm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glassdoor.com/Job/production-planner-jobs-SRCH_KO0,18.htm" TargetMode="External"/><Relationship Id="rId20" Type="http://schemas.openxmlformats.org/officeDocument/2006/relationships/hyperlink" Target="https://www.glassdoor.com/Job/structural-engineer-jobs-SRCH_KO0,19.htm" TargetMode="External"/><Relationship Id="rId29" Type="http://schemas.openxmlformats.org/officeDocument/2006/relationships/hyperlink" Target="https://www.glassdoor.com/Job/help-desk-analyst-jobs-SRCH_KO0,17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lassdoor.com/Job/web-developer-jobs-SRCH_KO0,13.htm" TargetMode="External"/><Relationship Id="rId11" Type="http://schemas.openxmlformats.org/officeDocument/2006/relationships/hyperlink" Target="https://www.glassdoor.com/Job/project-engineer-jobs-SRCH_KO0,16.htm" TargetMode="External"/><Relationship Id="rId24" Type="http://schemas.openxmlformats.org/officeDocument/2006/relationships/hyperlink" Target="https://www.glassdoor.com/Job/data-scientist-jobs-SRCH_KO0,14.htm" TargetMode="External"/><Relationship Id="rId32" Type="http://schemas.openxmlformats.org/officeDocument/2006/relationships/image" Target="../media/image2.png"/><Relationship Id="rId5" Type="http://schemas.openxmlformats.org/officeDocument/2006/relationships/hyperlink" Target="https://www.glassdoor.com/Job/systems-engineer-jobs-SRCH_KO0,16.htm" TargetMode="External"/><Relationship Id="rId15" Type="http://schemas.openxmlformats.org/officeDocument/2006/relationships/hyperlink" Target="https://www.glassdoor.com/Job/quality-engineer-jobs-SRCH_KO0,16.htm" TargetMode="External"/><Relationship Id="rId23" Type="http://schemas.openxmlformats.org/officeDocument/2006/relationships/hyperlink" Target="https://www.glassdoor.com/Job/statistician-jobs-SRCH_KO0,12.htm" TargetMode="External"/><Relationship Id="rId28" Type="http://schemas.openxmlformats.org/officeDocument/2006/relationships/hyperlink" Target="https://www.glassdoor.com/Job/network-administrator-jobs-SRCH_KO0,21.htm" TargetMode="External"/><Relationship Id="rId10" Type="http://schemas.openxmlformats.org/officeDocument/2006/relationships/hyperlink" Target="https://www.glassdoor.com/Job/design-engineer-jobs-SRCH_KE0,15.htm" TargetMode="External"/><Relationship Id="rId19" Type="http://schemas.openxmlformats.org/officeDocument/2006/relationships/hyperlink" Target="https://www.glassdoor.com/Job/civil-engineer-jobs-SRCH_KO0,14.htm" TargetMode="External"/><Relationship Id="rId31" Type="http://schemas.openxmlformats.org/officeDocument/2006/relationships/hyperlink" Target="https://www.glassdoor.com/blog/50-highest-paying-college-majors/" TargetMode="External"/><Relationship Id="rId4" Type="http://schemas.openxmlformats.org/officeDocument/2006/relationships/hyperlink" Target="https://www.glassdoor.com/Job/software-engineer-jobs-SRCH_KO0,17.htm" TargetMode="External"/><Relationship Id="rId9" Type="http://schemas.openxmlformats.org/officeDocument/2006/relationships/hyperlink" Target="https://www.glassdoor.com/Job/mechanical-engineer-jobs-SRCH_KO0,19.htm" TargetMode="External"/><Relationship Id="rId14" Type="http://schemas.openxmlformats.org/officeDocument/2006/relationships/hyperlink" Target="https://www.glassdoor.com/Job/industrial-engineer-jobs-SRCH_KO0,19.htm" TargetMode="External"/><Relationship Id="rId22" Type="http://schemas.openxmlformats.org/officeDocument/2006/relationships/hyperlink" Target="https://www.glassdoor.com/Job/data-analyst-jobs-SRCH_KO0,12.htm" TargetMode="External"/><Relationship Id="rId27" Type="http://schemas.openxmlformats.org/officeDocument/2006/relationships/hyperlink" Target="https://www.glassdoor.com/Job/case-manager-jobs-SRCH_KO0,12.htm" TargetMode="External"/><Relationship Id="rId30" Type="http://schemas.openxmlformats.org/officeDocument/2006/relationships/hyperlink" Target="https://www.glassdoor.com/Job/business-analyst-jobs-SRCH_KO0,16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arine@nyu.edu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ngineering.nyu.edu/research/student-research/undergraduate-summer-research-progra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RECITATION 9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EG1003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57873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PROFESSIONAL EMAILS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099245A-8013-6847-B39C-5C84AF16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07" y="1491025"/>
            <a:ext cx="11351299" cy="39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Opening Salutations – “Dear Ms. Williams,”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Put your name in the subject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Doe, Jane Application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Your email should be</a:t>
            </a:r>
            <a:r>
              <a:rPr lang="en-US" altLang="en-US" sz="2500" dirty="0">
                <a:latin typeface="Proxima Nova Lt" panose="02000506030000020004" charset="0"/>
              </a:rPr>
              <a:t> </a:t>
            </a: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firstname.lastname@nyu.edu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Proofread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Complete sentences with proper grammar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Do not add email address until you proofread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Closing Salutations – “Thank you for your consideration,”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Attachment names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Use your name: Doe, Jane Resume.pdf</a:t>
            </a:r>
          </a:p>
        </p:txBody>
      </p:sp>
      <p:sp>
        <p:nvSpPr>
          <p:cNvPr id="14" name="Rounded Rectangular Callout 13">
            <a:hlinkClick r:id="rId4"/>
            <a:extLst>
              <a:ext uri="{FF2B5EF4-FFF2-40B4-BE49-F238E27FC236}">
                <a16:creationId xmlns:a16="http://schemas.microsoft.com/office/drawing/2014/main" xmlns="" id="{5D8D53EB-3F95-5443-B6B5-E424AE4C6D35}"/>
              </a:ext>
            </a:extLst>
          </p:cNvPr>
          <p:cNvSpPr/>
          <p:nvPr/>
        </p:nvSpPr>
        <p:spPr>
          <a:xfrm>
            <a:off x="9327453" y="5045372"/>
            <a:ext cx="1947742" cy="965147"/>
          </a:xfrm>
          <a:prstGeom prst="wedgeRoundRectCallout">
            <a:avLst>
              <a:gd name="adj1" fmla="val 3757"/>
              <a:gd name="adj2" fmla="val 8208"/>
              <a:gd name="adj3" fmla="val 16667"/>
            </a:avLst>
          </a:prstGeom>
          <a:solidFill>
            <a:schemeClr val="accent6"/>
          </a:solidFill>
          <a:ln w="38100">
            <a:solidFill>
              <a:srgbClr val="570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Proxima Nova Lt" panose="02000506030000020004" pitchFamily="2" charset="77"/>
              </a:rPr>
              <a:t>Link to change NYU email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Explosion 1 10">
            <a:extLst>
              <a:ext uri="{FF2B5EF4-FFF2-40B4-BE49-F238E27FC236}">
                <a16:creationId xmlns:a16="http://schemas.microsoft.com/office/drawing/2014/main" xmlns="" id="{3D2B1B78-0F26-EC46-8A14-36E2C3662B03}"/>
              </a:ext>
            </a:extLst>
          </p:cNvPr>
          <p:cNvSpPr/>
          <p:nvPr/>
        </p:nvSpPr>
        <p:spPr>
          <a:xfrm>
            <a:off x="8656988" y="1683530"/>
            <a:ext cx="3116186" cy="252185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57068C"/>
                </a:solidFill>
                <a:latin typeface="Proxima Nova Lt" panose="02000506030000020004" pitchFamily="2" charset="77"/>
              </a:rPr>
              <a:t>Always Reply All on Emails!</a:t>
            </a:r>
            <a:endParaRPr lang="en-US" sz="2000" b="1" dirty="0">
              <a:solidFill>
                <a:srgbClr val="57068C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ACTIVITY</a:t>
            </a:r>
            <a:endParaRPr lang="en-US" b="1" dirty="0">
              <a:latin typeface="Gotham Medium" panose="02000604030000020004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65179" y="632724"/>
            <a:ext cx="1146163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ACTIVITY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099245A-8013-6847-B39C-5C84AF16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036" y="2484871"/>
            <a:ext cx="10231923" cy="39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en-US" sz="4800" dirty="0">
                <a:solidFill>
                  <a:srgbClr val="57068C"/>
                </a:solidFill>
                <a:latin typeface="Proxima Nova Lt" panose="02000506030000020004" pitchFamily="2" charset="77"/>
              </a:rPr>
              <a:t>Develop a 30 second elevator pitch for your EG 1003 project with a partner not on your team</a:t>
            </a:r>
            <a:endParaRPr lang="en-US" altLang="en-US" sz="4800" dirty="0">
              <a:solidFill>
                <a:srgbClr val="57068C"/>
              </a:solidFill>
              <a:latin typeface="Proxima Nova Lt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</a:t>
            </a:r>
            <a:r>
              <a:rPr lang="en-US" b="1" dirty="0">
                <a:latin typeface="Gotham Medium" panose="02000604030000020004" pitchFamily="50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29" y="637784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097280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Career Building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Activity: Elevator Pitches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74569" y="3532909"/>
            <a:ext cx="0" cy="63730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" y="6377447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607340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CAREER BUILDING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-508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543230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TOP PAYING MAJORS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42A5720-1EA9-1843-9788-265CBF3DA7F1}"/>
              </a:ext>
            </a:extLst>
          </p:cNvPr>
          <p:cNvSpPr/>
          <p:nvPr/>
        </p:nvSpPr>
        <p:spPr>
          <a:xfrm>
            <a:off x="1623978" y="1503880"/>
            <a:ext cx="8944041" cy="488915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1. Computer Science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$70,000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4"/>
              </a:rPr>
              <a:t>Software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5"/>
              </a:rPr>
              <a:t>Systems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6"/>
              </a:rPr>
              <a:t>Web Developer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2. Electrical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$68,438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7"/>
              </a:rPr>
              <a:t>Electrical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5"/>
              </a:rPr>
              <a:t>Systems Engineer,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8"/>
              </a:rPr>
              <a:t>Software Developer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3. Mechanical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$68,000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9"/>
              </a:rPr>
              <a:t>Mechanical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0"/>
              </a:rPr>
              <a:t>Design Engineer,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1"/>
              </a:rPr>
              <a:t>Project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4. Chemical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$65,000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2"/>
              </a:rPr>
              <a:t>Chemical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3"/>
              </a:rPr>
              <a:t>Process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1"/>
              </a:rPr>
              <a:t>Project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5. Industrial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$64,381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4"/>
              </a:rPr>
              <a:t>Industrial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5"/>
              </a:rPr>
              <a:t>Quality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6"/>
              </a:rPr>
              <a:t>Production Planner</a:t>
            </a:r>
            <a:endParaRPr lang="en-US" sz="1200" dirty="0">
              <a:solidFill>
                <a:srgbClr val="1861BF"/>
              </a:solidFill>
              <a:latin typeface="Proxima Nova Rg" panose="02000506030000020004" pitchFamily="2" charset="77"/>
            </a:endParaRPr>
          </a:p>
          <a:p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 smtClean="0">
                <a:solidFill>
                  <a:srgbClr val="404040"/>
                </a:solidFill>
                <a:latin typeface="Proxima Nova Lt" panose="02000506030000020004" pitchFamily="2" charset="77"/>
              </a:rPr>
              <a:t>6</a:t>
            </a:r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. Information 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$64,008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7"/>
              </a:rPr>
              <a:t>Programmer Analyst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8"/>
              </a:rPr>
              <a:t>Technical Support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5"/>
              </a:rPr>
              <a:t>Systems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7. Civil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$61,500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9"/>
              </a:rPr>
              <a:t>Civil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0"/>
              </a:rPr>
              <a:t>Structural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1"/>
              </a:rPr>
              <a:t>Field Engineer 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8. Statistics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2"/>
              </a:rPr>
              <a:t>Data Analyst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3"/>
              </a:rPr>
              <a:t>Statistician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4"/>
              </a:rPr>
              <a:t>Data Scientist 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9. Nursing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$58,928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5"/>
              </a:rPr>
              <a:t>Registered Nurse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6"/>
              </a:rPr>
              <a:t> Licensed Vocational Nurse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7"/>
              </a:rPr>
              <a:t>Case Manager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10. Management Information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$58,000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Proxima Nova Rg" panose="02000506030000020004" pitchFamily="2" charset="77"/>
                <a:hlinkClick r:id="rId28"/>
              </a:rPr>
              <a:t>Network Administrator</a:t>
            </a:r>
            <a:r>
              <a:rPr lang="en-US" sz="1200" dirty="0">
                <a:latin typeface="Proxima Nova Rg" panose="02000506030000020004" pitchFamily="2" charset="77"/>
              </a:rPr>
              <a:t>, </a:t>
            </a:r>
            <a:r>
              <a:rPr lang="en-US" sz="1200" dirty="0">
                <a:latin typeface="Proxima Nova Rg" panose="02000506030000020004" pitchFamily="2" charset="77"/>
                <a:hlinkClick r:id="rId29"/>
              </a:rPr>
              <a:t>Help Desk Analyst</a:t>
            </a:r>
            <a:r>
              <a:rPr lang="en-US" sz="1200" dirty="0">
                <a:latin typeface="Proxima Nova Rg" panose="02000506030000020004" pitchFamily="2" charset="77"/>
              </a:rPr>
              <a:t>, </a:t>
            </a:r>
            <a:r>
              <a:rPr lang="en-US" sz="1200" dirty="0">
                <a:latin typeface="Proxima Nova Rg" panose="02000506030000020004" pitchFamily="2" charset="77"/>
                <a:hlinkClick r:id="rId30"/>
              </a:rPr>
              <a:t>Business Analyst</a:t>
            </a:r>
            <a:endParaRPr lang="en-US" sz="1200" dirty="0">
              <a:solidFill>
                <a:srgbClr val="404040"/>
              </a:solidFill>
              <a:effectLst/>
              <a:latin typeface="Proxima Nova Rg" panose="02000506030000020004" pitchFamily="2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C62813B-7008-154C-A3FA-8033E403E63A}"/>
              </a:ext>
            </a:extLst>
          </p:cNvPr>
          <p:cNvGrpSpPr/>
          <p:nvPr/>
        </p:nvGrpSpPr>
        <p:grpSpPr>
          <a:xfrm>
            <a:off x="10168641" y="3772959"/>
            <a:ext cx="2401825" cy="522189"/>
            <a:chOff x="10070592" y="5547360"/>
            <a:chExt cx="2401825" cy="522189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xmlns="" id="{DEF58842-0B92-4142-8419-69A0AAA20903}"/>
                </a:ext>
              </a:extLst>
            </p:cNvPr>
            <p:cNvSpPr/>
            <p:nvPr/>
          </p:nvSpPr>
          <p:spPr>
            <a:xfrm>
              <a:off x="10070592" y="5547360"/>
              <a:ext cx="1825458" cy="522189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hlinkClick r:id="rId31"/>
              <a:extLst>
                <a:ext uri="{FF2B5EF4-FFF2-40B4-BE49-F238E27FC236}">
                  <a16:creationId xmlns:a16="http://schemas.microsoft.com/office/drawing/2014/main" xmlns="" id="{807E06C8-6DF0-9449-AD64-ACD75A28CDD6}"/>
                </a:ext>
              </a:extLst>
            </p:cNvPr>
            <p:cNvSpPr txBox="1"/>
            <p:nvPr/>
          </p:nvSpPr>
          <p:spPr>
            <a:xfrm>
              <a:off x="10165838" y="5577621"/>
              <a:ext cx="2306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Proxima Nova Rg" panose="02000506030000020004" pitchFamily="2" charset="77"/>
                </a:rPr>
                <a:t>Learn More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4177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HOW TO GET A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6D54FE8-EBA6-EF4C-B714-C734F2FE625F}"/>
              </a:ext>
            </a:extLst>
          </p:cNvPr>
          <p:cNvSpPr/>
          <p:nvPr/>
        </p:nvSpPr>
        <p:spPr>
          <a:xfrm>
            <a:off x="460638" y="1774787"/>
            <a:ext cx="6134125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Associate </a:t>
            </a:r>
            <a:r>
              <a:rPr lang="en-US" altLang="en-US" sz="2800" dirty="0">
                <a:latin typeface="Proxima Nova Rg" panose="02000506030000020004" pitchFamily="2" charset="77"/>
              </a:rPr>
              <a:t>Dean of Career Services, </a:t>
            </a:r>
            <a:r>
              <a:rPr lang="en-US" altLang="en-US" sz="2800" dirty="0">
                <a:solidFill>
                  <a:schemeClr val="accent6"/>
                </a:solidFill>
                <a:latin typeface="Proxima Nova Rg" panose="02000506030000020004" pitchFamily="2" charset="77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Karine-Fréderique Loriot</a:t>
            </a:r>
            <a:endParaRPr lang="en-US" altLang="en-US" sz="2800" dirty="0">
              <a:solidFill>
                <a:schemeClr val="accent6"/>
              </a:solidFill>
              <a:latin typeface="Proxima Nova Rg" panose="02000506030000020004" pitchFamily="2" charset="77"/>
            </a:endParaRP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Proxima Nova Rg" panose="02000506030000020004" pitchFamily="2" charset="77"/>
              </a:rPr>
              <a:t>TandonConnect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NYU Handshake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The Wasserman Center | Brooklyn 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Tandon Career Fair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Glassdoor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, Indeed</a:t>
            </a:r>
            <a:r>
              <a:rPr lang="en-US" altLang="en-US" sz="2800" dirty="0">
                <a:latin typeface="Proxima Nova Rg" panose="02000506030000020004" pitchFamily="2" charset="77"/>
              </a:rPr>
              <a:t>,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CareerBuilder</a:t>
            </a:r>
            <a:r>
              <a:rPr lang="en-US" altLang="en-US" sz="2800" dirty="0">
                <a:latin typeface="Proxima Nova Rg" panose="02000506030000020004" pitchFamily="2" charset="77"/>
              </a:rPr>
              <a:t>, Google, and </a:t>
            </a:r>
            <a:r>
              <a:rPr lang="en-US" altLang="en-US" sz="2800" b="1" dirty="0">
                <a:latin typeface="Proxima Nova Lt" panose="02000506030000020004" pitchFamily="2" charset="77"/>
              </a:rPr>
              <a:t>LinkedIn</a:t>
            </a:r>
          </a:p>
        </p:txBody>
      </p:sp>
      <p:pic>
        <p:nvPicPr>
          <p:cNvPr id="4" name="Picture 3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xmlns="" id="{22C29027-2FB4-8F4F-A597-CF02D3141A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9"/>
          <a:stretch/>
        </p:blipFill>
        <p:spPr>
          <a:xfrm>
            <a:off x="6960633" y="2049198"/>
            <a:ext cx="4431159" cy="3144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6C96B59-75BF-B344-BD15-517E2DF13E2A}"/>
              </a:ext>
            </a:extLst>
          </p:cNvPr>
          <p:cNvSpPr/>
          <p:nvPr/>
        </p:nvSpPr>
        <p:spPr>
          <a:xfrm>
            <a:off x="6397230" y="5275580"/>
            <a:ext cx="5557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1: Wasserman Center location -- Wunsch Hall in MetroTech courtesy of Meet NYU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1610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TANDON CAREER FAIR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6C96B59-75BF-B344-BD15-517E2DF13E2A}"/>
              </a:ext>
            </a:extLst>
          </p:cNvPr>
          <p:cNvSpPr/>
          <p:nvPr/>
        </p:nvSpPr>
        <p:spPr>
          <a:xfrm>
            <a:off x="1212845" y="5242241"/>
            <a:ext cx="5557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Figures 2 &amp; 3: Tandon Career Fair logo and tips courtesy of NYU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7D7538B-E207-2640-BFD7-EF88FC4E9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92" y="2098755"/>
            <a:ext cx="6120271" cy="306013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507328" y="1522486"/>
            <a:ext cx="3559740" cy="4487411"/>
            <a:chOff x="7507328" y="1522486"/>
            <a:chExt cx="2935079" cy="369996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0AD7AF4E-121C-1140-813B-461173539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9" b="19261"/>
            <a:stretch/>
          </p:blipFill>
          <p:spPr>
            <a:xfrm>
              <a:off x="7507328" y="1522486"/>
              <a:ext cx="2935079" cy="369996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8E15861-B1EC-AE4C-8189-D4FD393CB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1" t="4960" r="81127" b="88706"/>
            <a:stretch/>
          </p:blipFill>
          <p:spPr>
            <a:xfrm>
              <a:off x="7645830" y="1551404"/>
              <a:ext cx="236041" cy="30559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1610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OF COMPANIES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C8A1E18-BB14-3040-8402-9EE8EC2D434F}"/>
              </a:ext>
            </a:extLst>
          </p:cNvPr>
          <p:cNvSpPr/>
          <p:nvPr/>
        </p:nvSpPr>
        <p:spPr>
          <a:xfrm>
            <a:off x="661089" y="1694640"/>
            <a:ext cx="609114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Public</a:t>
            </a:r>
            <a:endParaRPr lang="en-US" altLang="en-US" sz="2800" b="1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Government – city, state, federal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6374D39-6F66-AB41-BB59-F5AE65B44FB7}"/>
              </a:ext>
            </a:extLst>
          </p:cNvPr>
          <p:cNvSpPr/>
          <p:nvPr/>
        </p:nvSpPr>
        <p:spPr>
          <a:xfrm>
            <a:off x="6210593" y="1691109"/>
            <a:ext cx="6096000" cy="4355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Private</a:t>
            </a:r>
            <a:endParaRPr lang="en-US" altLang="en-US" sz="2800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Consultant – design, analysis, modeling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Contractor – construction, manufacturing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Research &amp; development: products, software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Managerial,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sales, non-profits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Tech leaders/tech startup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D967F2-3A3B-7E48-81FD-8C37EFBF6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19" y="3098865"/>
            <a:ext cx="5463674" cy="25830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4E4AE81-E36F-E347-820C-F5B4FA8D2A94}"/>
              </a:ext>
            </a:extLst>
          </p:cNvPr>
          <p:cNvSpPr/>
          <p:nvPr/>
        </p:nvSpPr>
        <p:spPr>
          <a:xfrm>
            <a:off x="564107" y="5574704"/>
            <a:ext cx="5829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4: Public vs private graphic courtesy of </a:t>
            </a:r>
            <a:r>
              <a:rPr lang="en-US" dirty="0" smtClean="0">
                <a:latin typeface="Proxima Nova Rg" panose="02000506030000020004" pitchFamily="2" charset="77"/>
              </a:rPr>
              <a:t/>
            </a:r>
            <a:br>
              <a:rPr lang="en-US" dirty="0" smtClean="0">
                <a:latin typeface="Proxima Nova Rg" panose="02000506030000020004" pitchFamily="2" charset="77"/>
              </a:rPr>
            </a:br>
            <a:r>
              <a:rPr lang="en-US" dirty="0" smtClean="0">
                <a:latin typeface="Proxima Nova Rg" panose="02000506030000020004" pitchFamily="2" charset="77"/>
              </a:rPr>
              <a:t>EDUCBA</a:t>
            </a:r>
            <a:endParaRPr lang="en-US" dirty="0">
              <a:latin typeface="Proxima Nova Rg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73577" y="5487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OF JOBS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302CE9-33AC-EF43-974A-4980C2136143}"/>
              </a:ext>
            </a:extLst>
          </p:cNvPr>
          <p:cNvSpPr/>
          <p:nvPr/>
        </p:nvSpPr>
        <p:spPr>
          <a:xfrm>
            <a:off x="788430" y="2010039"/>
            <a:ext cx="5818911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Internships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, co-ops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Outside of </a:t>
            </a:r>
            <a:r>
              <a:rPr lang="en-US" altLang="en-US" sz="2800" dirty="0" err="1" smtClean="0">
                <a:latin typeface="Proxima Nova Rg" panose="02000506030000020004" pitchFamily="2" charset="77"/>
              </a:rPr>
              <a:t>Tandon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Teaching 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Assistant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EG 1003 Intro to Engineering &amp; Design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Other Tandon courses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K-12 summer STEM programs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F49D86-3605-964A-AB8E-EAB5B6476D05}"/>
              </a:ext>
            </a:extLst>
          </p:cNvPr>
          <p:cNvSpPr/>
          <p:nvPr/>
        </p:nvSpPr>
        <p:spPr>
          <a:xfrm>
            <a:off x="6607341" y="2010039"/>
            <a:ext cx="534785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Research 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Assistant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4"/>
              </a:rPr>
              <a:t>Undergraduate Summer Research 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5 or 10 hours per week during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semester</a:t>
            </a:r>
          </a:p>
          <a:p>
            <a:pPr>
              <a:spcBef>
                <a:spcPts val="600"/>
              </a:spcBef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Future Labs Intern</a:t>
            </a:r>
            <a:endParaRPr lang="en-US" altLang="en-US" sz="2800" b="1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Proxima Nova Rg" panose="02000506030000020004" pitchFamily="2" charset="77"/>
              </a:rPr>
              <a:t>12 hours per week, 3 credits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Proxima Nova Rg" panose="02000506030000020004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73577" y="5315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RESUME BUILDING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CB87A2C-2A80-6A4C-8BE6-3AB6A563B016}"/>
              </a:ext>
            </a:extLst>
          </p:cNvPr>
          <p:cNvSpPr/>
          <p:nvPr/>
        </p:nvSpPr>
        <p:spPr>
          <a:xfrm>
            <a:off x="789708" y="1689181"/>
            <a:ext cx="906076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Include examples that set you apart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Focus on your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Work ethic and being detail oriented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Networking and professional societies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Keep it concise (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ONE PAGE </a:t>
            </a:r>
            <a:r>
              <a:rPr lang="en-US" altLang="en-US" sz="2800" dirty="0">
                <a:latin typeface="Proxima Nova Rg" panose="02000506030000020004" pitchFamily="2" charset="77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Sections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Heading, Objective, Education, Experience, Skills, Awards, Activities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xmlns="" id="{3D2B1B78-0F26-EC46-8A14-36E2C3662B03}"/>
              </a:ext>
            </a:extLst>
          </p:cNvPr>
          <p:cNvSpPr/>
          <p:nvPr/>
        </p:nvSpPr>
        <p:spPr>
          <a:xfrm>
            <a:off x="8619280" y="2236898"/>
            <a:ext cx="3116186" cy="252185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2" charset="77"/>
              </a:rPr>
              <a:t>Reminder: </a:t>
            </a:r>
            <a:r>
              <a:rPr lang="en-US" sz="2000" b="1" dirty="0">
                <a:solidFill>
                  <a:srgbClr val="57068C"/>
                </a:solidFill>
                <a:latin typeface="Proxima Nova Rg" panose="02000506030000020004" pitchFamily="2" charset="0"/>
              </a:rPr>
              <a:t>Resume due next week!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B5108559-B8B5-2243-983D-80D44F6D0DB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2BA5159C-854F-8147-94DB-7DEFF1DA9A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377</Words>
  <Application>Microsoft Office PowerPoint</Application>
  <PresentationFormat>Widescreen</PresentationFormat>
  <Paragraphs>125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MS PGothic</vt:lpstr>
      <vt:lpstr>Calibri Light</vt:lpstr>
      <vt:lpstr>Arial</vt:lpstr>
      <vt:lpstr>Gotham Medium</vt:lpstr>
      <vt:lpstr>Proxima Nova Lt</vt:lpstr>
      <vt:lpstr>Proxima Nova Rg</vt:lpstr>
      <vt:lpstr>Calibri</vt:lpstr>
      <vt:lpstr>Office Theme</vt:lpstr>
      <vt:lpstr>Custom Design</vt:lpstr>
      <vt:lpstr>RECITATION 9</vt:lpstr>
      <vt:lpstr>AGENDA</vt:lpstr>
      <vt:lpstr>CAREER BUILDING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9</dc:title>
  <dc:creator>Diya</dc:creator>
  <cp:lastModifiedBy>User</cp:lastModifiedBy>
  <cp:revision>12</cp:revision>
  <dcterms:created xsi:type="dcterms:W3CDTF">2020-08-25T02:26:30Z</dcterms:created>
  <dcterms:modified xsi:type="dcterms:W3CDTF">2020-11-05T16:04:44Z</dcterms:modified>
  <cp:contentStatus/>
</cp:coreProperties>
</file>