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1"/>
  </p:notesMasterIdLst>
  <p:sldIdLst>
    <p:sldId id="298" r:id="rId3"/>
    <p:sldId id="258" r:id="rId4"/>
    <p:sldId id="302" r:id="rId5"/>
    <p:sldId id="321" r:id="rId6"/>
    <p:sldId id="322" r:id="rId7"/>
    <p:sldId id="323" r:id="rId8"/>
    <p:sldId id="324" r:id="rId9"/>
    <p:sldId id="317"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Gotham Medium" pitchFamily="2" charset="0"/>
      <p:regular r:id="rId18"/>
      <p:bold r:id="rId19"/>
      <p:italic r:id="rId20"/>
      <p:boldItalic r:id="rId21"/>
    </p:embeddedFont>
    <p:embeddedFont>
      <p:font typeface="Proxima Nova Lt" panose="02000506030000020004" pitchFamily="2" charset="0"/>
      <p:regular r:id="rId22"/>
      <p:bold r:id="rId23"/>
      <p:italic r:id="rId24"/>
      <p:boldItalic r:id="rId25"/>
    </p:embeddedFont>
    <p:embeddedFont>
      <p:font typeface="Proxima Nova Rg" panose="02000506030000020004"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4" autoAdjust="0"/>
    <p:restoredTop sz="94684"/>
  </p:normalViewPr>
  <p:slideViewPr>
    <p:cSldViewPr snapToGrid="0">
      <p:cViewPr varScale="1">
        <p:scale>
          <a:sx n="128" d="100"/>
          <a:sy n="128" d="100"/>
        </p:scale>
        <p:origin x="3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2/23/22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375022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A has two outcomes: the car can continue straight on course and kill several pedestrians or swerve and kill one passer-by</a:t>
            </a:r>
          </a:p>
          <a:p>
            <a:r>
              <a:rPr lang="en-US" dirty="0"/>
              <a:t>Option B has two outcomes: the car can continue straight on course and kill one passer-by or swerve and kill its passenger</a:t>
            </a:r>
          </a:p>
          <a:p>
            <a:r>
              <a:rPr lang="en-US" dirty="0"/>
              <a:t>Option C has two outcomes: the car can continue straight on course and kill several pedestrians or swerve and kill its passenger</a:t>
            </a:r>
          </a:p>
          <a:p>
            <a:endParaRPr lang="en-US" dirty="0"/>
          </a:p>
          <a:p>
            <a:r>
              <a:rPr lang="en-US" dirty="0"/>
              <a:t>There are not objective, correct answers to each of these situations. Autonomous technology cannot make its own ethical decisions, the engineers who program and design the technology do.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a:p>
        </p:txBody>
      </p:sp>
    </p:spTree>
    <p:extLst>
      <p:ext uri="{BB962C8B-B14F-4D97-AF65-F5344CB8AC3E}">
        <p14:creationId xmlns:p14="http://schemas.microsoft.com/office/powerpoint/2010/main" val="173085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100524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275543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89342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2/23/22</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2/23/22</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2/23/22</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2/23/22</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2/23/22</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2/23/22</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2/23/22</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2/23/22</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2/23/22</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2/23/22</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2/23/22</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2/23/22</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2/23/22</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2/23/22</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2/23/22</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2/23/22</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2/23/22</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2/23/22</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2/23/22</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2/23/22</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2/23/22</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2/23/22</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2/23/22</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2/23/22</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www.technologyreview.com/view/542626/why-self-driving-cars-must-be-programmed-to-kil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nspe.org/resources/ethics/code-ethic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6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02229" y="4126685"/>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6007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Ethics </a:t>
            </a:r>
            <a:r>
              <a:rPr lang="en-US" sz="2800">
                <a:latin typeface="Proxima Nova Rg" panose="02000506030000020004" pitchFamily="2" charset="0"/>
              </a:rPr>
              <a:t>in Engineering</a:t>
            </a:r>
            <a:endParaRPr lang="en-US" sz="2800"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46860" y="3240911"/>
            <a:ext cx="0" cy="1215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305432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128593" y="2011578"/>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autonomous vehicles?</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142333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9470" y="588965"/>
            <a:ext cx="12192000" cy="965147"/>
          </a:xfrm>
        </p:spPr>
        <p:txBody>
          <a:bodyPr>
            <a:noAutofit/>
          </a:bodyPr>
          <a:lstStyle/>
          <a:p>
            <a:r>
              <a:rPr lang="en-US" sz="4800" dirty="0">
                <a:latin typeface="Gotham Medium" panose="02000604030000020004" pitchFamily="50" charset="0"/>
              </a:rPr>
              <a:t>ETHICS OF AUTONOMOUS VEHICLES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http://www.technologyreview.com/sites/default/files/styles/view_body_embed/public/images/Ethical%20cars.png?itok=A_wye_WL">
            <a:hlinkClick r:id="rId4"/>
            <a:extLst>
              <a:ext uri="{FF2B5EF4-FFF2-40B4-BE49-F238E27FC236}">
                <a16:creationId xmlns:a16="http://schemas.microsoft.com/office/drawing/2014/main" id="{290E9D84-421E-C140-9397-73790821F2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686" b="6351"/>
          <a:stretch/>
        </p:blipFill>
        <p:spPr bwMode="auto">
          <a:xfrm>
            <a:off x="2448683" y="2241086"/>
            <a:ext cx="7267384" cy="37678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526F8D9-5B88-BF42-B9D5-161A0D4073FC}"/>
              </a:ext>
            </a:extLst>
          </p:cNvPr>
          <p:cNvSpPr/>
          <p:nvPr/>
        </p:nvSpPr>
        <p:spPr>
          <a:xfrm>
            <a:off x="2894494" y="1717866"/>
            <a:ext cx="6421951"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 decides the value of human lives?</a:t>
            </a:r>
          </a:p>
        </p:txBody>
      </p:sp>
      <p:sp>
        <p:nvSpPr>
          <p:cNvPr id="14" name="Rectangle 13">
            <a:extLst>
              <a:ext uri="{FF2B5EF4-FFF2-40B4-BE49-F238E27FC236}">
                <a16:creationId xmlns:a16="http://schemas.microsoft.com/office/drawing/2014/main" id="{EB6C260D-57E3-0446-9D14-BF79FB17B26E}"/>
              </a:ext>
            </a:extLst>
          </p:cNvPr>
          <p:cNvSpPr/>
          <p:nvPr/>
        </p:nvSpPr>
        <p:spPr>
          <a:xfrm>
            <a:off x="3680916" y="5914169"/>
            <a:ext cx="4802918" cy="369332"/>
          </a:xfrm>
          <a:prstGeom prst="rect">
            <a:avLst/>
          </a:prstGeom>
        </p:spPr>
        <p:txBody>
          <a:bodyPr wrap="none">
            <a:spAutoFit/>
          </a:bodyPr>
          <a:lstStyle/>
          <a:p>
            <a:r>
              <a:rPr lang="en-US" dirty="0">
                <a:latin typeface="Proxima Nova Rg" panose="02000506030000020004" pitchFamily="2" charset="77"/>
              </a:rPr>
              <a:t>Figure 1: Traffic situations with inevitable harm</a:t>
            </a:r>
          </a:p>
        </p:txBody>
      </p:sp>
      <p:pic>
        <p:nvPicPr>
          <p:cNvPr id="15" name="Picture 14"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47308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025562" y="2011578"/>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at home genetic testing?</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03024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025562" y="1898067"/>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facial recognition?</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315152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ETHICS SUMMARY</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996683" y="1963503"/>
            <a:ext cx="9543938" cy="3556324"/>
          </a:xfrm>
        </p:spPr>
        <p:txBody>
          <a:bodyPr anchor="ctr">
            <a:normAutofit/>
          </a:bodyPr>
          <a:lstStyle/>
          <a:p>
            <a:pPr marL="342900" indent="-342900" algn="l">
              <a:buClr>
                <a:schemeClr val="tx1"/>
              </a:buClr>
              <a:buFont typeface="Arial" panose="020B0604020202020204" pitchFamily="34" charset="0"/>
              <a:buChar char="•"/>
            </a:pPr>
            <a:r>
              <a:rPr lang="en-US" dirty="0">
                <a:latin typeface="Proxima Nova Rg" panose="02000506030000020004" pitchFamily="2" charset="0"/>
              </a:rPr>
              <a:t>New technology will raise many ethical questions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Your technical perspective and voice will be important</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 must work with policy-makers, business leaders, and the public</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National Society of Professional Engineers Code of Ethics (</a:t>
            </a:r>
            <a:r>
              <a:rPr lang="en-US" b="1" dirty="0">
                <a:solidFill>
                  <a:srgbClr val="57068C"/>
                </a:solidFill>
                <a:latin typeface="Proxima Nova Lt" panose="02000506030000020004" pitchFamily="2" charset="77"/>
                <a:hlinkClick r:id="rId3"/>
              </a:rPr>
              <a:t>https://www.nspe.org/resources/ethics/code-ethics</a:t>
            </a:r>
            <a:r>
              <a:rPr lang="en-US" b="1" dirty="0">
                <a:solidFill>
                  <a:srgbClr val="57068C"/>
                </a:solidFill>
                <a:latin typeface="Proxima Nova Lt" panose="02000506030000020004" pitchFamily="2" charset="77"/>
              </a:rPr>
              <a:t>) </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Fundamental Canons</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Rules of Practice</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Professional Obligations</a:t>
            </a:r>
          </a:p>
          <a:p>
            <a:pPr marL="342900" indent="-342900" algn="l">
              <a:buClr>
                <a:schemeClr val="tx1"/>
              </a:buClr>
              <a:buFont typeface="Arial" panose="020B0604020202020204" pitchFamily="34" charset="0"/>
              <a:buChar char="•"/>
            </a:pPr>
            <a:endParaRPr lang="en-US" b="1" dirty="0">
              <a:solidFill>
                <a:srgbClr val="57068C"/>
              </a:solidFill>
              <a:latin typeface="Proxima Nova Lt" panose="02000506030000020004" pitchFamily="2" charset="77"/>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323960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38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1152</TotalTime>
  <Words>476</Words>
  <Application>Microsoft Macintosh PowerPoint</Application>
  <PresentationFormat>Widescreen</PresentationFormat>
  <Paragraphs>47</Paragraphs>
  <Slides>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Proxima Nova Lt</vt:lpstr>
      <vt:lpstr>Calibri</vt:lpstr>
      <vt:lpstr>Gotham Medium</vt:lpstr>
      <vt:lpstr>Arial</vt:lpstr>
      <vt:lpstr>Proxima Nova Rg</vt:lpstr>
      <vt:lpstr>Calibri Light</vt:lpstr>
      <vt:lpstr>Office Theme</vt:lpstr>
      <vt:lpstr>Custom Design</vt:lpstr>
      <vt:lpstr>RECITATION 6 </vt:lpstr>
      <vt:lpstr>AGENDA</vt:lpstr>
      <vt:lpstr>What ethical issues will arise with the advent of autonomous vehicles?</vt:lpstr>
      <vt:lpstr>ETHICS OF AUTONOMOUS VEHICLES </vt:lpstr>
      <vt:lpstr>What ethical issues will arise with the advent of at home genetic testing?</vt:lpstr>
      <vt:lpstr>What ethical issues will arise with the advent of facial recognition?</vt:lpstr>
      <vt:lpstr>ETHICS 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4</dc:title>
  <dc:creator>Diya</dc:creator>
  <cp:lastModifiedBy>Vidya Gopalakrishna</cp:lastModifiedBy>
  <cp:revision>25</cp:revision>
  <dcterms:created xsi:type="dcterms:W3CDTF">2020-08-23T07:07:10Z</dcterms:created>
  <dcterms:modified xsi:type="dcterms:W3CDTF">2022-02-23T15:57:01Z</dcterms:modified>
  <cp:contentStatus/>
</cp:coreProperties>
</file>