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70" r:id="rId5"/>
    <p:sldId id="259" r:id="rId6"/>
    <p:sldId id="260" r:id="rId7"/>
    <p:sldId id="271" r:id="rId8"/>
    <p:sldId id="272" r:id="rId9"/>
    <p:sldId id="273" r:id="rId10"/>
    <p:sldId id="274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3972AF-9042-4963-9ECA-70CFCD8B4BBB}" type="datetimeFigureOut">
              <a:rPr lang="en-US" smtClean="0"/>
              <a:pPr/>
              <a:t>3/2/2012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C4FBF7-8EF0-4E3B-A34D-6CC51167BD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532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0FEFDF-BA8C-422F-A8F0-37FC00754EDA}" type="slidenum">
              <a:rPr lang="en-US"/>
              <a:pPr/>
              <a:t>18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C6F896-86DF-4602-9B29-EDA055BDEF1D}" type="slidenum">
              <a:rPr lang="en-US"/>
              <a:pPr/>
              <a:t>19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welcome_week_2011.jpg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rgbClr val="522E9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3/2/2012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2667000" y="411480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22E91"/>
                </a:solidFill>
                <a:latin typeface="Arial" pitchFamily="34" charset="0"/>
                <a:cs typeface="Arial" pitchFamily="34" charset="0"/>
              </a:rPr>
              <a:t>EG1003: INTRODUCTION</a:t>
            </a:r>
            <a:r>
              <a:rPr lang="en-US" b="1" baseline="0" dirty="0" smtClean="0">
                <a:solidFill>
                  <a:srgbClr val="522E91"/>
                </a:solidFill>
                <a:latin typeface="Arial" pitchFamily="34" charset="0"/>
                <a:cs typeface="Arial" pitchFamily="34" charset="0"/>
              </a:rPr>
              <a:t> TO ENGINEERING AND DESIGN</a:t>
            </a:r>
            <a:endParaRPr lang="en-US" b="1" dirty="0">
              <a:solidFill>
                <a:srgbClr val="522E9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 descr="NYU Poly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28600" y="228600"/>
            <a:ext cx="2313851" cy="764680"/>
          </a:xfrm>
          <a:prstGeom prst="rect">
            <a:avLst/>
          </a:prstGeom>
        </p:spPr>
      </p:pic>
      <p:pic>
        <p:nvPicPr>
          <p:cNvPr id="11" name="Picture 10" descr="Colon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606040" y="502920"/>
            <a:ext cx="121931" cy="213378"/>
          </a:xfrm>
          <a:prstGeom prst="rect">
            <a:avLst/>
          </a:prstGeom>
        </p:spPr>
      </p:pic>
      <p:pic>
        <p:nvPicPr>
          <p:cNvPr id="14" name="Picture 13" descr="polythinking.png"/>
          <p:cNvPicPr>
            <a:picLocks noChangeAspect="1"/>
          </p:cNvPicPr>
          <p:nvPr userDrawn="1"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934200" y="762000"/>
            <a:ext cx="2074908" cy="1310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3/2/2012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Tile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3/2/2012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Til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29600" cy="2286000"/>
          </a:xfr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3/2/2012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sz="half" idx="13"/>
          </p:nvPr>
        </p:nvSpPr>
        <p:spPr>
          <a:xfrm>
            <a:off x="457200" y="3962400"/>
            <a:ext cx="8229600" cy="2286000"/>
          </a:xfr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NYUlogoSmall2597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21208" y="6464808"/>
            <a:ext cx="1157288" cy="19716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06D50-8D46-4290-9DAE-88AB70EABF72}" type="datetimeFigureOut">
              <a:rPr lang="en-US" smtClean="0"/>
              <a:pPr/>
              <a:t>3/2/2012</a:t>
            </a:fld>
            <a:endParaRPr lang="en-US" dirty="0"/>
          </a:p>
        </p:txBody>
      </p:sp>
      <p:pic>
        <p:nvPicPr>
          <p:cNvPr id="11" name="Picture 10" descr="NYUPoly-COLOR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760699" y="6053328"/>
            <a:ext cx="1622603" cy="537667"/>
          </a:xfrm>
          <a:prstGeom prst="rect">
            <a:avLst/>
          </a:prstGeom>
        </p:spPr>
      </p:pic>
      <p:pic>
        <p:nvPicPr>
          <p:cNvPr id="10" name="Picture 9" descr="tagline-COLOR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470648" y="6464808"/>
            <a:ext cx="1156411" cy="213360"/>
          </a:xfrm>
          <a:prstGeom prst="rect">
            <a:avLst/>
          </a:prstGeom>
        </p:spPr>
      </p:pic>
      <p:pic>
        <p:nvPicPr>
          <p:cNvPr id="8" name="Picture 7" descr="background_big_12.jpg"/>
          <p:cNvPicPr>
            <a:picLocks noChangeAspect="1"/>
          </p:cNvPicPr>
          <p:nvPr/>
        </p:nvPicPr>
        <p:blipFill>
          <a:blip r:embed="rId9" cstate="print">
            <a:lum bright="70000" contrast="-70000"/>
          </a:blip>
          <a:srcRect/>
          <a:stretch>
            <a:fillRect/>
          </a:stretch>
        </p:blipFill>
        <p:spPr>
          <a:xfrm>
            <a:off x="0" y="274320"/>
            <a:ext cx="9144000" cy="1143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Colon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37160" y="594360"/>
            <a:ext cx="304828" cy="53344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73" r:id="rId4"/>
  </p:sldLayoutIdLst>
  <p:txStyles>
    <p:titleStyle>
      <a:lvl1pPr algn="l" defTabSz="914400" rtl="0" eaLnBrk="1" latinLnBrk="0" hangingPunct="1">
        <a:spcBef>
          <a:spcPct val="0"/>
        </a:spcBef>
        <a:buNone/>
        <a:defRPr lang="en-US" sz="4400" kern="1200">
          <a:solidFill>
            <a:srgbClr val="005596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3200" kern="1200" smtClean="0">
          <a:solidFill>
            <a:srgbClr val="569BBE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Ø"/>
        <a:defRPr lang="en-US" sz="3200" kern="1200" smtClean="0">
          <a:solidFill>
            <a:srgbClr val="569BBE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lang="en-US" sz="3200" kern="1200" smtClean="0">
          <a:solidFill>
            <a:srgbClr val="569BBE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lang="en-US" sz="3200" kern="1200" smtClean="0">
          <a:solidFill>
            <a:srgbClr val="569BBE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en-US" sz="3200" kern="1200">
          <a:solidFill>
            <a:srgbClr val="569BBE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1470025"/>
          </a:xfrm>
        </p:spPr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Magnetic Levitation Competition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Magnetic Levitation Cart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Prototype of a Magnetic Levitation Cart</a:t>
            </a:r>
            <a:endParaRPr lang="en-US" sz="2800" dirty="0"/>
          </a:p>
        </p:txBody>
      </p:sp>
      <p:pic>
        <p:nvPicPr>
          <p:cNvPr id="27650" name="Picture 2" descr="C:\Users\Tingyu\Desktop\DSC001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495550"/>
            <a:ext cx="4648200" cy="348615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239000" y="48006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Central Magnet Type 2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31242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Outer Magnets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51816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Robot Arms </a:t>
            </a:r>
          </a:p>
          <a:p>
            <a:pPr algn="ctr"/>
            <a:r>
              <a:rPr lang="en-US" dirty="0" smtClean="0">
                <a:solidFill>
                  <a:schemeClr val="accent1"/>
                </a:solidFill>
              </a:rPr>
              <a:t>(Custom)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20000" y="25146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1"/>
                </a:solidFill>
              </a:rPr>
              <a:t>Flag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600200" y="3505200"/>
            <a:ext cx="160020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676400" y="3505200"/>
            <a:ext cx="3429000" cy="1905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5105400" y="2667000"/>
            <a:ext cx="28194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4800600" y="4648200"/>
            <a:ext cx="2743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1752600" y="4572000"/>
            <a:ext cx="16002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1" idx="3"/>
          </p:cNvCxnSpPr>
          <p:nvPr/>
        </p:nvCxnSpPr>
        <p:spPr>
          <a:xfrm flipV="1">
            <a:off x="1905000" y="5105400"/>
            <a:ext cx="3352800" cy="3993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Competition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 smtClean="0"/>
              <a:t>The TA must approve your design before you are allowed to add your magnetic components.</a:t>
            </a:r>
            <a:endParaRPr lang="en-US" sz="2400" b="1" dirty="0" smtClean="0"/>
          </a:p>
          <a:p>
            <a:pPr lvl="0"/>
            <a:r>
              <a:rPr lang="en-US" sz="2400" dirty="0" smtClean="0"/>
              <a:t>All the materials you use in your design must be purchased, and are non-refundable.</a:t>
            </a:r>
            <a:endParaRPr lang="en-US" sz="2400" b="1" dirty="0" smtClean="0"/>
          </a:p>
          <a:p>
            <a:pPr lvl="0"/>
            <a:r>
              <a:rPr lang="en-US" sz="2400" dirty="0" smtClean="0"/>
              <a:t>The maglev cart must fit into the maglev track and must include the flag piece included in the maglev Lego kit.</a:t>
            </a:r>
            <a:endParaRPr lang="en-US" sz="2400" b="1" dirty="0" smtClean="0"/>
          </a:p>
          <a:p>
            <a:pPr lvl="0"/>
            <a:r>
              <a:rPr lang="en-US" sz="2400" dirty="0" smtClean="0"/>
              <a:t>You may conduct up to three trials and the best ratio of the three trials will be taken.</a:t>
            </a:r>
            <a:endParaRPr lang="en-US" sz="2400" b="1" dirty="0" smtClean="0"/>
          </a:p>
          <a:p>
            <a:pPr lvl="0"/>
            <a:r>
              <a:rPr lang="en-US" sz="2400" dirty="0" smtClean="0"/>
              <a:t>A TA must be present to oversee your trial or the results of that trial will become invalid.</a:t>
            </a:r>
            <a:endParaRPr lang="en-US" sz="2400" b="1" dirty="0" smtClean="0"/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Competition Rules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 smtClean="0"/>
              <a:t>All Magnetic components must be returned at the end of the experiment or your grade for this lab may be jeopardized.</a:t>
            </a:r>
            <a:endParaRPr lang="en-US" dirty="0" smtClean="0"/>
          </a:p>
          <a:p>
            <a:pPr lvl="0"/>
            <a:r>
              <a:rPr lang="en-US" sz="2400" dirty="0" smtClean="0"/>
              <a:t>Your 3 trials will be scored </a:t>
            </a:r>
            <a:r>
              <a:rPr lang="en-US" sz="2400" dirty="0" smtClean="0"/>
              <a:t>using this </a:t>
            </a:r>
            <a:r>
              <a:rPr lang="en-US" sz="2400" dirty="0" smtClean="0"/>
              <a:t>equation…</a:t>
            </a:r>
          </a:p>
          <a:p>
            <a:pPr lvl="0">
              <a:buNone/>
            </a:pPr>
            <a:endParaRPr lang="en-US" sz="2400" dirty="0" smtClean="0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657600"/>
            <a:ext cx="8124967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Material Price List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200" dirty="0" smtClean="0"/>
              <a:t>Center Magnet Type 1:.………………………$1.00 </a:t>
            </a:r>
            <a:r>
              <a:rPr lang="en-US" sz="2200" dirty="0" smtClean="0"/>
              <a:t>(max </a:t>
            </a:r>
            <a:r>
              <a:rPr lang="en-US" sz="2200" dirty="0" smtClean="0"/>
              <a:t>one)</a:t>
            </a:r>
            <a:endParaRPr lang="en-US" sz="2200" b="1" dirty="0" smtClean="0"/>
          </a:p>
          <a:p>
            <a:pPr lvl="0"/>
            <a:r>
              <a:rPr lang="en-US" sz="2200" dirty="0" smtClean="0"/>
              <a:t>Center Magnet Type 2:.………………………$1.50 </a:t>
            </a:r>
            <a:r>
              <a:rPr lang="en-US" sz="2200" dirty="0" smtClean="0"/>
              <a:t>(</a:t>
            </a:r>
            <a:r>
              <a:rPr lang="en-US" sz="2200" dirty="0" smtClean="0"/>
              <a:t>max</a:t>
            </a:r>
            <a:r>
              <a:rPr lang="en-US" sz="2200" dirty="0" smtClean="0"/>
              <a:t> </a:t>
            </a:r>
            <a:r>
              <a:rPr lang="en-US" sz="2200" dirty="0" smtClean="0"/>
              <a:t>one)</a:t>
            </a:r>
            <a:endParaRPr lang="en-US" sz="2200" b="1" dirty="0" smtClean="0"/>
          </a:p>
          <a:p>
            <a:pPr lvl="0"/>
            <a:r>
              <a:rPr lang="en-US" sz="2200" dirty="0" smtClean="0"/>
              <a:t>Outer Magnets (Custom):..…………………………$0.75/each</a:t>
            </a:r>
            <a:endParaRPr lang="en-US" sz="2200" b="1" dirty="0" smtClean="0"/>
          </a:p>
          <a:p>
            <a:pPr lvl="0"/>
            <a:r>
              <a:rPr lang="en-US" sz="2200" dirty="0" smtClean="0"/>
              <a:t>Long Magnets (3/4” x 3/8” x 1/16’’ thick):…………$0.50/each</a:t>
            </a:r>
            <a:endParaRPr lang="en-US" sz="2200" b="1" dirty="0" smtClean="0"/>
          </a:p>
          <a:p>
            <a:pPr lvl="0"/>
            <a:r>
              <a:rPr lang="en-US" sz="2200" dirty="0" smtClean="0"/>
              <a:t>Square Magnets (3/8’’ x 3/8’’ x 1/8’’ thick):.………$0.25/each</a:t>
            </a:r>
            <a:endParaRPr lang="en-US" sz="2200" b="1" dirty="0" smtClean="0"/>
          </a:p>
          <a:p>
            <a:pPr lvl="0"/>
            <a:r>
              <a:rPr lang="en-US" sz="2200" dirty="0" smtClean="0"/>
              <a:t>Bearings: …………………………………………….$0.25/each</a:t>
            </a:r>
            <a:endParaRPr lang="en-US" sz="2200" b="1" dirty="0" smtClean="0"/>
          </a:p>
          <a:p>
            <a:pPr lvl="0"/>
            <a:r>
              <a:rPr lang="en-US" sz="2200" dirty="0" smtClean="0"/>
              <a:t>Maglev Lego </a:t>
            </a:r>
            <a:r>
              <a:rPr lang="en-US" sz="2200" smtClean="0"/>
              <a:t>Kit</a:t>
            </a:r>
            <a:r>
              <a:rPr lang="en-US" sz="2200" smtClean="0"/>
              <a:t>:.…………………………....……...$</a:t>
            </a:r>
            <a:r>
              <a:rPr lang="en-US" sz="2200" smtClean="0"/>
              <a:t>0.00 </a:t>
            </a:r>
            <a:endParaRPr lang="en-US" sz="22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46482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Procedure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347075" cy="5105400"/>
          </a:xfrm>
        </p:spPr>
        <p:txBody>
          <a:bodyPr/>
          <a:lstStyle/>
          <a:p>
            <a:pPr>
              <a:buNone/>
            </a:pPr>
            <a:endParaRPr lang="en-US" sz="1200" dirty="0"/>
          </a:p>
          <a:p>
            <a:r>
              <a:rPr lang="en-US" sz="2800" dirty="0"/>
              <a:t>Brainstorm possible designs</a:t>
            </a:r>
          </a:p>
          <a:p>
            <a:endParaRPr lang="en-US" sz="2800" dirty="0"/>
          </a:p>
          <a:p>
            <a:r>
              <a:rPr lang="en-US" sz="2800" dirty="0"/>
              <a:t>Sketch design on </a:t>
            </a:r>
            <a:r>
              <a:rPr lang="en-US" sz="2800" dirty="0" smtClean="0"/>
              <a:t>paper</a:t>
            </a:r>
          </a:p>
          <a:p>
            <a:endParaRPr lang="en-US" sz="2800" dirty="0" smtClean="0"/>
          </a:p>
          <a:p>
            <a:r>
              <a:rPr lang="en-US" sz="2800" dirty="0" smtClean="0"/>
              <a:t>Obtain a Maglev Lego Kit after your design is approved by a TA</a:t>
            </a:r>
            <a:endParaRPr lang="en-US" sz="2800" dirty="0"/>
          </a:p>
          <a:p>
            <a:pPr lvl="1">
              <a:buNone/>
            </a:pPr>
            <a:endParaRPr lang="en-US" dirty="0"/>
          </a:p>
          <a:p>
            <a:r>
              <a:rPr lang="en-US" sz="2800" dirty="0" smtClean="0"/>
              <a:t>Assemble your design using the Maglev Lego Kit</a:t>
            </a:r>
          </a:p>
          <a:p>
            <a:endParaRPr lang="en-US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Obtain the magnetic parts from a TA</a:t>
            </a:r>
          </a:p>
          <a:p>
            <a:pPr marL="447675" indent="-447675">
              <a:lnSpc>
                <a:spcPct val="90000"/>
              </a:lnSpc>
              <a:buNone/>
            </a:pPr>
            <a:endParaRPr lang="en-US" sz="2800" dirty="0" smtClean="0"/>
          </a:p>
          <a:p>
            <a:pPr marL="447675" indent="-447675">
              <a:lnSpc>
                <a:spcPct val="90000"/>
              </a:lnSpc>
            </a:pPr>
            <a:r>
              <a:rPr lang="en-US" sz="2800" dirty="0" smtClean="0"/>
              <a:t>Create </a:t>
            </a:r>
            <a:r>
              <a:rPr lang="en-US" sz="2800" dirty="0"/>
              <a:t>price list detailing your design</a:t>
            </a:r>
          </a:p>
          <a:p>
            <a:pPr marL="447675" indent="-447675">
              <a:lnSpc>
                <a:spcPct val="90000"/>
              </a:lnSpc>
              <a:buNone/>
            </a:pPr>
            <a:endParaRPr lang="en-US" sz="2800" dirty="0"/>
          </a:p>
          <a:p>
            <a:pPr marL="447675" indent="-447675">
              <a:lnSpc>
                <a:spcPct val="90000"/>
              </a:lnSpc>
            </a:pPr>
            <a:r>
              <a:rPr lang="en-US" sz="2800" dirty="0" smtClean="0"/>
              <a:t>Conduct practice runs to optimize your design</a:t>
            </a:r>
          </a:p>
          <a:p>
            <a:pPr marL="447675" indent="-447675">
              <a:lnSpc>
                <a:spcPct val="90000"/>
              </a:lnSpc>
            </a:pPr>
            <a:endParaRPr lang="en-US" sz="2800" dirty="0" smtClean="0"/>
          </a:p>
          <a:p>
            <a:pPr marL="447675" indent="-447675">
              <a:lnSpc>
                <a:spcPct val="90000"/>
              </a:lnSpc>
            </a:pPr>
            <a:r>
              <a:rPr lang="en-US" sz="2800" dirty="0" smtClean="0"/>
              <a:t>Conduct your three trials to obtain your minimal design ratio </a:t>
            </a:r>
          </a:p>
          <a:p>
            <a:pPr marL="447675" indent="-447675">
              <a:lnSpc>
                <a:spcPct val="90000"/>
              </a:lnSpc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Disassemble your cart and return all the parts to the Maglev Lego Kit</a:t>
            </a:r>
          </a:p>
          <a:p>
            <a:endParaRPr lang="en-US" sz="2800" dirty="0" smtClean="0"/>
          </a:p>
          <a:p>
            <a:r>
              <a:rPr lang="en-US" sz="2800" dirty="0" smtClean="0"/>
              <a:t>Magnetic components must be returned before leaving the room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Assignment: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Individual Lab Reports</a:t>
            </a:r>
          </a:p>
          <a:p>
            <a:pPr eaLnBrk="1" hangingPunct="1"/>
            <a:endParaRPr lang="en-US" sz="1200" dirty="0" smtClean="0"/>
          </a:p>
          <a:p>
            <a:pPr eaLnBrk="1" hangingPunct="1"/>
            <a:r>
              <a:rPr lang="en-US" sz="2800" dirty="0" smtClean="0"/>
              <a:t>Title page</a:t>
            </a:r>
          </a:p>
          <a:p>
            <a:pPr eaLnBrk="1" hangingPunct="1"/>
            <a:endParaRPr lang="en-US" sz="1200" dirty="0" smtClean="0"/>
          </a:p>
          <a:p>
            <a:pPr eaLnBrk="1" hangingPunct="1"/>
            <a:r>
              <a:rPr lang="en-US" sz="2800" dirty="0" smtClean="0"/>
              <a:t>Discussion topics in the manual</a:t>
            </a:r>
          </a:p>
          <a:p>
            <a:pPr eaLnBrk="1" hangingPunct="1"/>
            <a:endParaRPr lang="en-US" sz="1200" dirty="0" smtClean="0"/>
          </a:p>
          <a:p>
            <a:pPr eaLnBrk="1" hangingPunct="1"/>
            <a:r>
              <a:rPr lang="en-US" sz="2800" dirty="0" smtClean="0"/>
              <a:t>Include original data with instructor’s initials</a:t>
            </a:r>
          </a:p>
          <a:p>
            <a:pPr eaLnBrk="1" hangingPunct="1"/>
            <a:endParaRPr lang="en-US" sz="1200" dirty="0" smtClean="0"/>
          </a:p>
          <a:p>
            <a:pPr eaLnBrk="1" hangingPunct="1"/>
            <a:r>
              <a:rPr lang="en-US" sz="2800" dirty="0" smtClean="0"/>
              <a:t>Scan in lab notes (ask TA for assistance)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/>
              <a:t>TA must initial that table and graph were completed</a:t>
            </a:r>
          </a:p>
          <a:p>
            <a:pPr lvl="1" eaLnBrk="1" hangingPunct="1"/>
            <a:endParaRPr lang="en-US" sz="1200" dirty="0" smtClean="0"/>
          </a:p>
          <a:p>
            <a:pPr eaLnBrk="1" hangingPunct="1"/>
            <a:r>
              <a:rPr lang="en-US" sz="2800" dirty="0" smtClean="0"/>
              <a:t>Include table, graph, and photo of container</a:t>
            </a:r>
          </a:p>
          <a:p>
            <a:pPr eaLnBrk="1" hangingPunct="1">
              <a:buFontTx/>
              <a:buNone/>
            </a:pPr>
            <a:endParaRPr lang="en-US" sz="2800" dirty="0" smtClean="0"/>
          </a:p>
          <a:p>
            <a:pPr eaLnBrk="1" hangingPunct="1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534400" cy="1143000"/>
          </a:xfrm>
        </p:spPr>
        <p:txBody>
          <a:bodyPr/>
          <a:lstStyle/>
          <a:p>
            <a:r>
              <a:rPr lang="en-US" dirty="0"/>
              <a:t>Assignment</a:t>
            </a:r>
            <a:r>
              <a:rPr lang="en-US" sz="3600" dirty="0"/>
              <a:t>: </a:t>
            </a:r>
            <a:r>
              <a:rPr lang="en-US" dirty="0" smtClean="0"/>
              <a:t>Presentation</a:t>
            </a:r>
            <a:endParaRPr lang="en-US" b="0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839200" cy="49530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 smtClean="0"/>
              <a:t>Team </a:t>
            </a:r>
            <a:r>
              <a:rPr lang="en-US" sz="2800" dirty="0"/>
              <a:t>presentation</a:t>
            </a:r>
            <a:endParaRPr lang="en-US" sz="700" dirty="0"/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/>
              <a:t>State rules of competition</a:t>
            </a:r>
            <a:endParaRPr lang="en-US" sz="700" dirty="0"/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/>
              <a:t>Describe your design and its concepts</a:t>
            </a:r>
            <a:endParaRPr lang="en-US" sz="600" dirty="0"/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/>
              <a:t>Include table of class results and photo/video of balloon</a:t>
            </a:r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/>
              <a:t>How could your current design be improved?</a:t>
            </a:r>
            <a:endParaRPr lang="en-US" sz="700" dirty="0"/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sz="2800" dirty="0"/>
              <a:t>Refer to “Creating PowerPoint Presentations” found on EG website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Closing</a:t>
            </a:r>
            <a:endParaRPr lang="en-US" b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7848600" cy="4953000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dirty="0" smtClean="0"/>
              <a:t>Have all original data signed by TA</a:t>
            </a:r>
            <a:endParaRPr lang="en-US" sz="1200" dirty="0" smtClean="0"/>
          </a:p>
          <a:p>
            <a:pPr eaLnBrk="1" hangingPunct="1">
              <a:spcBef>
                <a:spcPct val="40000"/>
              </a:spcBef>
            </a:pPr>
            <a:r>
              <a:rPr lang="en-US" dirty="0" smtClean="0"/>
              <a:t>Submit all work electronically</a:t>
            </a:r>
            <a:endParaRPr lang="en-US" sz="1200" dirty="0" smtClean="0"/>
          </a:p>
          <a:p>
            <a:pPr eaLnBrk="1" hangingPunct="1">
              <a:spcBef>
                <a:spcPct val="40000"/>
              </a:spcBef>
            </a:pPr>
            <a:r>
              <a:rPr lang="en-US" dirty="0" smtClean="0"/>
              <a:t>Clean up workstations </a:t>
            </a:r>
          </a:p>
          <a:p>
            <a:pPr eaLnBrk="1" hangingPunct="1">
              <a:spcBef>
                <a:spcPct val="40000"/>
              </a:spcBef>
            </a:pPr>
            <a:r>
              <a:rPr lang="en-US" dirty="0" smtClean="0"/>
              <a:t>Return all unused materials to TA</a:t>
            </a:r>
          </a:p>
          <a:p>
            <a:endParaRPr lang="en-US" sz="1200" dirty="0"/>
          </a:p>
          <a:p>
            <a:pPr>
              <a:buFontTx/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00200"/>
            <a:ext cx="7446963" cy="4525963"/>
          </a:xfrm>
        </p:spPr>
        <p:txBody>
          <a:bodyPr/>
          <a:lstStyle/>
          <a:p>
            <a:r>
              <a:rPr lang="en-US" sz="3200" dirty="0"/>
              <a:t>Objective</a:t>
            </a:r>
          </a:p>
          <a:p>
            <a:r>
              <a:rPr lang="en-US" sz="3200" dirty="0" smtClean="0"/>
              <a:t>Background Information</a:t>
            </a:r>
          </a:p>
          <a:p>
            <a:r>
              <a:rPr lang="en-US" sz="3200" dirty="0" smtClean="0"/>
              <a:t>Rules of the Competition</a:t>
            </a:r>
          </a:p>
          <a:p>
            <a:r>
              <a:rPr lang="en-US" sz="3200" dirty="0" smtClean="0"/>
              <a:t>Materials</a:t>
            </a:r>
            <a:endParaRPr lang="en-US" sz="3200" dirty="0"/>
          </a:p>
          <a:p>
            <a:r>
              <a:rPr lang="en-US" sz="3200" dirty="0" smtClean="0"/>
              <a:t>Procedure</a:t>
            </a:r>
          </a:p>
          <a:p>
            <a:r>
              <a:rPr lang="en-US" sz="3200" dirty="0" smtClean="0"/>
              <a:t>Report </a:t>
            </a:r>
            <a:r>
              <a:rPr lang="en-US" sz="3200" dirty="0"/>
              <a:t>/ Presentation</a:t>
            </a:r>
          </a:p>
          <a:p>
            <a:r>
              <a:rPr lang="en-US" sz="3200" dirty="0"/>
              <a:t>Closing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Objectives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/>
          </a:bodyPr>
          <a:lstStyle/>
          <a:p>
            <a:pPr marL="447675" indent="-447675"/>
            <a:r>
              <a:rPr lang="en-US" sz="2800" dirty="0" smtClean="0"/>
              <a:t>Assemble a cart suspended by magnetic levitation while keeping in mind the aspects of minimal design</a:t>
            </a:r>
          </a:p>
          <a:p>
            <a:pPr marL="447675" indent="-447675"/>
            <a:endParaRPr lang="en-US" sz="2800" dirty="0" smtClean="0"/>
          </a:p>
          <a:p>
            <a:pPr marL="447675" indent="-447675"/>
            <a:r>
              <a:rPr lang="en-US" sz="2800" dirty="0" smtClean="0"/>
              <a:t>Reach Checkpoint A (LED 20) of the track</a:t>
            </a:r>
          </a:p>
          <a:p>
            <a:pPr marL="447675" indent="-447675"/>
            <a:endParaRPr lang="en-US" sz="2800" dirty="0" smtClean="0"/>
          </a:p>
          <a:p>
            <a:pPr marL="447675" indent="-447675"/>
            <a:r>
              <a:rPr lang="en-US" sz="2800" dirty="0" smtClean="0"/>
              <a:t>Reach </a:t>
            </a:r>
            <a:r>
              <a:rPr lang="en-US" sz="2800" dirty="0"/>
              <a:t>C</a:t>
            </a:r>
            <a:r>
              <a:rPr lang="en-US" sz="2800" dirty="0" smtClean="0"/>
              <a:t>heckpoint B (LED 40) of the track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Magnetic Levitation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Magnetic </a:t>
            </a:r>
            <a:r>
              <a:rPr lang="en-US" sz="2800" dirty="0" smtClean="0"/>
              <a:t>levitation is a type of levitation that depends on the magnetic fields generated from electromagnets</a:t>
            </a:r>
          </a:p>
          <a:p>
            <a:r>
              <a:rPr lang="en-US" sz="2800" dirty="0" smtClean="0"/>
              <a:t>Types of Magnetic Levitation:</a:t>
            </a:r>
          </a:p>
          <a:p>
            <a:pPr lvl="1"/>
            <a:r>
              <a:rPr lang="en-US" sz="2800" dirty="0" smtClean="0"/>
              <a:t>Electromagnetic Suspension (EMS)</a:t>
            </a:r>
          </a:p>
          <a:p>
            <a:pPr lvl="1"/>
            <a:r>
              <a:rPr lang="en-US" sz="2800" dirty="0" err="1" smtClean="0"/>
              <a:t>Electrodynamic</a:t>
            </a:r>
            <a:r>
              <a:rPr lang="en-US" sz="2800" dirty="0" smtClean="0"/>
              <a:t> Suspension (EDS)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Electromagnetic Suspension (EMS)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EMS: technique inducing a current through the electromagnets using large power source</a:t>
            </a:r>
          </a:p>
          <a:p>
            <a:r>
              <a:rPr lang="en-US" sz="2800" dirty="0" smtClean="0"/>
              <a:t>Magnetized electromagnets used to create propulsion in the Magnetic Levitation vehicles</a:t>
            </a:r>
            <a:endParaRPr lang="en-US" sz="2800" dirty="0"/>
          </a:p>
          <a:p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3505200"/>
            <a:ext cx="3962400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Electrodynamic Suspension (EDS)</a:t>
            </a:r>
            <a:endParaRPr lang="en-US" dirty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EDS: technique of exposing superconductors to magnetic fields that vary with time</a:t>
            </a:r>
          </a:p>
          <a:p>
            <a:r>
              <a:rPr lang="en-US" sz="2800" dirty="0" smtClean="0"/>
              <a:t>Time-varying magnetic fields operate the magnetic levitation vehicles more efficiently</a:t>
            </a:r>
            <a:endParaRPr lang="en-US" sz="28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3276600"/>
            <a:ext cx="5105400" cy="3308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Earnshaw’s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Earnshaw’s Theorem states levitation in a magnetic field is not possible</a:t>
            </a:r>
          </a:p>
          <a:p>
            <a:r>
              <a:rPr lang="en-US" sz="2800" dirty="0" smtClean="0"/>
              <a:t>Magnetic field requires additional guidance on the sides of the track for stability (so it doesn’t derail from </a:t>
            </a:r>
            <a:r>
              <a:rPr lang="en-US" sz="2800" dirty="0" smtClean="0"/>
              <a:t>the </a:t>
            </a:r>
            <a:r>
              <a:rPr lang="en-US" sz="2800" dirty="0" smtClean="0"/>
              <a:t>track)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Magnetic Levitation Trains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Three main components: Guidance, Propulsion, Levitation</a:t>
            </a:r>
          </a:p>
          <a:p>
            <a:r>
              <a:rPr lang="en-US" sz="2800" dirty="0" smtClean="0"/>
              <a:t>Propulsion and levitation are caused by electromagnets</a:t>
            </a:r>
          </a:p>
          <a:p>
            <a:r>
              <a:rPr lang="en-US" sz="2800" dirty="0" smtClean="0"/>
              <a:t>Guidance keeps the Magnetic Levitation trains on the track</a:t>
            </a:r>
            <a:endParaRPr lang="en-US" sz="2800" dirty="0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4114800"/>
            <a:ext cx="2581275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Magnetic Levitation Track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Magnetic Levitation track</a:t>
            </a:r>
            <a:endParaRPr lang="en-US" sz="2800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514600"/>
            <a:ext cx="4370294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400800" y="213360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LEDs and Photo resistors block using provided flag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3505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Power Supply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62800" y="51054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Electromagnets 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5715000" y="2819400"/>
            <a:ext cx="1219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676400" y="3810000"/>
            <a:ext cx="6096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0" idx="1"/>
          </p:cNvCxnSpPr>
          <p:nvPr/>
        </p:nvCxnSpPr>
        <p:spPr>
          <a:xfrm flipH="1" flipV="1">
            <a:off x="5181600" y="4191000"/>
            <a:ext cx="1981200" cy="1099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_NYU-Poly_PowerPoint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EG_NYU-Poly_PowerPoint_Theme</Template>
  <TotalTime>151</TotalTime>
  <Words>635</Words>
  <Application>Microsoft Office PowerPoint</Application>
  <PresentationFormat>On-screen Show (4:3)</PresentationFormat>
  <Paragraphs>110</Paragraphs>
  <Slides>19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EG_NYU-Poly_PowerPoint_Theme</vt:lpstr>
      <vt:lpstr>Magnetic Levitation Competition</vt:lpstr>
      <vt:lpstr>Overview</vt:lpstr>
      <vt:lpstr>Objectives</vt:lpstr>
      <vt:lpstr>Magnetic Levitation</vt:lpstr>
      <vt:lpstr>Electromagnetic Suspension (EMS)</vt:lpstr>
      <vt:lpstr>Electrodynamic Suspension (EDS)</vt:lpstr>
      <vt:lpstr>Earnshaw’s Theorem</vt:lpstr>
      <vt:lpstr>Magnetic Levitation Trains</vt:lpstr>
      <vt:lpstr>Magnetic Levitation Track</vt:lpstr>
      <vt:lpstr>Magnetic Levitation Cart</vt:lpstr>
      <vt:lpstr>Competition Rules</vt:lpstr>
      <vt:lpstr>Competition Rules </vt:lpstr>
      <vt:lpstr>Material Price List</vt:lpstr>
      <vt:lpstr>Procedure</vt:lpstr>
      <vt:lpstr>Procedure</vt:lpstr>
      <vt:lpstr>Procedure</vt:lpstr>
      <vt:lpstr>Assignment: Report</vt:lpstr>
      <vt:lpstr>Assignment: Presentation</vt:lpstr>
      <vt:lpstr>Closing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Maglev Competition</dc:title>
  <dc:creator>Tingyu</dc:creator>
  <cp:lastModifiedBy>Ting Huang</cp:lastModifiedBy>
  <cp:revision>25</cp:revision>
  <dcterms:created xsi:type="dcterms:W3CDTF">2012-01-24T23:49:27Z</dcterms:created>
  <dcterms:modified xsi:type="dcterms:W3CDTF">2012-03-02T18:02:16Z</dcterms:modified>
</cp:coreProperties>
</file>