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72" r:id="rId9"/>
    <p:sldId id="273" r:id="rId10"/>
    <p:sldId id="274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72AF-9042-4963-9ECA-70CFCD8B4BBB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4FBF7-8EF0-4E3B-A34D-6CC51167B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9" name="Picture 8" descr="welcome_week_2011.jpg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 userDrawn="1"/>
          </p:nvSpPr>
          <p:spPr>
            <a:xfrm>
              <a:off x="2667000" y="411480"/>
              <a:ext cx="647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22E91"/>
                  </a:solidFill>
                  <a:latin typeface="Arial" pitchFamily="34" charset="0"/>
                  <a:cs typeface="Arial" pitchFamily="34" charset="0"/>
                </a:rPr>
                <a:t>EG1003: INTRODUCTION</a:t>
              </a:r>
              <a:r>
                <a:rPr lang="en-US" b="1" baseline="0" dirty="0" smtClean="0">
                  <a:solidFill>
                    <a:srgbClr val="522E91"/>
                  </a:solidFill>
                  <a:latin typeface="Arial" pitchFamily="34" charset="0"/>
                  <a:cs typeface="Arial" pitchFamily="34" charset="0"/>
                </a:rPr>
                <a:t> TO ENGINEERING AND DESIGN</a:t>
              </a:r>
              <a:endParaRPr lang="en-US" b="1" dirty="0">
                <a:solidFill>
                  <a:srgbClr val="522E9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" name="Picture 10" descr="NYU Poly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228600" y="228600"/>
              <a:ext cx="2313851" cy="764680"/>
            </a:xfrm>
            <a:prstGeom prst="rect">
              <a:avLst/>
            </a:prstGeom>
          </p:spPr>
        </p:pic>
        <p:pic>
          <p:nvPicPr>
            <p:cNvPr id="12" name="Picture 11" descr="Colon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2606040" y="502920"/>
              <a:ext cx="121931" cy="21337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758952"/>
              <a:ext cx="2148840" cy="39646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5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7" name="Picture 16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8" name="Picture 17" descr="polythinking.png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352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21208" y="6053328"/>
            <a:ext cx="8105851" cy="624840"/>
            <a:chOff x="521208" y="6053328"/>
            <a:chExt cx="8105851" cy="624840"/>
          </a:xfrm>
        </p:grpSpPr>
        <p:pic>
          <p:nvPicPr>
            <p:cNvPr id="6" name="Picture 5" descr="NYUlogoSmall2597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208" y="6464808"/>
              <a:ext cx="1157288" cy="197168"/>
            </a:xfrm>
            <a:prstGeom prst="rect">
              <a:avLst/>
            </a:prstGeom>
          </p:spPr>
        </p:pic>
        <p:pic>
          <p:nvPicPr>
            <p:cNvPr id="7" name="Picture 6" descr="NYUPoly-COLO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0699" y="6053328"/>
              <a:ext cx="1622603" cy="537667"/>
            </a:xfrm>
            <a:prstGeom prst="rect">
              <a:avLst/>
            </a:prstGeom>
          </p:spPr>
        </p:pic>
        <p:pic>
          <p:nvPicPr>
            <p:cNvPr id="8" name="Picture 7" descr="tagline-COLOR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70648" y="6464808"/>
              <a:ext cx="1156411" cy="213360"/>
            </a:xfrm>
            <a:prstGeom prst="rect">
              <a:avLst/>
            </a:prstGeom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02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ckground_big_12.jpg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</a:blip>
          <a:srcRect l="34900" r="26000"/>
          <a:stretch/>
        </p:blipFill>
        <p:spPr>
          <a:xfrm>
            <a:off x="0" y="274320"/>
            <a:ext cx="3575304" cy="1143000"/>
          </a:xfrm>
          <a:prstGeom prst="rect">
            <a:avLst/>
          </a:prstGeom>
        </p:spPr>
      </p:pic>
      <p:pic>
        <p:nvPicPr>
          <p:cNvPr id="14" name="Picture 13" descr="Col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521208" y="6053328"/>
            <a:ext cx="8105851" cy="624840"/>
            <a:chOff x="521208" y="6053328"/>
            <a:chExt cx="8105851" cy="624840"/>
          </a:xfrm>
        </p:grpSpPr>
        <p:pic>
          <p:nvPicPr>
            <p:cNvPr id="9" name="Picture 8" descr="NYUlogoSmall2597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1208" y="6464808"/>
              <a:ext cx="1157288" cy="197168"/>
            </a:xfrm>
            <a:prstGeom prst="rect">
              <a:avLst/>
            </a:prstGeom>
          </p:spPr>
        </p:pic>
        <p:pic>
          <p:nvPicPr>
            <p:cNvPr id="10" name="Picture 9" descr="NYUPoly-COLOR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60699" y="6053328"/>
              <a:ext cx="1622603" cy="537667"/>
            </a:xfrm>
            <a:prstGeom prst="rect">
              <a:avLst/>
            </a:prstGeom>
          </p:spPr>
        </p:pic>
        <p:pic>
          <p:nvPicPr>
            <p:cNvPr id="11" name="Picture 10" descr="tagline-COLOR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70648" y="6464808"/>
              <a:ext cx="1156411" cy="2133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0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4800600"/>
            <a:ext cx="9144000" cy="1371600"/>
            <a:chOff x="0" y="4800600"/>
            <a:chExt cx="9144000" cy="1371600"/>
          </a:xfrm>
        </p:grpSpPr>
        <p:pic>
          <p:nvPicPr>
            <p:cNvPr id="13" name="Picture 12" descr="background_big_12.jpg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</a:blip>
            <a:srcRect r="16667"/>
            <a:stretch/>
          </p:blipFill>
          <p:spPr>
            <a:xfrm>
              <a:off x="0" y="4800600"/>
              <a:ext cx="9144000" cy="1371600"/>
            </a:xfrm>
            <a:prstGeom prst="rect">
              <a:avLst/>
            </a:prstGeom>
          </p:spPr>
        </p:pic>
        <p:pic>
          <p:nvPicPr>
            <p:cNvPr id="14" name="Picture 13" descr="Colon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160" y="5120640"/>
              <a:ext cx="304828" cy="533445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521208" y="6053328"/>
            <a:ext cx="8105851" cy="624840"/>
            <a:chOff x="521208" y="6053328"/>
            <a:chExt cx="8105851" cy="624840"/>
          </a:xfrm>
        </p:grpSpPr>
        <p:pic>
          <p:nvPicPr>
            <p:cNvPr id="9" name="Picture 8" descr="NYUlogoSmall2597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1208" y="6464808"/>
              <a:ext cx="1157288" cy="197168"/>
            </a:xfrm>
            <a:prstGeom prst="rect">
              <a:avLst/>
            </a:prstGeom>
          </p:spPr>
        </p:pic>
        <p:pic>
          <p:nvPicPr>
            <p:cNvPr id="10" name="Picture 9" descr="NYUPoly-COLOR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60699" y="6053328"/>
              <a:ext cx="1622603" cy="537667"/>
            </a:xfrm>
            <a:prstGeom prst="rect">
              <a:avLst/>
            </a:prstGeom>
          </p:spPr>
        </p:pic>
        <p:pic>
          <p:nvPicPr>
            <p:cNvPr id="11" name="Picture 10" descr="tagline-COLOR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70648" y="6464808"/>
              <a:ext cx="1156411" cy="2133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79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2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8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42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457200" y="1600200"/>
            <a:ext cx="8229600" cy="452628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84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029200"/>
            <a:ext cx="7315200" cy="914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8299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20" name="Picture 19" descr="welcome_week_2011.jpg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</a:blip>
            <a:srcRect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2667000" y="411480"/>
              <a:ext cx="647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22E91"/>
                  </a:solidFill>
                  <a:latin typeface="Arial" pitchFamily="34" charset="0"/>
                  <a:cs typeface="Arial" pitchFamily="34" charset="0"/>
                </a:rPr>
                <a:t>EG1003: INTRODUCTION</a:t>
              </a:r>
              <a:r>
                <a:rPr lang="en-US" b="1" baseline="0" dirty="0" smtClean="0">
                  <a:solidFill>
                    <a:srgbClr val="522E91"/>
                  </a:solidFill>
                  <a:latin typeface="Arial" pitchFamily="34" charset="0"/>
                  <a:cs typeface="Arial" pitchFamily="34" charset="0"/>
                </a:rPr>
                <a:t> TO ENGINEERING AND DESIGN</a:t>
              </a:r>
              <a:endParaRPr lang="en-US" b="1" dirty="0">
                <a:solidFill>
                  <a:srgbClr val="522E9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2" name="Picture 21" descr="NYU Poly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228600" y="228600"/>
              <a:ext cx="2313851" cy="764680"/>
            </a:xfrm>
            <a:prstGeom prst="rect">
              <a:avLst/>
            </a:prstGeom>
          </p:spPr>
        </p:pic>
        <p:pic>
          <p:nvPicPr>
            <p:cNvPr id="23" name="Picture 22" descr="Colon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2606040" y="502920"/>
              <a:ext cx="121931" cy="213378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758952"/>
              <a:ext cx="2148840" cy="39646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04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12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13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2219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04488"/>
            <a:ext cx="8229600" cy="22219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87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YUlogoSmall2597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pic>
        <p:nvPicPr>
          <p:cNvPr id="9" name="Picture 8" descr="NYUPoly-COLOR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0" y="274320"/>
            <a:ext cx="9144000" cy="1143000"/>
            <a:chOff x="0" y="274320"/>
            <a:chExt cx="9144000" cy="1143000"/>
          </a:xfrm>
        </p:grpSpPr>
        <p:pic>
          <p:nvPicPr>
            <p:cNvPr id="12" name="Picture 11" descr="background_big_12.jpg"/>
            <p:cNvPicPr>
              <a:picLocks noChangeAspect="1"/>
            </p:cNvPicPr>
            <p:nvPr/>
          </p:nvPicPr>
          <p:blipFill>
            <a:blip r:embed="rId20" cstate="print">
              <a:lum bright="70000" contrast="-70000"/>
            </a:blip>
            <a:srcRect/>
            <a:stretch>
              <a:fillRect/>
            </a:stretch>
          </p:blipFill>
          <p:spPr>
            <a:xfrm>
              <a:off x="0" y="274320"/>
              <a:ext cx="9144000" cy="1143000"/>
            </a:xfrm>
            <a:prstGeom prst="rect">
              <a:avLst/>
            </a:prstGeom>
          </p:spPr>
        </p:pic>
        <p:pic>
          <p:nvPicPr>
            <p:cNvPr id="13" name="Picture 12" descr="Colon.png"/>
            <p:cNvPicPr>
              <a:picLocks noChangeAspect="1"/>
            </p:cNvPicPr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37160" y="594360"/>
              <a:ext cx="304828" cy="53344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9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73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Magnetic Levitation Competition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Magnetic Levitation Cart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Prototype of a Magnetic Levitation Cart</a:t>
            </a:r>
            <a:endParaRPr lang="en-US" sz="2800" dirty="0"/>
          </a:p>
        </p:txBody>
      </p:sp>
      <p:pic>
        <p:nvPicPr>
          <p:cNvPr id="27650" name="Picture 2" descr="C:\Users\Tingyu\Desktop\DSC00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95550"/>
            <a:ext cx="4648200" cy="34861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0" y="4800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Central Magnet Type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Outer Magnets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Robot Arms 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(Custom)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251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Flag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00200" y="35052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76400" y="3505200"/>
            <a:ext cx="3429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05400" y="26670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800600" y="4648200"/>
            <a:ext cx="2743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52600" y="4572000"/>
            <a:ext cx="1600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</p:cNvCxnSpPr>
          <p:nvPr/>
        </p:nvCxnSpPr>
        <p:spPr>
          <a:xfrm flipV="1">
            <a:off x="1905000" y="5105400"/>
            <a:ext cx="3352800" cy="399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The TA must approve your design before you are allowed to add your magnetic components.</a:t>
            </a:r>
            <a:endParaRPr lang="en-US" sz="2400" b="1" dirty="0" smtClean="0"/>
          </a:p>
          <a:p>
            <a:pPr lvl="0"/>
            <a:r>
              <a:rPr lang="en-US" sz="2400" dirty="0" smtClean="0"/>
              <a:t>All the materials you use in your design must be purchased, and are non-refundable.</a:t>
            </a:r>
            <a:endParaRPr lang="en-US" sz="2400" b="1" dirty="0" smtClean="0"/>
          </a:p>
          <a:p>
            <a:pPr lvl="0"/>
            <a:r>
              <a:rPr lang="en-US" sz="2400" dirty="0" smtClean="0"/>
              <a:t>The maglev cart must fit into the maglev track and must include the flag piece included in the maglev Lego kit.</a:t>
            </a:r>
            <a:endParaRPr lang="en-US" sz="2400" b="1" dirty="0" smtClean="0"/>
          </a:p>
          <a:p>
            <a:pPr lvl="0"/>
            <a:r>
              <a:rPr lang="en-US" sz="2400" dirty="0" smtClean="0"/>
              <a:t>You may conduct up to three trials and the best ratio of the three trials will be taken.</a:t>
            </a:r>
            <a:endParaRPr lang="en-US" sz="2400" b="1" dirty="0" smtClean="0"/>
          </a:p>
          <a:p>
            <a:pPr lvl="0"/>
            <a:r>
              <a:rPr lang="en-US" sz="2400" dirty="0" smtClean="0"/>
              <a:t>A TA must be present to oversee your trial or the results of that trial will become invalid.</a:t>
            </a: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All Magnetic components must be returned at the end of the experiment or your grade for this lab may be jeopardized.</a:t>
            </a:r>
            <a:endParaRPr lang="en-US" dirty="0" smtClean="0"/>
          </a:p>
          <a:p>
            <a:pPr lvl="0"/>
            <a:r>
              <a:rPr lang="en-US" sz="2400" dirty="0" smtClean="0"/>
              <a:t>Your 3 trials will be scored using this equation…</a:t>
            </a:r>
          </a:p>
          <a:p>
            <a:pPr lvl="0">
              <a:buNone/>
            </a:pPr>
            <a:endParaRPr lang="en-US" sz="2400" dirty="0" smtClean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657600"/>
            <a:ext cx="812496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smtClean="0"/>
              <a:t>Center Magnet Type 1:.………………………$1.00 (max one)</a:t>
            </a:r>
            <a:endParaRPr lang="en-US" sz="2200" b="1" dirty="0" smtClean="0"/>
          </a:p>
          <a:p>
            <a:pPr lvl="0"/>
            <a:r>
              <a:rPr lang="en-US" sz="2200" dirty="0" smtClean="0"/>
              <a:t>Center Magnet Type 2:.………………………$1.50 (max one)</a:t>
            </a:r>
            <a:endParaRPr lang="en-US" sz="2200" b="1" dirty="0" smtClean="0"/>
          </a:p>
          <a:p>
            <a:pPr lvl="0"/>
            <a:r>
              <a:rPr lang="en-US" sz="2200" dirty="0" smtClean="0"/>
              <a:t>Outer Magnets (Custom):..…………………………$0.75/each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Long Magnets (3/4” x 3/8” x 1/16’’ thick):…………$0.50/each</a:t>
            </a:r>
            <a:endParaRPr lang="en-US" sz="2200" b="1" dirty="0" smtClean="0"/>
          </a:p>
          <a:p>
            <a:pPr lvl="0"/>
            <a:r>
              <a:rPr lang="en-US" sz="2200" dirty="0" smtClean="0"/>
              <a:t>Square Magnets (3/8’’ x 3/8’’ x 1/8’’ thick):.………$0.25/each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Bearings: …………………………………………….$0.25/each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Maglev Lego </a:t>
            </a:r>
            <a:r>
              <a:rPr lang="en-US" sz="2200" smtClean="0"/>
              <a:t>Kit:.…………………………....……...$0.00 </a:t>
            </a:r>
            <a:endParaRPr lang="en-US" sz="2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648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None/>
            </a:pPr>
            <a:endParaRPr lang="en-US" sz="1200" dirty="0"/>
          </a:p>
          <a:p>
            <a:r>
              <a:rPr lang="en-US" sz="2800" dirty="0"/>
              <a:t>Brainstorm possible designs</a:t>
            </a:r>
          </a:p>
          <a:p>
            <a:endParaRPr lang="en-US" sz="2800" dirty="0"/>
          </a:p>
          <a:p>
            <a:r>
              <a:rPr lang="en-US" sz="2800" dirty="0"/>
              <a:t>Sketch design on </a:t>
            </a:r>
            <a:r>
              <a:rPr lang="en-US" sz="2800" dirty="0" smtClean="0"/>
              <a:t>paper</a:t>
            </a:r>
          </a:p>
          <a:p>
            <a:endParaRPr lang="en-US" sz="2800" dirty="0" smtClean="0"/>
          </a:p>
          <a:p>
            <a:r>
              <a:rPr lang="en-US" sz="2800" dirty="0" smtClean="0"/>
              <a:t>Obtain a Maglev Lego Kit after your design is approved by a TA</a:t>
            </a:r>
            <a:endParaRPr lang="en-US" sz="2800" dirty="0"/>
          </a:p>
          <a:p>
            <a:pPr lvl="1">
              <a:buNone/>
            </a:pPr>
            <a:endParaRPr lang="en-US" dirty="0"/>
          </a:p>
          <a:p>
            <a:r>
              <a:rPr lang="en-US" sz="2800" dirty="0" smtClean="0"/>
              <a:t>Assemble your design using the Maglev Lego Kit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Obtain the magnetic parts from a TA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Create </a:t>
            </a:r>
            <a:r>
              <a:rPr lang="en-US" sz="2800" dirty="0"/>
              <a:t>price list detailing your design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practice runs to optimize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your three trials to obtain your minimal design ratio 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Disassemble your cart and return all the parts to the Maglev Lego Kit</a:t>
            </a:r>
          </a:p>
          <a:p>
            <a:endParaRPr lang="en-US" sz="2800" dirty="0" smtClean="0"/>
          </a:p>
          <a:p>
            <a:r>
              <a:rPr lang="en-US" sz="2800" dirty="0" smtClean="0"/>
              <a:t>Magnetic components must be returned before leaving the room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Individual Lab Reports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Title page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Discussion topics in the manual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original data with instructor’s initials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Scan in lab notes (ask TA for assistance)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TA must initial that table and graph were completed</a:t>
            </a:r>
          </a:p>
          <a:p>
            <a:pPr lvl="1"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table, graph, and photo of container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dirty="0"/>
              <a:t>Assignment</a:t>
            </a:r>
            <a:r>
              <a:rPr lang="en-US" sz="3600" dirty="0"/>
              <a:t>: </a:t>
            </a:r>
            <a:r>
              <a:rPr lang="en-US" dirty="0" smtClean="0"/>
              <a:t>Presentation</a:t>
            </a:r>
            <a:endParaRPr lang="en-US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</a:t>
            </a:r>
            <a:r>
              <a:rPr lang="en-US" sz="2800" dirty="0" smtClean="0"/>
              <a:t>photo </a:t>
            </a:r>
            <a:r>
              <a:rPr lang="en-US" sz="2800" dirty="0"/>
              <a:t>of </a:t>
            </a:r>
            <a:r>
              <a:rPr lang="en-US" sz="2800" dirty="0" smtClean="0"/>
              <a:t>cart</a:t>
            </a:r>
            <a:endParaRPr lang="en-US" sz="28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dirty="0" smtClean="0"/>
              <a:t>Have all original data signed by TA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Submit all work electronically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 dirty="0"/>
              <a:t>Objective</a:t>
            </a:r>
          </a:p>
          <a:p>
            <a:r>
              <a:rPr lang="en-US" sz="3200" dirty="0" smtClean="0"/>
              <a:t>Background Information</a:t>
            </a:r>
          </a:p>
          <a:p>
            <a:r>
              <a:rPr lang="en-US" sz="3200" dirty="0" smtClean="0"/>
              <a:t>Rules of the Competition</a:t>
            </a:r>
          </a:p>
          <a:p>
            <a:r>
              <a:rPr lang="en-US" sz="3200" dirty="0" smtClean="0"/>
              <a:t>Materials</a:t>
            </a:r>
            <a:endParaRPr lang="en-US" sz="3200" dirty="0"/>
          </a:p>
          <a:p>
            <a:r>
              <a:rPr lang="en-US" sz="3200" dirty="0" smtClean="0"/>
              <a:t>Procedure</a:t>
            </a:r>
          </a:p>
          <a:p>
            <a:r>
              <a:rPr lang="en-US" sz="3200" dirty="0" smtClean="0"/>
              <a:t>Report </a:t>
            </a:r>
            <a:r>
              <a:rPr lang="en-US" sz="3200" dirty="0"/>
              <a:t>/ Presentation</a:t>
            </a:r>
          </a:p>
          <a:p>
            <a:r>
              <a:rPr lang="en-US" sz="3200" dirty="0"/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447675" indent="-447675"/>
            <a:r>
              <a:rPr lang="en-US" sz="2800" dirty="0" smtClean="0"/>
              <a:t>Assemble a cart suspended by magnetic levitation while keeping in mind the aspects of minimal design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Checkpoint A (LED 20) of the track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</a:t>
            </a:r>
            <a:r>
              <a:rPr lang="en-US" sz="2800" dirty="0"/>
              <a:t>C</a:t>
            </a:r>
            <a:r>
              <a:rPr lang="en-US" sz="2800" dirty="0" smtClean="0"/>
              <a:t>heckpoint B (LED 40) of the track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levitation is a type of levitation that depends on the magnetic fields generated from electromagnets</a:t>
            </a:r>
          </a:p>
          <a:p>
            <a:r>
              <a:rPr lang="en-US" sz="2800" dirty="0" smtClean="0"/>
              <a:t>Types of Magnetic Levitation:</a:t>
            </a:r>
          </a:p>
          <a:p>
            <a:pPr lvl="1"/>
            <a:r>
              <a:rPr lang="en-US" sz="2800" dirty="0" smtClean="0"/>
              <a:t>Electromagnetic Suspension (EMS)</a:t>
            </a:r>
          </a:p>
          <a:p>
            <a:pPr lvl="1"/>
            <a:r>
              <a:rPr lang="en-US" sz="2800" dirty="0" err="1" smtClean="0"/>
              <a:t>Electrodynamic</a:t>
            </a:r>
            <a:r>
              <a:rPr lang="en-US" sz="2800" dirty="0" smtClean="0"/>
              <a:t> Suspension (EDS)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Electromagnetic Suspension (EMS)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EMS: technique inducing a current through the electromagnets using large power source</a:t>
            </a:r>
          </a:p>
          <a:p>
            <a:r>
              <a:rPr lang="en-US" sz="2800" dirty="0" smtClean="0"/>
              <a:t>Magnetized electromagnets used to create propulsion in the Magnetic Levitation vehicles</a:t>
            </a:r>
            <a:endParaRPr lang="en-US" sz="2800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05200"/>
            <a:ext cx="39624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Electrodynamic Suspension (EDS)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EDS: technique of exposing superconductors to magnetic fields that vary with time</a:t>
            </a:r>
          </a:p>
          <a:p>
            <a:r>
              <a:rPr lang="en-US" sz="2800" dirty="0" smtClean="0"/>
              <a:t>Time-varying magnetic fields operate the magnetic levitation vehicles more efficiently</a:t>
            </a:r>
            <a:endParaRPr 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5105400" cy="33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Earnshaw’s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Earnshaw’s Theorem states levitation in </a:t>
            </a:r>
            <a:r>
              <a:rPr lang="en-US" sz="2800" smtClean="0"/>
              <a:t>a constant magnetic </a:t>
            </a:r>
            <a:r>
              <a:rPr lang="en-US" sz="2800" dirty="0" smtClean="0"/>
              <a:t>field is not possible</a:t>
            </a:r>
          </a:p>
          <a:p>
            <a:r>
              <a:rPr lang="en-US" sz="2800" dirty="0" smtClean="0"/>
              <a:t>Magnetic field requires additional guidance on the sides of the track for stability (so it doesn’t derail from the track)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Levitation 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main components: Guidance, Propulsion, Levitation</a:t>
            </a:r>
          </a:p>
          <a:p>
            <a:r>
              <a:rPr lang="en-US" sz="2800" dirty="0" smtClean="0"/>
              <a:t>Propulsion and levitation are caused by electromagnets</a:t>
            </a:r>
          </a:p>
          <a:p>
            <a:r>
              <a:rPr lang="en-US" sz="2800" dirty="0" smtClean="0"/>
              <a:t>Guidance keeps the Magnetic Levitation trains on the track</a:t>
            </a:r>
            <a:endParaRPr lang="en-US" sz="28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114800"/>
            <a:ext cx="2581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Levitation track</a:t>
            </a:r>
            <a:endParaRPr lang="en-US" sz="28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437029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00800" y="2133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LEDs and Photo resistors block using provided flag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505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Power Supply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Electromagnets 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28194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3810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</p:cNvCxnSpPr>
          <p:nvPr/>
        </p:nvCxnSpPr>
        <p:spPr>
          <a:xfrm flipH="1" flipV="1">
            <a:off x="5181600" y="4191000"/>
            <a:ext cx="1981200" cy="1099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NYU-Poly PowerPoint Theme">
  <a:themeElements>
    <a:clrScheme name="EG1003">
      <a:dk1>
        <a:srgbClr val="522E91"/>
      </a:dk1>
      <a:lt1>
        <a:sysClr val="window" lastClr="FFFFFF"/>
      </a:lt1>
      <a:dk2>
        <a:srgbClr val="231F20"/>
      </a:dk2>
      <a:lt2>
        <a:srgbClr val="A7A9AC"/>
      </a:lt2>
      <a:accent1>
        <a:srgbClr val="7BC14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100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 NYU-Poly PowerPoint Theme</Template>
  <TotalTime>152</TotalTime>
  <Words>636</Words>
  <Application>Microsoft Office PowerPoint</Application>
  <PresentationFormat>On-screen Show (4:3)</PresentationFormat>
  <Paragraphs>110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EG NYU-Poly PowerPoint Theme</vt:lpstr>
      <vt:lpstr>Magnetic Levitation Competition</vt:lpstr>
      <vt:lpstr>Overview</vt:lpstr>
      <vt:lpstr>Objectives</vt:lpstr>
      <vt:lpstr>Magnetic Levitation</vt:lpstr>
      <vt:lpstr>Electromagnetic Suspension (EMS)</vt:lpstr>
      <vt:lpstr>Electrodynamic Suspension (EDS)</vt:lpstr>
      <vt:lpstr>Earnshaw’s Theorem</vt:lpstr>
      <vt:lpstr>Magnetic Levitation Trains</vt:lpstr>
      <vt:lpstr>Magnetic Levitation Track</vt:lpstr>
      <vt:lpstr>Magnetic Levitation Cart</vt:lpstr>
      <vt:lpstr>Competition Rules</vt:lpstr>
      <vt:lpstr>Competition Rules </vt:lpstr>
      <vt:lpstr>Material Price List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Maglev Competition</dc:title>
  <dc:creator>Tingyu</dc:creator>
  <cp:lastModifiedBy>General Engineering</cp:lastModifiedBy>
  <cp:revision>27</cp:revision>
  <dcterms:created xsi:type="dcterms:W3CDTF">2012-01-24T23:49:27Z</dcterms:created>
  <dcterms:modified xsi:type="dcterms:W3CDTF">2012-08-28T04:45:48Z</dcterms:modified>
</cp:coreProperties>
</file>