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sldIdLst>
    <p:sldId id="256" r:id="rId2"/>
    <p:sldId id="257" r:id="rId3"/>
    <p:sldId id="258" r:id="rId4"/>
    <p:sldId id="270" r:id="rId5"/>
    <p:sldId id="259" r:id="rId6"/>
    <p:sldId id="260" r:id="rId7"/>
    <p:sldId id="271" r:id="rId8"/>
    <p:sldId id="272" r:id="rId9"/>
    <p:sldId id="273" r:id="rId10"/>
    <p:sldId id="274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36" y="-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972AF-9042-4963-9ECA-70CFCD8B4BBB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4FBF7-8EF0-4E3B-A34D-6CC51167B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3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FEFDF-BA8C-422F-A8F0-37FC00754EDA}" type="slidenum">
              <a:rPr lang="en-US"/>
              <a:pPr/>
              <a:t>18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6F896-86DF-4602-9B29-EDA055BDEF1D}" type="slidenum">
              <a:rPr lang="en-US"/>
              <a:pPr/>
              <a:t>19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 descr="welcome_week_2011.jpg"/>
            <p:cNvPicPr>
              <a:picLocks noChangeAspect="1"/>
            </p:cNvPicPr>
            <p:nvPr userDrawn="1"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2667000" y="411480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22E91"/>
                  </a:solidFill>
                  <a:latin typeface="Arial" pitchFamily="34" charset="0"/>
                  <a:cs typeface="Arial" pitchFamily="34" charset="0"/>
                </a:rPr>
                <a:t>EG1003: INTRODUCTION</a:t>
              </a:r>
              <a:r>
                <a:rPr lang="en-US" b="1" baseline="0" dirty="0" smtClean="0">
                  <a:solidFill>
                    <a:srgbClr val="522E91"/>
                  </a:solidFill>
                  <a:latin typeface="Arial" pitchFamily="34" charset="0"/>
                  <a:cs typeface="Arial" pitchFamily="34" charset="0"/>
                </a:rPr>
                <a:t> TO ENGINEERING AND DESIGN</a:t>
              </a:r>
              <a:endParaRPr lang="en-US" b="1" dirty="0">
                <a:solidFill>
                  <a:srgbClr val="522E9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NYU Poly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2313851" cy="764680"/>
            </a:xfrm>
            <a:prstGeom prst="rect">
              <a:avLst/>
            </a:prstGeom>
          </p:spPr>
        </p:pic>
        <p:pic>
          <p:nvPicPr>
            <p:cNvPr id="12" name="Picture 11" descr="Colon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606040" y="502920"/>
              <a:ext cx="121931" cy="213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758952"/>
              <a:ext cx="2148840" cy="39646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6D50-8D46-4290-9DAE-88AB70EABF72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DDAC-48DF-4037-9F4B-6EBFCFC29A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welcome_week_2011.jp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667000" y="41148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22E91"/>
                </a:solidFill>
                <a:latin typeface="Arial" pitchFamily="34" charset="0"/>
                <a:cs typeface="Arial" pitchFamily="34" charset="0"/>
              </a:rPr>
              <a:t>EG1003: INTRODUCTION</a:t>
            </a:r>
            <a:r>
              <a:rPr lang="en-US" b="1" baseline="0" dirty="0" smtClean="0">
                <a:solidFill>
                  <a:srgbClr val="522E91"/>
                </a:solidFill>
                <a:latin typeface="Arial" pitchFamily="34" charset="0"/>
                <a:cs typeface="Arial" pitchFamily="34" charset="0"/>
              </a:rPr>
              <a:t> TO ENGINEERING AND DESIGN</a:t>
            </a:r>
            <a:endParaRPr lang="en-US" b="1" dirty="0">
              <a:solidFill>
                <a:srgbClr val="522E9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NYU Pol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2313851" cy="764680"/>
          </a:xfrm>
          <a:prstGeom prst="rect">
            <a:avLst/>
          </a:prstGeom>
        </p:spPr>
      </p:pic>
      <p:pic>
        <p:nvPicPr>
          <p:cNvPr id="17" name="Picture 16" descr="Colo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606040" y="502920"/>
            <a:ext cx="121931" cy="213378"/>
          </a:xfrm>
          <a:prstGeom prst="rect">
            <a:avLst/>
          </a:prstGeom>
        </p:spPr>
      </p:pic>
      <p:pic>
        <p:nvPicPr>
          <p:cNvPr id="18" name="Picture 17" descr="polythinking.png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200" y="762000"/>
            <a:ext cx="2074908" cy="1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5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1208" y="6053328"/>
            <a:ext cx="8105851" cy="624840"/>
            <a:chOff x="521208" y="6053328"/>
            <a:chExt cx="8105851" cy="624840"/>
          </a:xfrm>
        </p:grpSpPr>
        <p:pic>
          <p:nvPicPr>
            <p:cNvPr id="6" name="Picture 5" descr="NYUlogoSmall259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208" y="6464808"/>
              <a:ext cx="1157288" cy="197168"/>
            </a:xfrm>
            <a:prstGeom prst="rect">
              <a:avLst/>
            </a:prstGeom>
          </p:spPr>
        </p:pic>
        <p:pic>
          <p:nvPicPr>
            <p:cNvPr id="7" name="Picture 6" descr="NYUPoly-COLO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0699" y="6053328"/>
              <a:ext cx="1622603" cy="537667"/>
            </a:xfrm>
            <a:prstGeom prst="rect">
              <a:avLst/>
            </a:prstGeom>
          </p:spPr>
        </p:pic>
        <p:pic>
          <p:nvPicPr>
            <p:cNvPr id="8" name="Picture 7" descr="tagline-COLO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0648" y="6464808"/>
              <a:ext cx="1156411" cy="21336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6D50-8D46-4290-9DAE-88AB70EABF72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DDAC-48DF-4037-9F4B-6EBFCFC29A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02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_big_12.jpg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</a:blip>
          <a:srcRect l="34900" r="26000"/>
          <a:stretch/>
        </p:blipFill>
        <p:spPr>
          <a:xfrm>
            <a:off x="0" y="274320"/>
            <a:ext cx="3575304" cy="1143000"/>
          </a:xfrm>
          <a:prstGeom prst="rect">
            <a:avLst/>
          </a:prstGeom>
        </p:spPr>
      </p:pic>
      <p:pic>
        <p:nvPicPr>
          <p:cNvPr id="14" name="Picture 13" descr="Col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" y="594360"/>
            <a:ext cx="304828" cy="53344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21208" y="6053328"/>
            <a:ext cx="8105851" cy="624840"/>
            <a:chOff x="521208" y="6053328"/>
            <a:chExt cx="8105851" cy="624840"/>
          </a:xfrm>
        </p:grpSpPr>
        <p:pic>
          <p:nvPicPr>
            <p:cNvPr id="9" name="Picture 8" descr="NYUlogoSmall259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208" y="6464808"/>
              <a:ext cx="1157288" cy="197168"/>
            </a:xfrm>
            <a:prstGeom prst="rect">
              <a:avLst/>
            </a:prstGeom>
          </p:spPr>
        </p:pic>
        <p:pic>
          <p:nvPicPr>
            <p:cNvPr id="10" name="Picture 9" descr="NYUPoly-COLO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0699" y="6053328"/>
              <a:ext cx="1622603" cy="537667"/>
            </a:xfrm>
            <a:prstGeom prst="rect">
              <a:avLst/>
            </a:prstGeom>
          </p:spPr>
        </p:pic>
        <p:pic>
          <p:nvPicPr>
            <p:cNvPr id="11" name="Picture 10" descr="tagline-COLO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0648" y="6464808"/>
              <a:ext cx="1156411" cy="2133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6D50-8D46-4290-9DAE-88AB70EABF72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DDAC-48DF-4037-9F4B-6EBFCFC29A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0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4800600"/>
            <a:ext cx="9144000" cy="1371600"/>
            <a:chOff x="0" y="4800600"/>
            <a:chExt cx="9144000" cy="1371600"/>
          </a:xfrm>
        </p:grpSpPr>
        <p:pic>
          <p:nvPicPr>
            <p:cNvPr id="13" name="Picture 12" descr="background_big_12.jpg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</a:blip>
            <a:srcRect r="16667"/>
            <a:stretch/>
          </p:blipFill>
          <p:spPr>
            <a:xfrm>
              <a:off x="0" y="4800600"/>
              <a:ext cx="9144000" cy="1371600"/>
            </a:xfrm>
            <a:prstGeom prst="rect">
              <a:avLst/>
            </a:prstGeom>
          </p:spPr>
        </p:pic>
        <p:pic>
          <p:nvPicPr>
            <p:cNvPr id="14" name="Picture 13" descr="Col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120640"/>
              <a:ext cx="304828" cy="53344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21208" y="6053328"/>
            <a:ext cx="8105851" cy="624840"/>
            <a:chOff x="521208" y="6053328"/>
            <a:chExt cx="8105851" cy="624840"/>
          </a:xfrm>
        </p:grpSpPr>
        <p:pic>
          <p:nvPicPr>
            <p:cNvPr id="9" name="Picture 8" descr="NYUlogoSmall259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208" y="6464808"/>
              <a:ext cx="1157288" cy="197168"/>
            </a:xfrm>
            <a:prstGeom prst="rect">
              <a:avLst/>
            </a:prstGeom>
          </p:spPr>
        </p:pic>
        <p:pic>
          <p:nvPicPr>
            <p:cNvPr id="10" name="Picture 9" descr="NYUPoly-COLO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0699" y="6053328"/>
              <a:ext cx="1622603" cy="537667"/>
            </a:xfrm>
            <a:prstGeom prst="rect">
              <a:avLst/>
            </a:prstGeom>
          </p:spPr>
        </p:pic>
        <p:pic>
          <p:nvPicPr>
            <p:cNvPr id="11" name="Picture 10" descr="tagline-COLO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0648" y="6464808"/>
              <a:ext cx="1156411" cy="2133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6D50-8D46-4290-9DAE-88AB70EABF72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DDAC-48DF-4037-9F4B-6EBFCFC29A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9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6D50-8D46-4290-9DAE-88AB70EABF72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DDAC-48DF-4037-9F4B-6EBFCFC29A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2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6D50-8D46-4290-9DAE-88AB70EABF72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DDAC-48DF-4037-9F4B-6EBFCFC29A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81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il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55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286000"/>
          </a:xfrm>
        </p:spPr>
        <p:txBody>
          <a:bodyPr/>
          <a:lstStyle>
            <a:lvl1pPr>
              <a:defRPr sz="2800">
                <a:solidFill>
                  <a:srgbClr val="569BBE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Ø"/>
              <a:defRPr sz="2400">
                <a:solidFill>
                  <a:srgbClr val="569BB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69BBE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569BB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69BBE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E706D50-8D46-4290-9DAE-88AB70EABF72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C1DDAC-48DF-4037-9F4B-6EBFCFC29A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962400"/>
            <a:ext cx="8229600" cy="2286000"/>
          </a:xfrm>
        </p:spPr>
        <p:txBody>
          <a:bodyPr/>
          <a:lstStyle>
            <a:lvl1pPr>
              <a:defRPr sz="2800">
                <a:solidFill>
                  <a:srgbClr val="569BBE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Ø"/>
              <a:defRPr sz="2400">
                <a:solidFill>
                  <a:srgbClr val="569BB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69BBE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569BB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69BBE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6D50-8D46-4290-9DAE-88AB70EABF72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DDAC-48DF-4037-9F4B-6EBFCFC29A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4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6D50-8D46-4290-9DAE-88AB70EABF72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DDAC-48DF-4037-9F4B-6EBFCFC29A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6D50-8D46-4290-9DAE-88AB70EABF72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DDAC-48DF-4037-9F4B-6EBFCFC29A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029200"/>
            <a:ext cx="7315200" cy="91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29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" name="Picture 19" descr="welcome_week_2011.jpg"/>
            <p:cNvPicPr>
              <a:picLocks noChangeAspect="1"/>
            </p:cNvPicPr>
            <p:nvPr userDrawn="1"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2667000" y="411480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22E91"/>
                  </a:solidFill>
                  <a:latin typeface="Arial" pitchFamily="34" charset="0"/>
                  <a:cs typeface="Arial" pitchFamily="34" charset="0"/>
                </a:rPr>
                <a:t>EG1003: INTRODUCTION</a:t>
              </a:r>
              <a:r>
                <a:rPr lang="en-US" b="1" baseline="0" dirty="0" smtClean="0">
                  <a:solidFill>
                    <a:srgbClr val="522E91"/>
                  </a:solidFill>
                  <a:latin typeface="Arial" pitchFamily="34" charset="0"/>
                  <a:cs typeface="Arial" pitchFamily="34" charset="0"/>
                </a:rPr>
                <a:t> TO ENGINEERING AND DESIGN</a:t>
              </a:r>
              <a:endParaRPr lang="en-US" b="1" dirty="0">
                <a:solidFill>
                  <a:srgbClr val="522E9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Picture 21" descr="NYU Poly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2313851" cy="764680"/>
            </a:xfrm>
            <a:prstGeom prst="rect">
              <a:avLst/>
            </a:prstGeom>
          </p:spPr>
        </p:pic>
        <p:pic>
          <p:nvPicPr>
            <p:cNvPr id="23" name="Picture 22" descr="Colon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606040" y="502920"/>
              <a:ext cx="121931" cy="21337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758952"/>
              <a:ext cx="2148840" cy="39646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6D50-8D46-4290-9DAE-88AB70EABF72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DDAC-48DF-4037-9F4B-6EBFCFC29A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0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6D50-8D46-4290-9DAE-88AB70EABF72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DDAC-48DF-4037-9F4B-6EBFCFC29A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1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6D50-8D46-4290-9DAE-88AB70EABF72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DDAC-48DF-4037-9F4B-6EBFCFC29A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1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2219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04488"/>
            <a:ext cx="8229600" cy="22219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6D50-8D46-4290-9DAE-88AB70EABF72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DDAC-48DF-4037-9F4B-6EBFCFC29A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8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6D50-8D46-4290-9DAE-88AB70EABF72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DDAC-48DF-4037-9F4B-6EBFCFC29A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4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YUlogoSmall259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1208" y="6464808"/>
            <a:ext cx="1157288" cy="197168"/>
          </a:xfrm>
          <a:prstGeom prst="rect">
            <a:avLst/>
          </a:prstGeom>
        </p:spPr>
      </p:pic>
      <p:pic>
        <p:nvPicPr>
          <p:cNvPr id="9" name="Picture 8" descr="NYUPoly-COLOR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760699" y="6053328"/>
            <a:ext cx="1622603" cy="537667"/>
          </a:xfrm>
          <a:prstGeom prst="rect">
            <a:avLst/>
          </a:prstGeom>
        </p:spPr>
      </p:pic>
      <p:pic>
        <p:nvPicPr>
          <p:cNvPr id="10" name="Picture 9" descr="tagline-COLOR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470648" y="6464808"/>
            <a:ext cx="1156411" cy="21336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274320"/>
            <a:ext cx="9144000" cy="1143000"/>
            <a:chOff x="0" y="274320"/>
            <a:chExt cx="9144000" cy="1143000"/>
          </a:xfrm>
        </p:grpSpPr>
        <p:pic>
          <p:nvPicPr>
            <p:cNvPr id="12" name="Picture 11" descr="background_big_12.jpg"/>
            <p:cNvPicPr>
              <a:picLocks noChangeAspect="1"/>
            </p:cNvPicPr>
            <p:nvPr/>
          </p:nvPicPr>
          <p:blipFill>
            <a:blip r:embed="rId20" cstate="print">
              <a:lum bright="70000" contrast="-70000"/>
            </a:blip>
            <a:srcRect/>
            <a:stretch>
              <a:fillRect/>
            </a:stretch>
          </p:blipFill>
          <p:spPr>
            <a:xfrm>
              <a:off x="0" y="274320"/>
              <a:ext cx="9144000" cy="1143000"/>
            </a:xfrm>
            <a:prstGeom prst="rect">
              <a:avLst/>
            </a:prstGeom>
          </p:spPr>
        </p:pic>
        <p:pic>
          <p:nvPicPr>
            <p:cNvPr id="13" name="Picture 12" descr="Colon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7160" y="594360"/>
              <a:ext cx="304828" cy="53344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06D50-8D46-4290-9DAE-88AB70EABF72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DDAC-48DF-4037-9F4B-6EBFCFC29A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9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73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EG1003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Magnetic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Levitation Competition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50"/>
            <a:ext cx="2590799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engineering.nyu.edu/sites/polyproto.poly.edu/files/engineering_long_b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176"/>
            <a:ext cx="9144000" cy="12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Magnetic Levitation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Prototype of a Magnetic Levitation Cart</a:t>
            </a:r>
            <a:endParaRPr lang="en-US" sz="2800" dirty="0"/>
          </a:p>
        </p:txBody>
      </p:sp>
      <p:pic>
        <p:nvPicPr>
          <p:cNvPr id="27650" name="Picture 2" descr="C:\Users\Tingyu\Desktop\DSC00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95550"/>
            <a:ext cx="4648200" cy="34861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39000" y="4800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Central Magnet Type 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Outer Magnets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181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Robot Arms 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(Custom)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Flag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00200" y="3505200"/>
            <a:ext cx="16002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76400" y="3505200"/>
            <a:ext cx="34290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105400" y="2667000"/>
            <a:ext cx="2819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800600" y="4648200"/>
            <a:ext cx="2743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752600" y="4572000"/>
            <a:ext cx="1600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</p:cNvCxnSpPr>
          <p:nvPr/>
        </p:nvCxnSpPr>
        <p:spPr>
          <a:xfrm flipV="1">
            <a:off x="1905000" y="5105400"/>
            <a:ext cx="3352800" cy="399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79278"/>
            <a:ext cx="3886200" cy="5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Competition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The TA must approve your design before you are allowed to add your magnetic components.</a:t>
            </a:r>
            <a:endParaRPr lang="en-US" sz="2400" b="1" dirty="0" smtClean="0"/>
          </a:p>
          <a:p>
            <a:pPr lvl="0"/>
            <a:r>
              <a:rPr lang="en-US" sz="2400" dirty="0" smtClean="0"/>
              <a:t>All the materials you use in your design must be purchased, and are non-refundable.</a:t>
            </a:r>
            <a:endParaRPr lang="en-US" sz="2400" b="1" dirty="0" smtClean="0"/>
          </a:p>
          <a:p>
            <a:pPr lvl="0"/>
            <a:r>
              <a:rPr lang="en-US" sz="2400" dirty="0" smtClean="0"/>
              <a:t>The maglev cart must fit into the maglev track and must include the flag piece included in the maglev Lego kit.</a:t>
            </a:r>
            <a:endParaRPr lang="en-US" sz="2400" b="1" dirty="0" smtClean="0"/>
          </a:p>
          <a:p>
            <a:pPr lvl="0"/>
            <a:r>
              <a:rPr lang="en-US" sz="2400" dirty="0" smtClean="0"/>
              <a:t>You may conduct up to three trials and the best ratio of the three trials will be taken.</a:t>
            </a:r>
            <a:endParaRPr lang="en-US" sz="2400" b="1" dirty="0" smtClean="0"/>
          </a:p>
          <a:p>
            <a:pPr lvl="0"/>
            <a:r>
              <a:rPr lang="en-US" sz="2400" dirty="0" smtClean="0"/>
              <a:t>A TA must be present to oversee your trial or the results of that trial will become invalid.</a:t>
            </a:r>
            <a:endParaRPr lang="en-US" sz="2400" b="1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79278"/>
            <a:ext cx="3886200" cy="5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Rules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All Magnetic components must be returned at the end of the experiment or your grade for this lab may be jeopardized.</a:t>
            </a:r>
            <a:endParaRPr lang="en-US" dirty="0" smtClean="0"/>
          </a:p>
          <a:p>
            <a:pPr lvl="0"/>
            <a:r>
              <a:rPr lang="en-US" sz="2400" dirty="0" smtClean="0"/>
              <a:t>Your 3 trials will be scored using this equation…</a:t>
            </a:r>
          </a:p>
          <a:p>
            <a:pPr lvl="0">
              <a:buNone/>
            </a:pPr>
            <a:endParaRPr lang="en-US" sz="2400" dirty="0" smtClean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812496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79278"/>
            <a:ext cx="3886200" cy="5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 Price List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dirty="0" smtClean="0"/>
              <a:t>Center Magnet Type 1:.………………………$1.00 (max one)</a:t>
            </a:r>
            <a:endParaRPr lang="en-US" sz="2200" b="1" dirty="0" smtClean="0"/>
          </a:p>
          <a:p>
            <a:pPr lvl="0"/>
            <a:r>
              <a:rPr lang="en-US" sz="2200" dirty="0" smtClean="0"/>
              <a:t>Center Magnet Type 2:.………………………$1.50 (max one)</a:t>
            </a:r>
            <a:endParaRPr lang="en-US" sz="2200" b="1" dirty="0" smtClean="0"/>
          </a:p>
          <a:p>
            <a:pPr lvl="0"/>
            <a:r>
              <a:rPr lang="en-US" sz="2200" dirty="0" smtClean="0"/>
              <a:t>Outer Magnets (Custom):..…………………………$0.75/each</a:t>
            </a:r>
            <a:endParaRPr lang="en-US" sz="2200" b="1" dirty="0" smtClean="0"/>
          </a:p>
          <a:p>
            <a:pPr lvl="0"/>
            <a:r>
              <a:rPr lang="en-US" sz="2200" dirty="0" smtClean="0"/>
              <a:t>Long Magnets (3/4” x 3/8” x 1/16’’ thick):…………$0.50/each</a:t>
            </a:r>
            <a:endParaRPr lang="en-US" sz="2200" b="1" dirty="0" smtClean="0"/>
          </a:p>
          <a:p>
            <a:pPr lvl="0"/>
            <a:r>
              <a:rPr lang="en-US" sz="2200" dirty="0" smtClean="0"/>
              <a:t>Square Magnets (3/8’’ x 3/8’’ x 1/8’’ thick):.………$0.25/each</a:t>
            </a:r>
            <a:endParaRPr lang="en-US" sz="2200" b="1" dirty="0" smtClean="0"/>
          </a:p>
          <a:p>
            <a:pPr lvl="0"/>
            <a:r>
              <a:rPr lang="en-US" sz="2200" dirty="0" smtClean="0"/>
              <a:t>Bearings: …………………………………………….$0.25/each</a:t>
            </a:r>
            <a:endParaRPr lang="en-US" sz="2200" b="1" dirty="0" smtClean="0"/>
          </a:p>
          <a:p>
            <a:pPr lvl="0"/>
            <a:r>
              <a:rPr lang="en-US" sz="2200" dirty="0" smtClean="0"/>
              <a:t>Maglev Lego </a:t>
            </a:r>
            <a:r>
              <a:rPr lang="en-US" sz="2200" smtClean="0"/>
              <a:t>Kit:.…………………………....……...$0.00 </a:t>
            </a:r>
            <a:endParaRPr lang="en-US" sz="2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6482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79278"/>
            <a:ext cx="3886200" cy="5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Procedure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47075" cy="5105400"/>
          </a:xfrm>
        </p:spPr>
        <p:txBody>
          <a:bodyPr/>
          <a:lstStyle/>
          <a:p>
            <a:pPr>
              <a:buNone/>
            </a:pPr>
            <a:endParaRPr lang="en-US" sz="1200" dirty="0"/>
          </a:p>
          <a:p>
            <a:r>
              <a:rPr lang="en-US" sz="2800" dirty="0"/>
              <a:t>Brainstorm possible designs</a:t>
            </a:r>
          </a:p>
          <a:p>
            <a:endParaRPr lang="en-US" sz="2800" dirty="0"/>
          </a:p>
          <a:p>
            <a:r>
              <a:rPr lang="en-US" sz="2800" dirty="0"/>
              <a:t>Sketch design on </a:t>
            </a:r>
            <a:r>
              <a:rPr lang="en-US" sz="2800" dirty="0" smtClean="0"/>
              <a:t>paper</a:t>
            </a:r>
          </a:p>
          <a:p>
            <a:endParaRPr lang="en-US" sz="2800" dirty="0" smtClean="0"/>
          </a:p>
          <a:p>
            <a:r>
              <a:rPr lang="en-US" sz="2800" dirty="0" smtClean="0"/>
              <a:t>Obtain a Maglev Lego Kit after your design is approved by a TA</a:t>
            </a:r>
            <a:endParaRPr lang="en-US" sz="2800" dirty="0"/>
          </a:p>
          <a:p>
            <a:pPr lvl="1">
              <a:buNone/>
            </a:pPr>
            <a:endParaRPr lang="en-US" dirty="0"/>
          </a:p>
          <a:p>
            <a:r>
              <a:rPr lang="en-US" sz="2800" dirty="0" smtClean="0"/>
              <a:t>Assemble your design using the Maglev Lego Kit</a:t>
            </a:r>
          </a:p>
          <a:p>
            <a:endParaRPr lang="en-US" sz="2800" dirty="0" smtClean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79278"/>
            <a:ext cx="3886200" cy="5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Obtain the magnetic parts from a TA</a:t>
            </a:r>
          </a:p>
          <a:p>
            <a:pPr marL="447675" indent="-447675">
              <a:lnSpc>
                <a:spcPct val="90000"/>
              </a:lnSpc>
              <a:buNone/>
            </a:pPr>
            <a:endParaRPr lang="en-US" sz="2800" dirty="0" smtClean="0"/>
          </a:p>
          <a:p>
            <a:pPr marL="447675" indent="-447675">
              <a:lnSpc>
                <a:spcPct val="90000"/>
              </a:lnSpc>
            </a:pPr>
            <a:r>
              <a:rPr lang="en-US" sz="2800" dirty="0" smtClean="0"/>
              <a:t>Create </a:t>
            </a:r>
            <a:r>
              <a:rPr lang="en-US" sz="2800" dirty="0"/>
              <a:t>price list detailing your design</a:t>
            </a:r>
          </a:p>
          <a:p>
            <a:pPr marL="447675" indent="-447675">
              <a:lnSpc>
                <a:spcPct val="90000"/>
              </a:lnSpc>
              <a:buNone/>
            </a:pPr>
            <a:endParaRPr lang="en-US" sz="2800" dirty="0"/>
          </a:p>
          <a:p>
            <a:pPr marL="447675" indent="-447675">
              <a:lnSpc>
                <a:spcPct val="90000"/>
              </a:lnSpc>
            </a:pPr>
            <a:r>
              <a:rPr lang="en-US" sz="2800" dirty="0" smtClean="0"/>
              <a:t>Conduct practice runs to optimize your design</a:t>
            </a:r>
          </a:p>
          <a:p>
            <a:pPr marL="447675" indent="-447675">
              <a:lnSpc>
                <a:spcPct val="90000"/>
              </a:lnSpc>
            </a:pPr>
            <a:endParaRPr lang="en-US" sz="2800" dirty="0" smtClean="0"/>
          </a:p>
          <a:p>
            <a:pPr marL="447675" indent="-447675">
              <a:lnSpc>
                <a:spcPct val="90000"/>
              </a:lnSpc>
            </a:pPr>
            <a:r>
              <a:rPr lang="en-US" sz="2800" dirty="0" smtClean="0"/>
              <a:t>Conduct your three trials to obtain your minimal design ratio </a:t>
            </a:r>
          </a:p>
          <a:p>
            <a:pPr marL="447675" indent="-447675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79278"/>
            <a:ext cx="3886200" cy="5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Disassemble your cart and return all the parts to the Maglev Lego Kit</a:t>
            </a:r>
          </a:p>
          <a:p>
            <a:endParaRPr lang="en-US" sz="2800" dirty="0" smtClean="0"/>
          </a:p>
          <a:p>
            <a:r>
              <a:rPr lang="en-US" sz="2800" dirty="0" smtClean="0"/>
              <a:t>Magnetic components must be returned before leaving the room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79278"/>
            <a:ext cx="3886200" cy="5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Individual Lab Reports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Title page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Discussion topics in the manual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Include original data with instructor’s initials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Scan in lab notes (ask TA for assistance)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TA must initial that table and graph were completed</a:t>
            </a:r>
          </a:p>
          <a:p>
            <a:pPr lvl="1"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Include table, graph, and photo of container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79278"/>
            <a:ext cx="3886200" cy="5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/>
          <a:lstStyle/>
          <a:p>
            <a:r>
              <a:rPr lang="en-US" dirty="0"/>
              <a:t>Assignment</a:t>
            </a:r>
            <a:r>
              <a:rPr lang="en-US" sz="3600" dirty="0"/>
              <a:t>: </a:t>
            </a:r>
            <a:r>
              <a:rPr lang="en-US" dirty="0" smtClean="0"/>
              <a:t>Presentation</a:t>
            </a:r>
            <a:endParaRPr lang="en-US" b="0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839200" cy="4953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sz="2800" dirty="0" smtClean="0"/>
              <a:t>Team </a:t>
            </a:r>
            <a:r>
              <a:rPr lang="en-US" sz="2800" dirty="0"/>
              <a:t>presentation</a:t>
            </a:r>
            <a:endParaRPr lang="en-US" sz="700" dirty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sz="2800" dirty="0"/>
              <a:t>State rules of competition</a:t>
            </a:r>
            <a:endParaRPr lang="en-US" sz="700" dirty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sz="2800" dirty="0"/>
              <a:t>Describe your design and its concepts</a:t>
            </a:r>
            <a:endParaRPr lang="en-US" sz="600" dirty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sz="2800" dirty="0"/>
              <a:t>Include table of class results and </a:t>
            </a:r>
            <a:r>
              <a:rPr lang="en-US" sz="2800" dirty="0" smtClean="0"/>
              <a:t>photo </a:t>
            </a:r>
            <a:r>
              <a:rPr lang="en-US" sz="2800" dirty="0"/>
              <a:t>of </a:t>
            </a:r>
            <a:r>
              <a:rPr lang="en-US" sz="2800" dirty="0" smtClean="0"/>
              <a:t>cart</a:t>
            </a:r>
            <a:endParaRPr lang="en-US" sz="2800" dirty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sz="2800" dirty="0"/>
              <a:t>How could your current design be improved?</a:t>
            </a:r>
            <a:endParaRPr lang="en-US" sz="700" dirty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sz="2800" dirty="0"/>
              <a:t>Refer to “Creating PowerPoint Presentations” found on EG website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79278"/>
            <a:ext cx="3886200" cy="5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</a:t>
            </a:r>
            <a:endParaRPr lang="en-US" b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848600" cy="49530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dirty="0" smtClean="0"/>
              <a:t>Have all original data signed by TA</a:t>
            </a:r>
            <a:endParaRPr lang="en-US" sz="1200" dirty="0" smtClean="0"/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Submit all work electronically</a:t>
            </a:r>
            <a:endParaRPr lang="en-US" sz="1200" dirty="0" smtClean="0"/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Clean up workstations 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Return all unused materials to TA</a:t>
            </a:r>
          </a:p>
          <a:p>
            <a:endParaRPr lang="en-US" sz="1200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79278"/>
            <a:ext cx="3886200" cy="5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1600200"/>
            <a:ext cx="7446963" cy="4525963"/>
          </a:xfrm>
        </p:spPr>
        <p:txBody>
          <a:bodyPr/>
          <a:lstStyle/>
          <a:p>
            <a:r>
              <a:rPr lang="en-US" sz="3200" dirty="0"/>
              <a:t>Objective</a:t>
            </a:r>
          </a:p>
          <a:p>
            <a:r>
              <a:rPr lang="en-US" sz="3200" dirty="0" smtClean="0"/>
              <a:t>Background Information</a:t>
            </a:r>
          </a:p>
          <a:p>
            <a:r>
              <a:rPr lang="en-US" sz="3200" dirty="0" smtClean="0"/>
              <a:t>Rules of the Competition</a:t>
            </a:r>
          </a:p>
          <a:p>
            <a:r>
              <a:rPr lang="en-US" sz="3200" dirty="0" smtClean="0"/>
              <a:t>Materials</a:t>
            </a:r>
            <a:endParaRPr lang="en-US" sz="3200" dirty="0"/>
          </a:p>
          <a:p>
            <a:r>
              <a:rPr lang="en-US" sz="3200" dirty="0" smtClean="0"/>
              <a:t>Procedure</a:t>
            </a:r>
          </a:p>
          <a:p>
            <a:r>
              <a:rPr lang="en-US" sz="3200" dirty="0" smtClean="0"/>
              <a:t>Report </a:t>
            </a:r>
            <a:r>
              <a:rPr lang="en-US" sz="3200" dirty="0"/>
              <a:t>/ Presentation</a:t>
            </a:r>
          </a:p>
          <a:p>
            <a:r>
              <a:rPr lang="en-US" sz="3200" dirty="0"/>
              <a:t>Closing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79278"/>
            <a:ext cx="3886200" cy="5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447675" indent="-447675"/>
            <a:r>
              <a:rPr lang="en-US" sz="2800" dirty="0" smtClean="0"/>
              <a:t>Assemble a cart suspended by magnetic levitation while keeping in mind the aspects of minimal design</a:t>
            </a:r>
          </a:p>
          <a:p>
            <a:pPr marL="447675" indent="-447675"/>
            <a:endParaRPr lang="en-US" sz="2800" dirty="0" smtClean="0"/>
          </a:p>
          <a:p>
            <a:pPr marL="447675" indent="-447675"/>
            <a:r>
              <a:rPr lang="en-US" sz="2800" dirty="0" smtClean="0"/>
              <a:t>Reach Checkpoint A (LED 20) of the track</a:t>
            </a:r>
          </a:p>
          <a:p>
            <a:pPr marL="447675" indent="-447675"/>
            <a:endParaRPr lang="en-US" sz="2800" dirty="0" smtClean="0"/>
          </a:p>
          <a:p>
            <a:pPr marL="447675" indent="-447675"/>
            <a:r>
              <a:rPr lang="en-US" sz="2800" dirty="0" smtClean="0"/>
              <a:t>Reach </a:t>
            </a:r>
            <a:r>
              <a:rPr lang="en-US" sz="2800" dirty="0"/>
              <a:t>C</a:t>
            </a:r>
            <a:r>
              <a:rPr lang="en-US" sz="2800" dirty="0" smtClean="0"/>
              <a:t>heckpoint B (LED 40) of the track </a:t>
            </a:r>
            <a:endParaRPr lang="en-US" sz="2800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79278"/>
            <a:ext cx="3886200" cy="5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Levitation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Magnetic levitation is a type of levitation that depends on the magnetic fields generated from electromagnets</a:t>
            </a:r>
          </a:p>
          <a:p>
            <a:r>
              <a:rPr lang="en-US" sz="2800" dirty="0" smtClean="0"/>
              <a:t>Types of Magnetic Levitation:</a:t>
            </a:r>
          </a:p>
          <a:p>
            <a:pPr lvl="1"/>
            <a:r>
              <a:rPr lang="en-US" sz="2800" dirty="0" smtClean="0"/>
              <a:t>Electromagnetic Suspension (EMS)</a:t>
            </a:r>
          </a:p>
          <a:p>
            <a:pPr lvl="1"/>
            <a:r>
              <a:rPr lang="en-US" sz="2800" dirty="0" err="1" smtClean="0"/>
              <a:t>Electrodynamic</a:t>
            </a:r>
            <a:r>
              <a:rPr lang="en-US" sz="2800" dirty="0" smtClean="0"/>
              <a:t> Suspension (EDS)</a:t>
            </a:r>
            <a:endParaRPr lang="en-US" sz="2800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79278"/>
            <a:ext cx="3886200" cy="5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Electromagnetic Suspension (EMS)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EMS: technique inducing a current through the electromagnets using large power source</a:t>
            </a:r>
          </a:p>
          <a:p>
            <a:r>
              <a:rPr lang="en-US" sz="2800" dirty="0" smtClean="0"/>
              <a:t>Magnetized electromagnets used to create propulsion in the Magnetic Levitation vehicles</a:t>
            </a:r>
            <a:endParaRPr lang="en-US" sz="2800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505200"/>
            <a:ext cx="3962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79278"/>
            <a:ext cx="3886200" cy="5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Electrodynamic Suspension (EDS)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EDS: technique of exposing superconductors to magnetic fields that vary with time</a:t>
            </a:r>
          </a:p>
          <a:p>
            <a:r>
              <a:rPr lang="en-US" sz="2800" dirty="0" smtClean="0"/>
              <a:t>Time-varying magnetic fields operate the magnetic levitation vehicles more efficiently</a:t>
            </a:r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76600"/>
            <a:ext cx="5105400" cy="330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11251"/>
            <a:ext cx="1876425" cy="57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Earnshaw’s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Earnshaw’s Theorem states levitation in </a:t>
            </a:r>
            <a:r>
              <a:rPr lang="en-US" sz="2800" smtClean="0"/>
              <a:t>a constant magnetic </a:t>
            </a:r>
            <a:r>
              <a:rPr lang="en-US" sz="2800" dirty="0" smtClean="0"/>
              <a:t>field is not possible</a:t>
            </a:r>
          </a:p>
          <a:p>
            <a:r>
              <a:rPr lang="en-US" sz="2800" dirty="0" smtClean="0"/>
              <a:t>Magnetic field requires additional guidance on the sides of the track for stability (so it doesn’t derail from the track)</a:t>
            </a:r>
            <a:endParaRPr lang="en-US" sz="2800" dirty="0"/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79278"/>
            <a:ext cx="3886200" cy="5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Levitation Trains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Three main components: Guidance, Propulsion, Levitation</a:t>
            </a:r>
          </a:p>
          <a:p>
            <a:r>
              <a:rPr lang="en-US" sz="2800" dirty="0" smtClean="0"/>
              <a:t>Propulsion and levitation are caused by electromagnets</a:t>
            </a:r>
          </a:p>
          <a:p>
            <a:r>
              <a:rPr lang="en-US" sz="2800" dirty="0" smtClean="0"/>
              <a:t>Guidance keeps the Magnetic Levitation trains on the track</a:t>
            </a:r>
            <a:endParaRPr lang="en-US" sz="28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14800"/>
            <a:ext cx="25812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11251"/>
            <a:ext cx="1876425" cy="57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Levitation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Magnetic Levitation track</a:t>
            </a:r>
            <a:endParaRPr lang="en-US" sz="28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437029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00800" y="2133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LEDs and Photo resistors block using provided flag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505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Power Supply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510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Electromagnets 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15000" y="28194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76400" y="38100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1"/>
          </p:cNvCxnSpPr>
          <p:nvPr/>
        </p:nvCxnSpPr>
        <p:spPr>
          <a:xfrm flipH="1" flipV="1">
            <a:off x="5181600" y="4191000"/>
            <a:ext cx="1981200" cy="1099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79278"/>
            <a:ext cx="3886200" cy="5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 NYU-Poly PowerPoint Theme">
  <a:themeElements>
    <a:clrScheme name="EG1003">
      <a:dk1>
        <a:srgbClr val="522E91"/>
      </a:dk1>
      <a:lt1>
        <a:sysClr val="window" lastClr="FFFFFF"/>
      </a:lt1>
      <a:dk2>
        <a:srgbClr val="231F20"/>
      </a:dk2>
      <a:lt2>
        <a:srgbClr val="A7A9AC"/>
      </a:lt2>
      <a:accent1>
        <a:srgbClr val="7BC14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100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 NYU-Poly PowerPoint Theme</Template>
  <TotalTime>163</TotalTime>
  <Words>634</Words>
  <Application>Microsoft Office PowerPoint</Application>
  <PresentationFormat>On-screen Show (4:3)</PresentationFormat>
  <Paragraphs>110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EG NYU-Poly PowerPoint Theme</vt:lpstr>
      <vt:lpstr>EG1003 Magnetic Levitation Competition</vt:lpstr>
      <vt:lpstr>Overview</vt:lpstr>
      <vt:lpstr>Objectives</vt:lpstr>
      <vt:lpstr>Magnetic Levitation</vt:lpstr>
      <vt:lpstr>Electromagnetic Suspension (EMS)</vt:lpstr>
      <vt:lpstr>Electrodynamic Suspension (EDS)</vt:lpstr>
      <vt:lpstr>Earnshaw’s Theorem</vt:lpstr>
      <vt:lpstr>Magnetic Levitation Trains</vt:lpstr>
      <vt:lpstr>Magnetic Levitation Track</vt:lpstr>
      <vt:lpstr>Magnetic Levitation Cart</vt:lpstr>
      <vt:lpstr>Competition Rules</vt:lpstr>
      <vt:lpstr>Competition Rules </vt:lpstr>
      <vt:lpstr>Material Price List</vt:lpstr>
      <vt:lpstr>Procedure</vt:lpstr>
      <vt:lpstr>Procedure</vt:lpstr>
      <vt:lpstr>Procedure</vt:lpstr>
      <vt:lpstr>Assignment: Report</vt:lpstr>
      <vt:lpstr>Assignment: Presentation</vt:lpstr>
      <vt:lpstr>Closing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Maglev Competition</dc:title>
  <dc:creator>Tingyu</dc:creator>
  <cp:lastModifiedBy>Matt</cp:lastModifiedBy>
  <cp:revision>30</cp:revision>
  <dcterms:created xsi:type="dcterms:W3CDTF">2012-01-24T23:49:27Z</dcterms:created>
  <dcterms:modified xsi:type="dcterms:W3CDTF">2014-01-23T21:09:11Z</dcterms:modified>
</cp:coreProperties>
</file>