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3"/>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35" r:id="rId16"/>
    <p:sldId id="330" r:id="rId17"/>
    <p:sldId id="331" r:id="rId18"/>
    <p:sldId id="332" r:id="rId19"/>
    <p:sldId id="333" r:id="rId20"/>
    <p:sldId id="334" r:id="rId21"/>
    <p:sldId id="32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otham Medium" pitchFamily="50" charset="0"/>
      <p:regular r:id="rId30"/>
      <p:italic r:id="rId31"/>
    </p:embeddedFont>
    <p:embeddedFont>
      <p:font typeface="Proxima Nova Lt" panose="02000506030000020004" pitchFamily="50" charset="0"/>
      <p:regular r:id="rId32"/>
      <p:bold r:id="rId33"/>
      <p:italic r:id="rId34"/>
      <p:boldItalic r:id="rId35"/>
    </p:embeddedFont>
    <p:embeddedFont>
      <p:font typeface="Proxima Nova Rg" panose="02000506030000020004"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28"/>
  </p:normalViewPr>
  <p:slideViewPr>
    <p:cSldViewPr snapToGrid="0">
      <p:cViewPr varScale="1">
        <p:scale>
          <a:sx n="145" d="100"/>
          <a:sy n="145" d="100"/>
        </p:scale>
        <p:origin x="390" y="12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KSAs = knowledge skills and abilities</a:t>
            </a:r>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421977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2/13/2023</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2/13/2023</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2/13/2023</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2/13/2023</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2/13/2023</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2/13/2023</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2/13/2023</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2/13/2023</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2/13/2023</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2/13/2023</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2/13/2023</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2/13/2023</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2/13/2023</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2/13/2023</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2/13/2023</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2/13/2023</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2/13/2023</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2/13/2023</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2/13/2023</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2/13/2023</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2/13/2023</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2/13/2023</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2/13/2023</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2/13/2023</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3935693" cy="369332"/>
          </a:xfrm>
          <a:prstGeom prst="rect">
            <a:avLst/>
          </a:prstGeom>
        </p:spPr>
        <p:txBody>
          <a:bodyPr wrap="none">
            <a:spAutoFit/>
          </a:bodyPr>
          <a:lstStyle/>
          <a:p>
            <a:r>
              <a:rPr lang="en-US" dirty="0">
                <a:latin typeface="Proxima Nova Rg" panose="02000506030000020004" pitchFamily="2" charset="77"/>
              </a:rPr>
              <a:t>Figure 6: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20992" cy="369332"/>
          </a:xfrm>
          <a:prstGeom prst="rect">
            <a:avLst/>
          </a:prstGeom>
        </p:spPr>
        <p:txBody>
          <a:bodyPr wrap="none">
            <a:spAutoFit/>
          </a:bodyPr>
          <a:lstStyle/>
          <a:p>
            <a:r>
              <a:rPr lang="en-US" dirty="0">
                <a:latin typeface="Proxima Nova Rg" panose="02000506030000020004" pitchFamily="2" charset="77"/>
              </a:rPr>
              <a:t>Figure 7: Image Viewpoints</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1" name="Picture 10"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8: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6250744" y="2352619"/>
            <a:ext cx="12307726" cy="2554545"/>
          </a:xfrm>
          <a:prstGeom prst="rect">
            <a:avLst/>
          </a:prstGeom>
        </p:spPr>
        <p:txBody>
          <a:bodyPr wrap="square">
            <a:spAutoFit/>
          </a:bodyPr>
          <a:lstStyle/>
          <a:p>
            <a:r>
              <a:rPr lang="en-US" sz="32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3200" dirty="0">
                <a:latin typeface="Proxima Nova Rg" panose="02000506030000020004" pitchFamily="2" charset="77"/>
              </a:rPr>
              <a:t>Motivation</a:t>
            </a:r>
          </a:p>
          <a:p>
            <a:pPr marL="342900" indent="-342900">
              <a:buFont typeface="Arial" panose="020B0604020202020204" pitchFamily="34" charset="0"/>
              <a:buChar char="•"/>
            </a:pPr>
            <a:r>
              <a:rPr lang="en-US" sz="3200" dirty="0">
                <a:latin typeface="Proxima Nova Rg" panose="02000506030000020004" pitchFamily="2" charset="77"/>
              </a:rPr>
              <a:t>Important concepts</a:t>
            </a:r>
          </a:p>
          <a:p>
            <a:pPr marL="342900" indent="-342900">
              <a:buFont typeface="Arial" panose="020B0604020202020204" pitchFamily="34" charset="0"/>
              <a:buChar char="•"/>
            </a:pPr>
            <a:r>
              <a:rPr lang="en-US" sz="3200" dirty="0">
                <a:latin typeface="Proxima Nova Rg" panose="02000506030000020004" pitchFamily="2" charset="77"/>
              </a:rPr>
              <a:t>Organize transitions</a:t>
            </a:r>
          </a:p>
          <a:p>
            <a:pPr marL="342900" indent="-342900">
              <a:buFont typeface="Arial" panose="020B0604020202020204" pitchFamily="34" charset="0"/>
              <a:buChar char="•"/>
            </a:pPr>
            <a:r>
              <a:rPr lang="en-US" sz="3200" dirty="0">
                <a:latin typeface="Proxima Nova Rg" panose="02000506030000020004" pitchFamily="2" charset="77"/>
              </a:rPr>
              <a:t>Clarity</a:t>
            </a:r>
          </a:p>
        </p:txBody>
      </p:sp>
      <p:sp>
        <p:nvSpPr>
          <p:cNvPr id="20" name="Rectangle 19">
            <a:extLst>
              <a:ext uri="{FF2B5EF4-FFF2-40B4-BE49-F238E27FC236}">
                <a16:creationId xmlns:a16="http://schemas.microsoft.com/office/drawing/2014/main" id="{B80A8DF4-3A20-2347-8090-F9CE0B4E7115}"/>
              </a:ext>
            </a:extLst>
          </p:cNvPr>
          <p:cNvSpPr/>
          <p:nvPr/>
        </p:nvSpPr>
        <p:spPr>
          <a:xfrm>
            <a:off x="963448" y="2352619"/>
            <a:ext cx="5547884" cy="2554545"/>
          </a:xfrm>
          <a:prstGeom prst="rect">
            <a:avLst/>
          </a:prstGeom>
        </p:spPr>
        <p:txBody>
          <a:bodyPr wrap="square">
            <a:spAutoFit/>
          </a:bodyPr>
          <a:lstStyle/>
          <a:p>
            <a:r>
              <a:rPr lang="en-US" sz="32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3200" dirty="0">
                <a:latin typeface="Proxima Nova Rg" panose="02000506030000020004" pitchFamily="2" charset="77"/>
              </a:rPr>
              <a:t>With text, less is more</a:t>
            </a:r>
          </a:p>
          <a:p>
            <a:pPr marL="342900" indent="-342900">
              <a:buFont typeface="Arial" panose="020B0604020202020204" pitchFamily="34" charset="0"/>
              <a:buChar char="•"/>
            </a:pPr>
            <a:r>
              <a:rPr lang="en-US" sz="3200" dirty="0">
                <a:latin typeface="Proxima Nova Rg" panose="02000506030000020004" pitchFamily="2" charset="77"/>
              </a:rPr>
              <a:t>Think content first</a:t>
            </a:r>
          </a:p>
          <a:p>
            <a:pPr marL="342900" indent="-342900">
              <a:buFont typeface="Arial" panose="020B0604020202020204" pitchFamily="34" charset="0"/>
              <a:buChar char="•"/>
            </a:pPr>
            <a:r>
              <a:rPr lang="en-US" sz="3200" dirty="0">
                <a:latin typeface="Proxima Nova Rg" panose="02000506030000020004" pitchFamily="2" charset="77"/>
              </a:rPr>
              <a:t>Cohesive &amp; consistent </a:t>
            </a:r>
          </a:p>
          <a:p>
            <a:pPr marL="342900" indent="-342900">
              <a:buFont typeface="Arial" panose="020B0604020202020204" pitchFamily="34" charset="0"/>
              <a:buChar char="•"/>
            </a:pPr>
            <a:r>
              <a:rPr lang="en-US" sz="3200" dirty="0">
                <a:latin typeface="Proxima Nova Rg" panose="02000506030000020004" pitchFamily="2" charset="77"/>
              </a:rPr>
              <a:t>Meaningful images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628013"/>
            <a:ext cx="10406742" cy="923519"/>
          </a:xfrm>
        </p:spPr>
        <p:txBody>
          <a:bodyPr>
            <a:normAutofit/>
          </a:bodyPr>
          <a:lstStyle/>
          <a:p>
            <a:r>
              <a:rPr lang="en-US" sz="5400" dirty="0">
                <a:latin typeface="Gotham Medium" pitchFamily="50" charset="0"/>
              </a:rPr>
              <a:t>CATME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278272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0" name="Title 1">
            <a:extLst>
              <a:ext uri="{FF2B5EF4-FFF2-40B4-BE49-F238E27FC236}">
                <a16:creationId xmlns:a16="http://schemas.microsoft.com/office/drawing/2014/main" id="{7B29DC25-0BA2-4267-8BF2-B94F6BE5816C}"/>
              </a:ext>
            </a:extLst>
          </p:cNvPr>
          <p:cNvSpPr txBox="1">
            <a:spLocks/>
          </p:cNvSpPr>
          <p:nvPr/>
        </p:nvSpPr>
        <p:spPr>
          <a:xfrm>
            <a:off x="892629" y="3151756"/>
            <a:ext cx="10406742" cy="15050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itchFamily="50" charset="0"/>
              </a:rPr>
              <a:t>Comprehensive Assessment of </a:t>
            </a:r>
            <a:br>
              <a:rPr lang="en-US" sz="5400" dirty="0">
                <a:latin typeface="Gotham Medium" pitchFamily="50" charset="0"/>
              </a:rPr>
            </a:br>
            <a:r>
              <a:rPr lang="en-US" sz="5400" dirty="0">
                <a:latin typeface="Gotham Medium" pitchFamily="50" charset="0"/>
              </a:rPr>
              <a:t>Team Member Effectiveness</a:t>
            </a:r>
          </a:p>
        </p:txBody>
      </p:sp>
    </p:spTree>
    <p:extLst>
      <p:ext uri="{BB962C8B-B14F-4D97-AF65-F5344CB8AC3E}">
        <p14:creationId xmlns:p14="http://schemas.microsoft.com/office/powerpoint/2010/main" val="242196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263952" y="2261904"/>
            <a:ext cx="7390614"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 assessment on team dynamics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Monitor your performance on five dimensions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Understand how to be a better team member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Identify any potential interpersonal conflicts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Intervention from professor at early stage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Possible individual penalty based on evaluation</a:t>
            </a:r>
          </a:p>
          <a:p>
            <a:pPr algn="l">
              <a:lnSpc>
                <a:spcPct val="100000"/>
              </a:lnSpc>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Why Do I Participate CATME?</a:t>
            </a:r>
          </a:p>
        </p:txBody>
      </p:sp>
      <p:sp>
        <p:nvSpPr>
          <p:cNvPr id="15" name="Rectangle 14">
            <a:extLst>
              <a:ext uri="{FF2B5EF4-FFF2-40B4-BE49-F238E27FC236}">
                <a16:creationId xmlns:a16="http://schemas.microsoft.com/office/drawing/2014/main" id="{2EAE667A-E525-E54C-9984-217B206A5CC6}"/>
              </a:ext>
            </a:extLst>
          </p:cNvPr>
          <p:cNvSpPr/>
          <p:nvPr/>
        </p:nvSpPr>
        <p:spPr>
          <a:xfrm>
            <a:off x="7528693" y="5164542"/>
            <a:ext cx="4215257" cy="369332"/>
          </a:xfrm>
          <a:prstGeom prst="rect">
            <a:avLst/>
          </a:prstGeom>
        </p:spPr>
        <p:txBody>
          <a:bodyPr wrap="none">
            <a:spAutoFit/>
          </a:bodyPr>
          <a:lstStyle/>
          <a:p>
            <a:r>
              <a:rPr lang="en-US" dirty="0">
                <a:latin typeface="Proxima Nova Rg" panose="02000506030000020004" pitchFamily="2" charset="0"/>
              </a:rPr>
              <a:t>Figure 9: CATME Five Team Dimensions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5" name="Picture 4">
            <a:extLst>
              <a:ext uri="{FF2B5EF4-FFF2-40B4-BE49-F238E27FC236}">
                <a16:creationId xmlns:a16="http://schemas.microsoft.com/office/drawing/2014/main" id="{6E5A51E7-03C4-5E39-615C-A93BC4825FAF}"/>
              </a:ext>
            </a:extLst>
          </p:cNvPr>
          <p:cNvPicPr>
            <a:picLocks noChangeAspect="1"/>
          </p:cNvPicPr>
          <p:nvPr/>
        </p:nvPicPr>
        <p:blipFill>
          <a:blip r:embed="rId5"/>
          <a:stretch>
            <a:fillRect/>
          </a:stretch>
        </p:blipFill>
        <p:spPr>
          <a:xfrm>
            <a:off x="7833798" y="2407502"/>
            <a:ext cx="3605049" cy="2723037"/>
          </a:xfrm>
          <a:prstGeom prst="rect">
            <a:avLst/>
          </a:prstGeom>
        </p:spPr>
      </p:pic>
    </p:spTree>
    <p:extLst>
      <p:ext uri="{BB962C8B-B14F-4D97-AF65-F5344CB8AC3E}">
        <p14:creationId xmlns:p14="http://schemas.microsoft.com/office/powerpoint/2010/main" val="407943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er Evaluation - CATME">
            <a:extLst>
              <a:ext uri="{FF2B5EF4-FFF2-40B4-BE49-F238E27FC236}">
                <a16:creationId xmlns:a16="http://schemas.microsoft.com/office/drawing/2014/main" id="{618933B7-D31E-DB08-419D-48D0E65D5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13" y="2094013"/>
            <a:ext cx="4922514" cy="357024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3237" y="2314670"/>
            <a:ext cx="7022969"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Account will be automatically generated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You’ll receive an email once teams are formed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Rater Practice due Recitation 5 (Milestone 1)</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 due Recitation 7 (Milestone 2)</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II due Recitation 10 (Milestone 3)</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What Do I Need To Do?</a:t>
            </a:r>
          </a:p>
        </p:txBody>
      </p:sp>
      <p:sp>
        <p:nvSpPr>
          <p:cNvPr id="15" name="Rectangle 14">
            <a:extLst>
              <a:ext uri="{FF2B5EF4-FFF2-40B4-BE49-F238E27FC236}">
                <a16:creationId xmlns:a16="http://schemas.microsoft.com/office/drawing/2014/main" id="{2EAE667A-E525-E54C-9984-217B206A5CC6}"/>
              </a:ext>
            </a:extLst>
          </p:cNvPr>
          <p:cNvSpPr/>
          <p:nvPr/>
        </p:nvSpPr>
        <p:spPr>
          <a:xfrm>
            <a:off x="8012152" y="5663007"/>
            <a:ext cx="2920992" cy="369332"/>
          </a:xfrm>
          <a:prstGeom prst="rect">
            <a:avLst/>
          </a:prstGeom>
        </p:spPr>
        <p:txBody>
          <a:bodyPr wrap="none">
            <a:spAutoFit/>
          </a:bodyPr>
          <a:lstStyle/>
          <a:p>
            <a:r>
              <a:rPr lang="en-US" dirty="0">
                <a:latin typeface="Proxima Nova Rg" panose="02000506030000020004" pitchFamily="2" charset="0"/>
              </a:rPr>
              <a:t>Figure 10: CATME Interface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82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797826" y="2391789"/>
            <a:ext cx="9845036" cy="3917892"/>
          </a:xfrm>
        </p:spPr>
        <p:txBody>
          <a:bodyPr anchor="ctr">
            <a:normAutofit fontScale="92500" lnSpcReduction="10000"/>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Peer-to-Peer comments can be viewed by professor &amp; team members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Practice reflecting on and incorporating feedback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respectful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real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There is no delete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trustworthy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Comment only on teammates’ behaviors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Your comments should be yours alone</a:t>
            </a:r>
          </a:p>
          <a:p>
            <a:pPr algn="l">
              <a:lnSpc>
                <a:spcPct val="100000"/>
              </a:lnSpc>
            </a:pPr>
            <a:r>
              <a:rPr lang="en-US" sz="1400" dirty="0">
                <a:latin typeface="Proxima Nova Rg" panose="02000506030000020004" pitchFamily="2" charset="0"/>
              </a:rPr>
              <a:t>* Courtesy of Purdue CATME team</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How To Write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5536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054644" y="3229061"/>
            <a:ext cx="10837583" cy="3917892"/>
          </a:xfrm>
        </p:spPr>
        <p:txBody>
          <a:bodyPr anchor="ctr">
            <a:normAutofit/>
          </a:bodyPr>
          <a:lstStyle/>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B</a:t>
            </a:r>
            <a:r>
              <a:rPr lang="en-US" u="sng" dirty="0">
                <a:latin typeface="Proxima Nova Rg" panose="02000506030000020004" pitchFamily="2" charset="0"/>
              </a:rPr>
              <a:t>alanced</a:t>
            </a:r>
            <a:r>
              <a:rPr lang="en-US" dirty="0">
                <a:latin typeface="Proxima Nova Rg" panose="02000506030000020004" pitchFamily="2" charset="0"/>
              </a:rPr>
              <a:t>: Include both strengths and weaknesses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R</a:t>
            </a:r>
            <a:r>
              <a:rPr lang="en-US" u="sng" dirty="0">
                <a:latin typeface="Proxima Nova Rg" panose="02000506030000020004" pitchFamily="2" charset="0"/>
              </a:rPr>
              <a:t>espectful</a:t>
            </a:r>
            <a:r>
              <a:rPr lang="en-US" dirty="0">
                <a:latin typeface="Proxima Nova Rg" panose="02000506030000020004" pitchFamily="2" charset="0"/>
              </a:rPr>
              <a:t>: Avoid negative language, set a positive tone</a:t>
            </a:r>
            <a:endParaRPr lang="en-US" u="sng" dirty="0">
              <a:latin typeface="Proxima Nova Rg" panose="02000506030000020004" pitchFamily="2" charset="0"/>
            </a:endParaRP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I</a:t>
            </a:r>
            <a:r>
              <a:rPr lang="en-US" u="sng" dirty="0">
                <a:latin typeface="Proxima Nova Rg" panose="02000506030000020004" pitchFamily="2" charset="0"/>
              </a:rPr>
              <a:t>mplementable</a:t>
            </a:r>
            <a:r>
              <a:rPr lang="en-US" dirty="0">
                <a:latin typeface="Proxima Nova Rg" panose="02000506030000020004" pitchFamily="2" charset="0"/>
              </a:rPr>
              <a:t>: Suggest ways which peers could immediately improve </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C</a:t>
            </a:r>
            <a:r>
              <a:rPr lang="en-US" u="sng" dirty="0">
                <a:latin typeface="Proxima Nova Rg" panose="02000506030000020004" pitchFamily="2" charset="0"/>
              </a:rPr>
              <a:t>onstructive</a:t>
            </a:r>
            <a:r>
              <a:rPr lang="en-US" dirty="0">
                <a:latin typeface="Proxima Nova Rg" panose="02000506030000020004" pitchFamily="2" charset="0"/>
              </a:rPr>
              <a:t>: Not just identifying problems, offer solutions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S</a:t>
            </a:r>
            <a:r>
              <a:rPr lang="en-US" u="sng" dirty="0">
                <a:latin typeface="Proxima Nova Rg" panose="02000506030000020004" pitchFamily="2" charset="0"/>
              </a:rPr>
              <a:t>pecific</a:t>
            </a:r>
            <a:r>
              <a:rPr lang="en-US" dirty="0">
                <a:latin typeface="Proxima Nova Rg" panose="02000506030000020004" pitchFamily="2" charset="0"/>
              </a:rPr>
              <a:t>: Give detailed examples</a:t>
            </a:r>
          </a:p>
          <a:p>
            <a:pPr algn="l">
              <a:lnSpc>
                <a:spcPct val="100000"/>
              </a:lnSpc>
            </a:pPr>
            <a:endParaRPr lang="en-US" sz="1800" dirty="0">
              <a:latin typeface="Proxima Nova Rg" panose="02000506030000020004" pitchFamily="2" charset="0"/>
            </a:endParaRPr>
          </a:p>
          <a:p>
            <a:pPr algn="l">
              <a:lnSpc>
                <a:spcPct val="100000"/>
              </a:lnSpc>
            </a:pPr>
            <a:r>
              <a:rPr lang="en-US" sz="1400" dirty="0">
                <a:latin typeface="Proxima Nova Rg" panose="02000506030000020004" pitchFamily="2" charset="0"/>
              </a:rPr>
              <a:t>* Courtesy of Purdue CATME team</a:t>
            </a:r>
          </a:p>
          <a:p>
            <a:pPr algn="l">
              <a:lnSpc>
                <a:spcPct val="100000"/>
              </a:lnSpc>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Writing Effective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1680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1078" y="2598870"/>
            <a:ext cx="9116694" cy="3917892"/>
          </a:xfrm>
        </p:spPr>
        <p:txBody>
          <a:bodyPr anchor="ctr">
            <a:normAutofit/>
          </a:bodyPr>
          <a:lstStyle/>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5" y="952188"/>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Sample 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graphicFrame>
        <p:nvGraphicFramePr>
          <p:cNvPr id="5" name="Table 5">
            <a:extLst>
              <a:ext uri="{FF2B5EF4-FFF2-40B4-BE49-F238E27FC236}">
                <a16:creationId xmlns:a16="http://schemas.microsoft.com/office/drawing/2014/main" id="{293BD625-6AE8-5A25-B32B-21525E9AFB4B}"/>
              </a:ext>
            </a:extLst>
          </p:cNvPr>
          <p:cNvGraphicFramePr>
            <a:graphicFrameLocks noGrp="1"/>
          </p:cNvGraphicFramePr>
          <p:nvPr>
            <p:extLst>
              <p:ext uri="{D42A27DB-BD31-4B8C-83A1-F6EECF244321}">
                <p14:modId xmlns:p14="http://schemas.microsoft.com/office/powerpoint/2010/main" val="3312130404"/>
              </p:ext>
            </p:extLst>
          </p:nvPr>
        </p:nvGraphicFramePr>
        <p:xfrm>
          <a:off x="760884" y="2017014"/>
          <a:ext cx="10670232" cy="3840480"/>
        </p:xfrm>
        <a:graphic>
          <a:graphicData uri="http://schemas.openxmlformats.org/drawingml/2006/table">
            <a:tbl>
              <a:tblPr firstRow="1" bandRow="1">
                <a:tableStyleId>{2D5ABB26-0587-4C30-8999-92F81FD0307C}</a:tableStyleId>
              </a:tblPr>
              <a:tblGrid>
                <a:gridCol w="5335116">
                  <a:extLst>
                    <a:ext uri="{9D8B030D-6E8A-4147-A177-3AD203B41FA5}">
                      <a16:colId xmlns:a16="http://schemas.microsoft.com/office/drawing/2014/main" val="621928307"/>
                    </a:ext>
                  </a:extLst>
                </a:gridCol>
                <a:gridCol w="5335116">
                  <a:extLst>
                    <a:ext uri="{9D8B030D-6E8A-4147-A177-3AD203B41FA5}">
                      <a16:colId xmlns:a16="http://schemas.microsoft.com/office/drawing/2014/main" val="239231672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Bad examples (Too generic): </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Good examples:</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560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A does not really understand what is going on.</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A could be more involved in the team activities. For example, A always misses the weekly team meeting. Also, A never gives any input/feedback to team discussions. I wish A would be more engaging and share with us their thoughts.</a:t>
                      </a: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943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B is very helpful and contributes a lot to the team.</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B is a valuable member of the team. B helps with organizing weekly team meetings and volunteers to take meeting notes. I think of B as the team leader. B keeps everyone on track. B has a very sound understanding of Arduino coding.</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806698"/>
                  </a:ext>
                </a:extLst>
              </a:tr>
            </a:tbl>
          </a:graphicData>
        </a:graphic>
      </p:graphicFrame>
    </p:spTree>
    <p:extLst>
      <p:ext uri="{BB962C8B-B14F-4D97-AF65-F5344CB8AC3E}">
        <p14:creationId xmlns:p14="http://schemas.microsoft.com/office/powerpoint/2010/main" val="324461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a:t>
            </a:r>
          </a:p>
          <a:p>
            <a:pPr marL="342900" indent="-342900" algn="l">
              <a:buFont typeface="Arial" panose="020B0604020202020204" pitchFamily="34" charset="0"/>
              <a:buChar char="•"/>
            </a:pPr>
            <a:r>
              <a:rPr lang="en-US" sz="2800" dirty="0">
                <a:latin typeface="Proxima Nova Rg" panose="02000506030000020004" pitchFamily="2" charset="0"/>
              </a:rPr>
              <a:t>CATME</a:t>
            </a:r>
          </a:p>
          <a:p>
            <a:pPr marL="342900" indent="-342900" algn="l">
              <a:buFont typeface="Arial" panose="020B0604020202020204" pitchFamily="34" charset="0"/>
              <a:buChar char="•"/>
            </a:pPr>
            <a:r>
              <a:rPr lang="en-US" sz="2800" dirty="0">
                <a:latin typeface="Proxima Nova Rg" panose="02000506030000020004" pitchFamily="2" charset="0"/>
              </a:rPr>
              <a:t>Creating a LinkedIn Profile</a:t>
            </a:r>
          </a:p>
          <a:p>
            <a:pPr marL="342900" indent="-342900" algn="l">
              <a:buFont typeface="Arial" panose="020B0604020202020204" pitchFamily="34" charset="0"/>
              <a:buChar char="•"/>
            </a:pPr>
            <a:r>
              <a:rPr lang="en-US" sz="2800" dirty="0">
                <a:latin typeface="Proxima Nova Rg" panose="02000506030000020004" pitchFamily="2" charset="0"/>
              </a:rPr>
              <a:t>Lab 2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10347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a:latin typeface="Gotham Medium" panose="02000604030000020004" pitchFamily="50" charset="0"/>
              </a:rPr>
              <a:t>TECHNICAL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7" y="2298091"/>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Incorporate the audience’s background when framing ideas</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 for EG 1004</a:t>
            </a:r>
          </a:p>
        </p:txBody>
      </p:sp>
      <p:sp>
        <p:nvSpPr>
          <p:cNvPr id="6" name="Rectangle 5">
            <a:extLst>
              <a:ext uri="{FF2B5EF4-FFF2-40B4-BE49-F238E27FC236}">
                <a16:creationId xmlns:a16="http://schemas.microsoft.com/office/drawing/2014/main" id="{9F3464A9-D361-074F-91A2-68A54C30AAE5}"/>
              </a:ext>
            </a:extLst>
          </p:cNvPr>
          <p:cNvSpPr/>
          <p:nvPr/>
        </p:nvSpPr>
        <p:spPr>
          <a:xfrm>
            <a:off x="564106" y="3626247"/>
            <a:ext cx="10035068" cy="2246769"/>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a:p>
            <a:pPr marL="342900" indent="-342900">
              <a:buFont typeface="Arial" panose="020B0604020202020204" pitchFamily="34" charset="0"/>
              <a:buChar char="•"/>
            </a:pPr>
            <a:r>
              <a:rPr lang="en-US" sz="2800" dirty="0">
                <a:latin typeface="Proxima Nova Rg" panose="02000506030000020004" pitchFamily="2" charset="77"/>
              </a:rPr>
              <a:t>Utilize figures &amp; diagrams instead of text on the slide</a:t>
            </a:r>
          </a:p>
          <a:p>
            <a:pPr marL="342900" indent="-342900">
              <a:buFont typeface="Arial" panose="020B0604020202020204" pitchFamily="34" charset="0"/>
              <a:buChar char="•"/>
            </a:pPr>
            <a:r>
              <a:rPr lang="en-US" sz="2800" dirty="0">
                <a:latin typeface="Proxima Nova Rg" panose="02000506030000020004" pitchFamily="2" charset="77"/>
              </a:rPr>
              <a:t>Slides &amp; presentation look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534942" cy="369332"/>
          </a:xfrm>
          <a:prstGeom prst="rect">
            <a:avLst/>
          </a:prstGeom>
        </p:spPr>
        <p:txBody>
          <a:bodyPr wrap="none">
            <a:spAutoFit/>
          </a:bodyPr>
          <a:lstStyle/>
          <a:p>
            <a:r>
              <a:rPr lang="en-US" dirty="0">
                <a:latin typeface="Proxima Nova Rg" panose="02000506030000020004" pitchFamily="2" charset="77"/>
              </a:rPr>
              <a:t>Figure 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2" name="TextBox 1">
            <a:extLst>
              <a:ext uri="{FF2B5EF4-FFF2-40B4-BE49-F238E27FC236}">
                <a16:creationId xmlns:a16="http://schemas.microsoft.com/office/drawing/2014/main" id="{81B7D0A2-C52C-C30D-CBBF-1FCF21242839}"/>
              </a:ext>
            </a:extLst>
          </p:cNvPr>
          <p:cNvSpPr txBox="1"/>
          <p:nvPr/>
        </p:nvSpPr>
        <p:spPr>
          <a:xfrm>
            <a:off x="8360620" y="5049914"/>
            <a:ext cx="901337" cy="246221"/>
          </a:xfrm>
          <a:prstGeom prst="rect">
            <a:avLst/>
          </a:prstGeom>
          <a:noFill/>
        </p:spPr>
        <p:txBody>
          <a:bodyPr wrap="square" rtlCol="0">
            <a:spAutoFit/>
          </a:bodyPr>
          <a:lstStyle/>
          <a:p>
            <a:pPr algn="r"/>
            <a:r>
              <a:rPr lang="en-US" sz="1000" dirty="0">
                <a:latin typeface="Proxima Nova Lt" panose="02000506030000020004" pitchFamily="50" charset="0"/>
              </a:rPr>
              <a:t>4</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
        <p:nvSpPr>
          <p:cNvPr id="2" name="TextBox 1">
            <a:extLst>
              <a:ext uri="{FF2B5EF4-FFF2-40B4-BE49-F238E27FC236}">
                <a16:creationId xmlns:a16="http://schemas.microsoft.com/office/drawing/2014/main" id="{0596850C-1CC9-12A7-C579-F7F1C5DCAB9C}"/>
              </a:ext>
            </a:extLst>
          </p:cNvPr>
          <p:cNvSpPr txBox="1"/>
          <p:nvPr/>
        </p:nvSpPr>
        <p:spPr>
          <a:xfrm>
            <a:off x="8801374" y="5427898"/>
            <a:ext cx="901337" cy="276999"/>
          </a:xfrm>
          <a:prstGeom prst="rect">
            <a:avLst/>
          </a:prstGeom>
          <a:noFill/>
        </p:spPr>
        <p:txBody>
          <a:bodyPr wrap="square" rtlCol="0">
            <a:spAutoFit/>
          </a:bodyPr>
          <a:lstStyle/>
          <a:p>
            <a:pPr algn="r"/>
            <a:r>
              <a:rPr lang="en-US" sz="1200" dirty="0">
                <a:latin typeface="Proxima Nova Lt" panose="02000506030000020004" pitchFamily="50" charset="0"/>
              </a:rPr>
              <a:t>4</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426455" y="2116571"/>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5472573" y="2485726"/>
            <a:ext cx="644062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Allows for digital screen readers</a:t>
            </a:r>
          </a:p>
          <a:p>
            <a:pPr marL="800100" lvl="1" indent="-342900">
              <a:buFont typeface="Arial" panose="020B0604020202020204" pitchFamily="34" charset="0"/>
              <a:buChar char="•"/>
            </a:pPr>
            <a:r>
              <a:rPr lang="en-US" sz="2800" dirty="0">
                <a:latin typeface="Proxima Nova Rg" panose="02000506030000020004" pitchFamily="2" charset="77"/>
              </a:rPr>
              <a:t>Microsoft Project: ‘Copy as Picture’ </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426455" y="1747239"/>
            <a:ext cx="3998754" cy="369332"/>
          </a:xfrm>
          <a:prstGeom prst="rect">
            <a:avLst/>
          </a:prstGeom>
        </p:spPr>
        <p:txBody>
          <a:bodyPr wrap="square">
            <a:spAutoFit/>
          </a:bodyPr>
          <a:lstStyle/>
          <a:p>
            <a:r>
              <a:rPr lang="en-US" dirty="0">
                <a:latin typeface="Proxima Nova Rg" panose="02000506030000020004" pitchFamily="2" charset="77"/>
              </a:rPr>
              <a:t>Table 1: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4 &amp; 5: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401982" y="2323034"/>
            <a:ext cx="6105677" cy="3539430"/>
          </a:xfrm>
          <a:prstGeom prst="rect">
            <a:avLst/>
          </a:prstGeom>
        </p:spPr>
        <p:txBody>
          <a:bodyPr wrap="square">
            <a:spAutoFit/>
          </a:bodyPr>
          <a:lstStyle/>
          <a:p>
            <a:r>
              <a:rPr lang="en-US" sz="2800" b="1" dirty="0">
                <a:solidFill>
                  <a:srgbClr val="57068C"/>
                </a:solidFill>
                <a:latin typeface="Proxima Nova Lt" panose="02000506030000020004" pitchFamily="2" charset="77"/>
              </a:rPr>
              <a:t>CAD Colorized Images</a:t>
            </a:r>
          </a:p>
          <a:p>
            <a:pPr marL="457200" indent="-457200">
              <a:buFont typeface="Arial" panose="020B0604020202020204" pitchFamily="34" charset="0"/>
              <a:buChar char="•"/>
            </a:pPr>
            <a:r>
              <a:rPr lang="en-US" sz="2800" dirty="0">
                <a:latin typeface="Proxima Nova Rg" panose="02000506030000020004" pitchFamily="2" charset="77"/>
              </a:rPr>
              <a:t>Used for working on computer</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Reports &amp; slides use black &amp; white</a:t>
            </a:r>
          </a:p>
          <a:p>
            <a:pPr marL="457200" indent="-457200">
              <a:buFont typeface="Arial" panose="020B0604020202020204" pitchFamily="34" charset="0"/>
              <a:buChar char="•"/>
            </a:pPr>
            <a:r>
              <a:rPr lang="en-US" sz="2800" dirty="0">
                <a:latin typeface="Proxima Nova Rg" panose="02000506030000020004" pitchFamily="2" charset="77"/>
              </a:rPr>
              <a:t>Plot&gt; Properties&gt; Paper/Quality&gt; Color&gt;Black &amp; White</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2760</TotalTime>
  <Words>1199</Words>
  <Application>Microsoft Office PowerPoint</Application>
  <PresentationFormat>Widescreen</PresentationFormat>
  <Paragraphs>144</Paragraphs>
  <Slides>20</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Calibri</vt:lpstr>
      <vt:lpstr>Proxima Nova Rg</vt:lpstr>
      <vt:lpstr>Proxima Nova Lt</vt:lpstr>
      <vt:lpstr>Arial</vt:lpstr>
      <vt:lpstr>Gotham Medium</vt:lpstr>
      <vt:lpstr>Calibri Light</vt:lpstr>
      <vt:lpstr>Office Theme</vt:lpstr>
      <vt:lpstr>Custom Design</vt:lpstr>
      <vt:lpstr>RECITATION 3 </vt:lpstr>
      <vt:lpstr>AGENDA</vt:lpstr>
      <vt:lpstr>TECHNICAL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CATME</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Peter Li</cp:lastModifiedBy>
  <cp:revision>36</cp:revision>
  <dcterms:created xsi:type="dcterms:W3CDTF">2020-08-20T07:01:37Z</dcterms:created>
  <dcterms:modified xsi:type="dcterms:W3CDTF">2023-02-13T08:06:38Z</dcterms:modified>
  <cp:contentStatus/>
</cp:coreProperties>
</file>