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Proxima Nova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gHrfANP7tfRUQLea4ui2ka+45z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12C49AA-1385-4147-A03E-9393CF2796D0}">
  <a:tblStyle styleId="{812C49AA-1385-4147-A03E-9393CF2796D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F0F0F0"/>
          </a:solidFill>
        </a:fill>
      </a:tcStyle>
    </a:band1H>
    <a:band2H>
      <a:tcTxStyle/>
    </a:band2H>
    <a:band1V>
      <a:tcTxStyle/>
      <a:tcStyle>
        <a:fill>
          <a:solidFill>
            <a:srgbClr val="F0F0F0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regular.fntdata"/><Relationship Id="rId22" Type="http://schemas.openxmlformats.org/officeDocument/2006/relationships/font" Target="fonts/ProximaNova-italic.fntdata"/><Relationship Id="rId21" Type="http://schemas.openxmlformats.org/officeDocument/2006/relationships/font" Target="fonts/ProximaNova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ProximaNova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8" Type="http://customschemas.google.com/relationships/presentationmetadata" Target="metadata"/><Relationship Id="rId27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3" name="Google Shape;21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6" name="Google Shape;22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9" name="Google Shape;23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1" name="Google Shape;25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2" name="Google Shape;26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1" name="Google Shape;15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5" name="Google Shape;16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9" name="Google Shape;179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8" name="Google Shape;198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2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1.jpg"/><Relationship Id="rId6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20.png"/><Relationship Id="rId5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Relationship Id="rId6" Type="http://schemas.openxmlformats.org/officeDocument/2006/relationships/image" Target="../media/image24.png"/><Relationship Id="rId7" Type="http://schemas.openxmlformats.org/officeDocument/2006/relationships/image" Target="../media/image18.png"/><Relationship Id="rId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892629" y="1357497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LAZ &amp; MRR WORKSHOP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EG1003  |  LAB 4A</a:t>
            </a:r>
            <a:endParaRPr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cap="flat" cmpd="sng" w="9525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94" name="Google Shape;9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MATERIALS</a:t>
            </a:r>
            <a:endParaRPr/>
          </a:p>
        </p:txBody>
      </p:sp>
      <p:sp>
        <p:nvSpPr>
          <p:cNvPr id="216" name="Google Shape;216;p8"/>
          <p:cNvSpPr txBox="1"/>
          <p:nvPr>
            <p:ph idx="1" type="subTitle"/>
          </p:nvPr>
        </p:nvSpPr>
        <p:spPr>
          <a:xfrm>
            <a:off x="1058091" y="1923350"/>
            <a:ext cx="10342340" cy="39178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A lab PC</a:t>
            </a:r>
            <a:endParaRPr sz="2000"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Pre-built mini VEX robot</a:t>
            </a:r>
            <a:endParaRPr sz="2000"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Mini VEX Course</a:t>
            </a:r>
            <a:endParaRPr sz="2000"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Gyro Sensor</a:t>
            </a:r>
            <a:endParaRPr sz="2000"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Arduino</a:t>
            </a:r>
            <a:endParaRPr sz="2000"/>
          </a:p>
          <a:p>
            <a:pPr indent="-1905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7" name="Google Shape;217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8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/>
          <p:nvPr/>
        </p:nvSpPr>
        <p:spPr>
          <a:xfrm>
            <a:off x="6949765" y="5353592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Mini VEX robot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222" name="Google Shape;22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77343" y="2464776"/>
            <a:ext cx="4176421" cy="2550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229" name="Google Shape;229;p9"/>
          <p:cNvSpPr txBox="1"/>
          <p:nvPr>
            <p:ph idx="1" type="subTitle"/>
          </p:nvPr>
        </p:nvSpPr>
        <p:spPr>
          <a:xfrm>
            <a:off x="1119722" y="1982447"/>
            <a:ext cx="6493929" cy="41255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Proxima Nova"/>
                <a:ea typeface="Proxima Nova"/>
                <a:cs typeface="Proxima Nova"/>
                <a:sym typeface="Proxima Nova"/>
              </a:rPr>
              <a:t>Part 1: Importing the Library 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Download and import the VEX Library into Arduino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Proxima Nova"/>
                <a:ea typeface="Proxima Nova"/>
                <a:cs typeface="Proxima Nova"/>
                <a:sym typeface="Proxima Nova"/>
              </a:rPr>
              <a:t>Part 2: Setting up the VEX Robot Object 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Coding the robot to move forward 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Traverse tiles 1-4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Proxima Nova"/>
                <a:ea typeface="Proxima Nova"/>
                <a:cs typeface="Proxima Nova"/>
                <a:sym typeface="Proxima Nova"/>
              </a:rPr>
              <a:t>Part 3: Setting up the Gyro Sensor Object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Use gyro sensor to turn the robot 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Traverse tiles 4-5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2000">
                <a:latin typeface="Proxima Nova"/>
                <a:ea typeface="Proxima Nova"/>
                <a:cs typeface="Proxima Nova"/>
                <a:sym typeface="Proxima Nova"/>
              </a:rPr>
              <a:t>Extra: Complete the Entire Course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Traverse tiles 5-8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190500" lvl="1" marL="800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/>
          </a:p>
          <a:p>
            <a:pPr indent="-190500" lvl="1" marL="800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9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7145688" y="5080702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Mini VEX Robot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235" name="Google Shape;23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 description available." id="236" name="Google Shape;236;p9"/>
          <p:cNvPicPr preferRelativeResize="0"/>
          <p:nvPr/>
        </p:nvPicPr>
        <p:blipFill rotWithShape="1">
          <a:blip r:embed="rId5">
            <a:alphaModFix/>
          </a:blip>
          <a:srcRect b="28543" l="0" r="0" t="39842"/>
          <a:stretch/>
        </p:blipFill>
        <p:spPr>
          <a:xfrm>
            <a:off x="7613651" y="2490697"/>
            <a:ext cx="3595568" cy="2460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242" name="Google Shape;242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0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246" name="Google Shape;24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56253" y="1774254"/>
            <a:ext cx="7025097" cy="388053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0"/>
          <p:cNvSpPr/>
          <p:nvPr/>
        </p:nvSpPr>
        <p:spPr>
          <a:xfrm>
            <a:off x="3577253" y="5751569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12: Mini VEX Course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ASSIGNMENT</a:t>
            </a:r>
            <a:endParaRPr/>
          </a:p>
        </p:txBody>
      </p:sp>
      <p:sp>
        <p:nvSpPr>
          <p:cNvPr id="254" name="Google Shape;254;p11"/>
          <p:cNvSpPr txBox="1"/>
          <p:nvPr>
            <p:ph idx="1" type="subTitle"/>
          </p:nvPr>
        </p:nvSpPr>
        <p:spPr>
          <a:xfrm>
            <a:off x="805218" y="1884976"/>
            <a:ext cx="10581564" cy="41255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No lab report</a:t>
            </a:r>
            <a:endParaRPr sz="2000"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No team presentation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55" name="Google Shape;255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259" name="Google Shape;25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CLOSING</a:t>
            </a:r>
            <a:endParaRPr/>
          </a:p>
        </p:txBody>
      </p:sp>
      <p:sp>
        <p:nvSpPr>
          <p:cNvPr id="265" name="Google Shape;265;p12"/>
          <p:cNvSpPr txBox="1"/>
          <p:nvPr>
            <p:ph idx="1" type="subTitle"/>
          </p:nvPr>
        </p:nvSpPr>
        <p:spPr>
          <a:xfrm>
            <a:off x="805218" y="1884976"/>
            <a:ext cx="5544782" cy="41255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Ask TAs for help if needed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Only finish the entire course if time allows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Be careful not to go full power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Do not let any two exposed wires touch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Do not unplug the gyros or remove the motor shield</a:t>
            </a:r>
            <a:endParaRPr sz="2000"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Disconnect the VEX battery when not in use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000"/>
          </a:p>
        </p:txBody>
      </p:sp>
      <p:sp>
        <p:nvSpPr>
          <p:cNvPr id="266" name="Google Shape;266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270" name="Google Shape;27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2"/>
          <p:cNvSpPr/>
          <p:nvPr/>
        </p:nvSpPr>
        <p:spPr>
          <a:xfrm>
            <a:off x="6563973" y="5411391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13: VEX Battery Courtesy of VEX Robotics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atteries &amp;amp; Chargers - VEX Robotics" id="272" name="Google Shape;272;p12"/>
          <p:cNvPicPr preferRelativeResize="0"/>
          <p:nvPr/>
        </p:nvPicPr>
        <p:blipFill rotWithShape="1">
          <a:blip r:embed="rId5">
            <a:alphaModFix/>
          </a:blip>
          <a:srcRect b="15330" l="1211" r="-1" t="0"/>
          <a:stretch/>
        </p:blipFill>
        <p:spPr>
          <a:xfrm>
            <a:off x="7152053" y="2073416"/>
            <a:ext cx="3606936" cy="3091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ctrTitle"/>
          </p:nvPr>
        </p:nvSpPr>
        <p:spPr>
          <a:xfrm>
            <a:off x="1637731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OVERVIEW</a:t>
            </a:r>
            <a:endParaRPr/>
          </a:p>
        </p:txBody>
      </p:sp>
      <p:sp>
        <p:nvSpPr>
          <p:cNvPr id="100" name="Google Shape;100;p2"/>
          <p:cNvSpPr txBox="1"/>
          <p:nvPr>
            <p:ph idx="1" type="subTitle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175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 sz="2000"/>
          </a:p>
          <a:p>
            <a:pPr indent="-3175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 sz="2000"/>
          </a:p>
          <a:p>
            <a:pPr indent="-3175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 sz="2000"/>
          </a:p>
          <a:p>
            <a:pPr indent="-3175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 sz="2000"/>
          </a:p>
          <a:p>
            <a:pPr indent="-3175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Assignment</a:t>
            </a:r>
            <a:endParaRPr sz="2000"/>
          </a:p>
          <a:p>
            <a:pPr indent="-3175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 sz="2000"/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599509"/>
            <a:ext cx="0" cy="2757045"/>
          </a:xfrm>
          <a:prstGeom prst="straightConnector1">
            <a:avLst/>
          </a:prstGeom>
          <a:noFill/>
          <a:ln cap="flat" cmpd="sng" w="9525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6105425" y="5018000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VEX Robotics Logo Courtesy of VEX Robotics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107" name="Google Shape;10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3516" y="2103192"/>
            <a:ext cx="4479030" cy="2729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OBJECTIVE</a:t>
            </a:r>
            <a:endParaRPr/>
          </a:p>
        </p:txBody>
      </p:sp>
      <p:sp>
        <p:nvSpPr>
          <p:cNvPr id="114" name="Google Shape;114;p3"/>
          <p:cNvSpPr txBox="1"/>
          <p:nvPr>
            <p:ph idx="1" type="subTitle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Program a small VEX robot to navigate a mini-course</a:t>
            </a:r>
            <a:endParaRPr sz="2000"/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Become familiar with the Arduino VEX library</a:t>
            </a:r>
            <a:endParaRPr sz="2000"/>
          </a:p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Understand when and how to use a gyro sensor</a:t>
            </a:r>
            <a:endParaRPr/>
          </a:p>
          <a:p>
            <a:pPr indent="-1905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1905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000"/>
          </a:p>
        </p:txBody>
      </p:sp>
      <p:sp>
        <p:nvSpPr>
          <p:cNvPr id="115" name="Google Shape;115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119" name="Google Shape;11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25" name="Google Shape;125;p4"/>
          <p:cNvSpPr txBox="1"/>
          <p:nvPr>
            <p:ph idx="1" type="subTitle"/>
          </p:nvPr>
        </p:nvSpPr>
        <p:spPr>
          <a:xfrm>
            <a:off x="482410" y="1923350"/>
            <a:ext cx="6731465" cy="39178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VEX Robotics</a:t>
            </a:r>
            <a:endParaRPr sz="2000"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Used for LAZ and MRR projects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Educational robotic system</a:t>
            </a:r>
            <a:endParaRPr/>
          </a:p>
          <a:p>
            <a:pPr indent="-3429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Microcontroller, motor shield, motors, battery, gyro sensor</a:t>
            </a:r>
            <a:endParaRPr/>
          </a:p>
          <a:p>
            <a:pPr indent="-190500" lvl="1" marL="800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7050622" y="5020984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VEX Clawbot Courtesy of Robot Mesh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131" name="Google Shape;13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X Clawbot Kit" id="132" name="Google Shape;13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82821" y="2165049"/>
            <a:ext cx="2918698" cy="291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/>
          <p:nvPr/>
        </p:nvSpPr>
        <p:spPr>
          <a:xfrm>
            <a:off x="211374" y="5377869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Arduino Microcontroller Layout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142" name="Google Shape;14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1374" y="2035042"/>
            <a:ext cx="4105262" cy="3295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16636" y="1969591"/>
            <a:ext cx="4787349" cy="3426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PU6050 GY521 Cheap 6DOF IMU (Accelerometer &amp;amp; Gyro) IMUs | JSumo.com" id="145" name="Google Shape;145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101858" y="3149933"/>
            <a:ext cx="2157631" cy="215763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/>
          <p:nvPr/>
        </p:nvSpPr>
        <p:spPr>
          <a:xfrm>
            <a:off x="4318762" y="5371606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Arduino Motor Shield Layout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7790189" y="5371606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Gyro Sensor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54" name="Google Shape;154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/>
          <p:nvPr/>
        </p:nvSpPr>
        <p:spPr>
          <a:xfrm>
            <a:off x="908258" y="5316257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Motors and Battery Wiring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159" name="Google Shape;15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/>
          <p:nvPr/>
        </p:nvSpPr>
        <p:spPr>
          <a:xfrm>
            <a:off x="6500646" y="5316257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Gyro Wiring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8094" y="2357220"/>
            <a:ext cx="4543425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29746" y="2122101"/>
            <a:ext cx="3838576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8" name="Google Shape;168;p7"/>
          <p:cNvSpPr txBox="1"/>
          <p:nvPr>
            <p:ph idx="1" type="subTitle"/>
          </p:nvPr>
        </p:nvSpPr>
        <p:spPr>
          <a:xfrm>
            <a:off x="605873" y="2016814"/>
            <a:ext cx="3677833" cy="39178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Arduino IDE – program to edit, compile, and upload code to the Arduino board </a:t>
            </a:r>
            <a:endParaRPr sz="20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Code written in the Arduino programming language (based on C/C++)</a:t>
            </a:r>
            <a:endParaRPr sz="20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VEX Library</a:t>
            </a:r>
            <a:endParaRPr sz="2000"/>
          </a:p>
        </p:txBody>
      </p:sp>
      <p:sp>
        <p:nvSpPr>
          <p:cNvPr id="169" name="Google Shape;169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manual.eg.poly.edu/images/thumb/6/65/Arduinoide.jpg/300px-Arduinoide.jpg" id="173" name="Google Shape;17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89688" y="1857456"/>
            <a:ext cx="3894153" cy="4322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manual.eg.poly.edu/images/f/f5/Sketchareas.jpg" id="174" name="Google Shape;17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40959" y="1862234"/>
            <a:ext cx="3235802" cy="422705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7"/>
          <p:cNvSpPr/>
          <p:nvPr/>
        </p:nvSpPr>
        <p:spPr>
          <a:xfrm>
            <a:off x="7547588" y="5828053"/>
            <a:ext cx="382917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Arduino IDE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176" name="Google Shape;176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2" name="Google Shape;182;p25"/>
          <p:cNvSpPr txBox="1"/>
          <p:nvPr>
            <p:ph idx="1" type="subTitle"/>
          </p:nvPr>
        </p:nvSpPr>
        <p:spPr>
          <a:xfrm>
            <a:off x="1121340" y="1904139"/>
            <a:ext cx="5293410" cy="39178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Order of Code: 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Import VEX Library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Declare Object(s) </a:t>
            </a:r>
            <a:endParaRPr/>
          </a:p>
          <a:p>
            <a:pPr indent="-285750" lvl="2" marL="12001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Objects in the VEX Library include </a:t>
            </a:r>
            <a:endParaRPr/>
          </a:p>
          <a:p>
            <a:pPr indent="-285750" lvl="3" marL="1657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Vex Object </a:t>
            </a:r>
            <a:endParaRPr/>
          </a:p>
          <a:p>
            <a:pPr indent="-285750" lvl="3" marL="1657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Motor Objects</a:t>
            </a:r>
            <a:endParaRPr/>
          </a:p>
          <a:p>
            <a:pPr indent="-285750" lvl="3" marL="1657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Sensor Objects</a:t>
            </a:r>
            <a:endParaRPr/>
          </a:p>
          <a:p>
            <a:pPr indent="-457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Call object functions to program the VEX Robot </a:t>
            </a:r>
            <a:endParaRPr/>
          </a:p>
          <a:p>
            <a:pPr indent="-4572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Each object type has different programmable functions that relate to their physical functions.</a:t>
            </a:r>
            <a:endParaRPr/>
          </a:p>
          <a:p>
            <a:pPr indent="-4572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Example: Robot.moveTank()</a:t>
            </a:r>
            <a:endParaRPr/>
          </a:p>
          <a:p>
            <a:pPr indent="-3429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3" name="Google Shape;183;p2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/>
          <p:nvPr/>
        </p:nvSpPr>
        <p:spPr>
          <a:xfrm>
            <a:off x="6953127" y="5841242"/>
            <a:ext cx="382917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9: Example of Code in Arduino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188" name="Google Shape;18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x Library 14.png" id="189" name="Google Shape;189;p25"/>
          <p:cNvPicPr preferRelativeResize="0"/>
          <p:nvPr/>
        </p:nvPicPr>
        <p:blipFill rotWithShape="1">
          <a:blip r:embed="rId5">
            <a:alphaModFix/>
          </a:blip>
          <a:srcRect b="3262" l="0" r="0" t="0"/>
          <a:stretch/>
        </p:blipFill>
        <p:spPr>
          <a:xfrm>
            <a:off x="6414750" y="1976248"/>
            <a:ext cx="4576140" cy="385180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5"/>
          <p:cNvSpPr txBox="1"/>
          <p:nvPr/>
        </p:nvSpPr>
        <p:spPr>
          <a:xfrm>
            <a:off x="6414750" y="1904139"/>
            <a:ext cx="1741278" cy="397627"/>
          </a:xfrm>
          <a:prstGeom prst="rect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5"/>
          <p:cNvSpPr txBox="1"/>
          <p:nvPr/>
        </p:nvSpPr>
        <p:spPr>
          <a:xfrm>
            <a:off x="6414750" y="2395740"/>
            <a:ext cx="4166237" cy="1298045"/>
          </a:xfrm>
          <a:prstGeom prst="rect">
            <a:avLst/>
          </a:prstGeom>
          <a:noFill/>
          <a:ln cap="flat" cmpd="sng" w="2857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5"/>
          <p:cNvSpPr txBox="1"/>
          <p:nvPr/>
        </p:nvSpPr>
        <p:spPr>
          <a:xfrm>
            <a:off x="6414749" y="3823670"/>
            <a:ext cx="4494989" cy="2011549"/>
          </a:xfrm>
          <a:prstGeom prst="rect">
            <a:avLst/>
          </a:prstGeom>
          <a:noFill/>
          <a:ln cap="flat" cmpd="sng" w="28575">
            <a:solidFill>
              <a:srgbClr val="3856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5"/>
          <p:cNvSpPr txBox="1"/>
          <p:nvPr/>
        </p:nvSpPr>
        <p:spPr>
          <a:xfrm>
            <a:off x="8238294" y="1923119"/>
            <a:ext cx="40990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sp>
        <p:nvSpPr>
          <p:cNvPr id="194" name="Google Shape;194;p25"/>
          <p:cNvSpPr txBox="1"/>
          <p:nvPr/>
        </p:nvSpPr>
        <p:spPr>
          <a:xfrm>
            <a:off x="10715605" y="3041431"/>
            <a:ext cx="40990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548135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/>
          </a:p>
        </p:txBody>
      </p:sp>
      <p:sp>
        <p:nvSpPr>
          <p:cNvPr id="195" name="Google Shape;195;p25"/>
          <p:cNvSpPr txBox="1"/>
          <p:nvPr/>
        </p:nvSpPr>
        <p:spPr>
          <a:xfrm>
            <a:off x="10990890" y="4778158"/>
            <a:ext cx="40990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385623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/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1" name="Google Shape;201;p2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6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&#10;&#10;Description automatically generated" id="205" name="Google Shape;20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6" name="Google Shape;206;p26"/>
          <p:cNvGraphicFramePr/>
          <p:nvPr/>
        </p:nvGraphicFramePr>
        <p:xfrm>
          <a:off x="1897740" y="190417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{812C49AA-1385-4147-A03E-9393CF2796D0}</a:tableStyleId>
              </a:tblPr>
              <a:tblGrid>
                <a:gridCol w="2244725"/>
                <a:gridCol w="3313775"/>
                <a:gridCol w="2858825"/>
              </a:tblGrid>
              <a:tr h="390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Sensor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Description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Picture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7030A0"/>
                    </a:solidFill>
                  </a:tcPr>
                </a:tc>
              </a:tr>
              <a:tr h="895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Gyro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Tracks the angle that the robot is turning or positioned at.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986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Ultrasonic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Determines how far the robot is from an obstacle.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942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Touch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Determines whether the robot is pressing against and obstacle or edge of the course.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895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IRObstacle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400" u="none" cap="none" strike="noStrik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Detects if there are obstacles in the robot’s path. 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207" name="Google Shape;207;p26"/>
          <p:cNvPicPr preferRelativeResize="0"/>
          <p:nvPr/>
        </p:nvPicPr>
        <p:blipFill rotWithShape="1">
          <a:blip r:embed="rId5">
            <a:alphaModFix/>
          </a:blip>
          <a:srcRect b="3012" l="10441" r="12930" t="2059"/>
          <a:stretch/>
        </p:blipFill>
        <p:spPr>
          <a:xfrm rot="5400000">
            <a:off x="8492495" y="2201052"/>
            <a:ext cx="867487" cy="107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6"/>
          <p:cNvPicPr preferRelativeResize="0"/>
          <p:nvPr/>
        </p:nvPicPr>
        <p:blipFill rotWithShape="1">
          <a:blip r:embed="rId6">
            <a:alphaModFix/>
          </a:blip>
          <a:srcRect b="30216" l="0" r="0" t="33543"/>
          <a:stretch/>
        </p:blipFill>
        <p:spPr>
          <a:xfrm>
            <a:off x="7881146" y="5159892"/>
            <a:ext cx="2090187" cy="757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6"/>
          <p:cNvPicPr preferRelativeResize="0"/>
          <p:nvPr/>
        </p:nvPicPr>
        <p:blipFill rotWithShape="1">
          <a:blip r:embed="rId7">
            <a:alphaModFix/>
          </a:blip>
          <a:srcRect b="8432" l="2540" r="2936" t="5060"/>
          <a:stretch/>
        </p:blipFill>
        <p:spPr>
          <a:xfrm>
            <a:off x="8400997" y="3204498"/>
            <a:ext cx="1050481" cy="96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6"/>
          <p:cNvPicPr preferRelativeResize="0"/>
          <p:nvPr/>
        </p:nvPicPr>
        <p:blipFill rotWithShape="1">
          <a:blip r:embed="rId8">
            <a:alphaModFix/>
          </a:blip>
          <a:srcRect b="6541" l="9286" r="7619" t="9889"/>
          <a:stretch/>
        </p:blipFill>
        <p:spPr>
          <a:xfrm>
            <a:off x="8332559" y="4188161"/>
            <a:ext cx="1187356" cy="895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2021-08-09T05:00:46Z</dcterms:created>
  <dc:creator>Minh Diep</dc:creator>
</cp:coreProperties>
</file>