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298" r:id="rId3"/>
    <p:sldId id="258" r:id="rId4"/>
    <p:sldId id="299" r:id="rId5"/>
    <p:sldId id="302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33" r:id="rId14"/>
    <p:sldId id="326" r:id="rId15"/>
    <p:sldId id="303" r:id="rId16"/>
    <p:sldId id="327" r:id="rId17"/>
    <p:sldId id="328" r:id="rId18"/>
    <p:sldId id="329" r:id="rId19"/>
    <p:sldId id="332" r:id="rId20"/>
    <p:sldId id="300" r:id="rId21"/>
    <p:sldId id="330" r:id="rId22"/>
    <p:sldId id="304" r:id="rId23"/>
    <p:sldId id="305" r:id="rId24"/>
    <p:sldId id="331" r:id="rId25"/>
    <p:sldId id="264" r:id="rId26"/>
    <p:sldId id="334" r:id="rId27"/>
    <p:sldId id="306" r:id="rId28"/>
  </p:sldIdLst>
  <p:sldSz cx="12192000" cy="6858000"/>
  <p:notesSz cx="6858000" cy="9144000"/>
  <p:embeddedFontLst>
    <p:embeddedFont>
      <p:font typeface="Gotham Medium" panose="02000604030000020004" pitchFamily="50" charset="0"/>
      <p:regular r:id="rId30"/>
    </p:embeddedFont>
    <p:embeddedFont>
      <p:font typeface="MS PGothic" panose="020B0600070205080204" pitchFamily="34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Proxima Nova Rg" panose="02000506030000020004" pitchFamily="2" charset="0"/>
      <p:regular r:id="rId38"/>
      <p:bold r:id="rId39"/>
      <p:italic r:id="rId40"/>
      <p:boldItalic r:id="rId41"/>
    </p:embeddedFont>
    <p:embeddedFont>
      <p:font typeface="MS PGothic" panose="020B0600070205080204" pitchFamily="34" charset="-128"/>
      <p:regular r:id="rId31"/>
    </p:embeddedFont>
    <p:embeddedFont>
      <p:font typeface="Tahoma" panose="020B0604030504040204" pitchFamily="34" charset="0"/>
      <p:regular r:id="rId42"/>
      <p:bold r:id="rId43"/>
    </p:embeddedFont>
    <p:embeddedFont>
      <p:font typeface="Proxima Nova Lt" panose="0200050603000002000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7" autoAdjust="0"/>
    <p:restoredTop sz="94733"/>
  </p:normalViewPr>
  <p:slideViewPr>
    <p:cSldViewPr snapToGrid="0">
      <p:cViewPr varScale="1">
        <p:scale>
          <a:sx n="76" d="100"/>
          <a:sy n="76" d="100"/>
        </p:scale>
        <p:origin x="86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FE=Fundamental Engineering. The fundamental engineering exam is the first step to becoming a professional licensed engineer. These are a list of topic areas tested on the exam. Exams are based on engineering disciplines: civil, electrical &amp; computer, chemical and mechanical. Not all disciplines with involve all topics. Many students choose to take this exam their senior year while the material is still fresh in their minds.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45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I-squared-e culture can be seen throughout Tandon in multiple ways. The </a:t>
            </a:r>
            <a:r>
              <a:rPr lang="en-US" dirty="0" err="1"/>
              <a:t>MakerSpace</a:t>
            </a:r>
            <a:r>
              <a:rPr lang="en-US" dirty="0"/>
              <a:t> is a popular resource for students due to vast array of machines available. The </a:t>
            </a:r>
            <a:r>
              <a:rPr lang="en-US" dirty="0" err="1"/>
              <a:t>MakerSpace</a:t>
            </a:r>
            <a:r>
              <a:rPr lang="en-US" dirty="0"/>
              <a:t> also offers trainings and workshops to help you learn more about the equipment. From the very beginning of your academic career you take a project-based course – EG1003 Student competition teams such as Baja and Concrete Canoe teams offer even more project experience beyond coursework.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60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47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2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2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93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F9980FC-3F34-684D-B110-B3E92A236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0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4EC714C-897E-E54C-8A81-15D372C8B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being the reference sheet that is provided during the FE exam, the manual is also a  great quick reference for you as you continue through your academic career.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list of engineering departments here, at NYU Tandon. Tandon also has several other majors that are not engineering based degrees.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40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8/25/2020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8/25/2020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8/25/2020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8/25/2020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8/25/2020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communications-and-it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ngineering.nyu.edu/engineer-tomorrow/sustainability-and-urban-systems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emf"/><Relationship Id="rId7" Type="http://schemas.openxmlformats.org/officeDocument/2006/relationships/hyperlink" Target="http://entrepreneur.nyu.edu/funding-competi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emf"/><Relationship Id="rId7" Type="http://schemas.openxmlformats.org/officeDocument/2006/relationships/hyperlink" Target="https://engineering.nyu.edu/academics/support-services/undergraduate/study-abroad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research/student-research" TargetMode="External"/><Relationship Id="rId5" Type="http://schemas.openxmlformats.org/officeDocument/2006/relationships/hyperlink" Target="https://engineering.nyu.edu/academics/support-services/undergraduate/bsms-program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nyu.edu/students/academic-services/undergraduate-advisement/unique-academic-opportunities/cross-school-minors.html" TargetMode="Externa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1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cees.org/exams/exam-preparation-material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gineering.nyu.edu/engineer-tomorrow/health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8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564107" y="2395288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Computer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Wireless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Artificial Intelligence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Financial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712401" y="5523547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Wireless data types courtesy of CNN</a:t>
            </a:r>
          </a:p>
        </p:txBody>
      </p:sp>
      <p:pic>
        <p:nvPicPr>
          <p:cNvPr id="13" name="Picture 2" descr="Image result for wireless 5g">
            <a:extLst>
              <a:ext uri="{FF2B5EF4-FFF2-40B4-BE49-F238E27FC236}">
                <a16:creationId xmlns:a16="http://schemas.microsoft.com/office/drawing/2014/main" id="{61A965DC-A614-BD4A-B349-D2281147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83" y="2408936"/>
            <a:ext cx="5261891" cy="29615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E162CA1-4CEA-C24D-AF98-F77319518F8E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76CB381-D3CB-D84B-8751-F3414A3D2B93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8" name="TextBox 17">
              <a:hlinkClick r:id="rId5"/>
              <a:extLst>
                <a:ext uri="{FF2B5EF4-FFF2-40B4-BE49-F238E27FC236}">
                  <a16:creationId xmlns:a16="http://schemas.microsoft.com/office/drawing/2014/main" id="{3C58CE65-C913-1D4C-9568-2D534CD98656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</a:t>
            </a:r>
            <a:r>
              <a:rPr lang="en-US" sz="5400" dirty="0" smtClean="0">
                <a:latin typeface="Gotham Medium" panose="02000604030000020004" pitchFamily="50" charset="0"/>
              </a:rPr>
              <a:t>SPECIALIZATION</a:t>
            </a:r>
            <a:br>
              <a:rPr lang="en-US" sz="5400" dirty="0" smtClean="0">
                <a:latin typeface="Gotham Medium" panose="02000604030000020004" pitchFamily="50" charset="0"/>
              </a:rPr>
            </a:br>
            <a:r>
              <a:rPr lang="en-US" sz="54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Info &amp; Automation</a:t>
            </a:r>
            <a:endParaRPr lang="en-US" sz="40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732265" y="2572302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Environmental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Urban 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Internet of Things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976515" y="5503399"/>
            <a:ext cx="6741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Hudson Yards development plan courtesy </a:t>
            </a:r>
            <a:r>
              <a:rPr lang="en-US" dirty="0" smtClean="0">
                <a:latin typeface="Proxima Nova Rg" panose="02000506030000020004" pitchFamily="2" charset="77"/>
              </a:rPr>
              <a:t>of</a:t>
            </a:r>
            <a:br>
              <a:rPr lang="en-US" dirty="0" smtClean="0">
                <a:latin typeface="Proxima Nova Rg" panose="02000506030000020004" pitchFamily="2" charset="77"/>
              </a:rPr>
            </a:br>
            <a:r>
              <a:rPr lang="en-US" dirty="0" smtClean="0">
                <a:latin typeface="Proxima Nova Rg" panose="02000506030000020004" pitchFamily="2" charset="77"/>
              </a:rPr>
              <a:t> </a:t>
            </a:r>
            <a:r>
              <a:rPr lang="en-US" dirty="0">
                <a:latin typeface="Proxima Nova Rg" panose="02000506030000020004" pitchFamily="2" charset="77"/>
              </a:rPr>
              <a:t>Hudson Yards NYC</a:t>
            </a:r>
          </a:p>
        </p:txBody>
      </p:sp>
      <p:pic>
        <p:nvPicPr>
          <p:cNvPr id="14" name="Picture 2" descr="http://content.related.com/HYImages/2014-11/V1-Master-Plan-Site.jpg">
            <a:extLst>
              <a:ext uri="{FF2B5EF4-FFF2-40B4-BE49-F238E27FC236}">
                <a16:creationId xmlns:a16="http://schemas.microsoft.com/office/drawing/2014/main" id="{CCBD555A-A692-6C4C-A7FD-6508160C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55" y="2402032"/>
            <a:ext cx="5345559" cy="3089982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C5B16-C462-3E40-93C6-747A83FF12D4}"/>
              </a:ext>
            </a:extLst>
          </p:cNvPr>
          <p:cNvGrpSpPr/>
          <p:nvPr/>
        </p:nvGrpSpPr>
        <p:grpSpPr>
          <a:xfrm>
            <a:off x="217166" y="5583319"/>
            <a:ext cx="2318587" cy="566411"/>
            <a:chOff x="83237" y="5681184"/>
            <a:chExt cx="2318587" cy="5664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E653558-AE1F-F942-9EF3-0AD8E6A628E5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hlinkClick r:id="rId5"/>
              <a:extLst>
                <a:ext uri="{FF2B5EF4-FFF2-40B4-BE49-F238E27FC236}">
                  <a16:creationId xmlns:a16="http://schemas.microsoft.com/office/drawing/2014/main" id="{BA18BF23-8158-BE46-AE87-3F942BB9861A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35368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</a:t>
            </a:r>
            <a:r>
              <a:rPr lang="en-US" sz="5400" dirty="0" smtClean="0">
                <a:latin typeface="Gotham Medium" panose="02000604030000020004" pitchFamily="50" charset="0"/>
              </a:rPr>
              <a:t>SPECIALIZATION</a:t>
            </a:r>
            <a:br>
              <a:rPr lang="en-US" sz="5400" dirty="0" smtClean="0">
                <a:latin typeface="Gotham Medium" panose="02000604030000020004" pitchFamily="50" charset="0"/>
              </a:rPr>
            </a:br>
            <a:r>
              <a:rPr lang="en-US" sz="54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Urban &amp; Sustainability</a:t>
            </a:r>
            <a:endParaRPr lang="en-US" sz="40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INVENTION, INNOVATION, ENTREPRENEURSHIP </a:t>
            </a:r>
            <a:r>
              <a:rPr lang="en-US" altLang="en-US" sz="5400" dirty="0">
                <a:latin typeface="Gotham Medium" panose="02000604030000020004" pitchFamily="50" charset="0"/>
              </a:rPr>
              <a:t>(i</a:t>
            </a:r>
            <a:r>
              <a:rPr lang="en-US" altLang="en-US" sz="5400" baseline="30000" dirty="0">
                <a:latin typeface="Gotham Medium" panose="02000604030000020004" pitchFamily="50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</a:rPr>
              <a:t>e) CULTURE</a:t>
            </a:r>
            <a:r>
              <a:rPr lang="en-US" sz="5400" dirty="0">
                <a:latin typeface="Gotham Medium" panose="02000604030000020004" pitchFamily="50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224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PROJECT DEVELOPMENT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0655134-F006-8245-9FB1-7E74EE0A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14" y="1794340"/>
            <a:ext cx="729283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Project-based courses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Student competition teams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MakerSpace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Future Labs 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Data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Urban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Digital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Veteran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FCAADC-A1E1-E045-B9B2-16811D2EF9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04" y="1828261"/>
            <a:ext cx="5338318" cy="3558878"/>
          </a:xfrm>
          <a:prstGeom prst="rect">
            <a:avLst/>
          </a:prstGeom>
          <a:ln w="38100"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DF12E7-7AC6-6B4C-B123-B9A323EFC6A9}"/>
              </a:ext>
            </a:extLst>
          </p:cNvPr>
          <p:cNvSpPr/>
          <p:nvPr/>
        </p:nvSpPr>
        <p:spPr>
          <a:xfrm>
            <a:off x="4994836" y="5479078"/>
            <a:ext cx="7119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NYU Tandon </a:t>
            </a:r>
            <a:r>
              <a:rPr lang="en-US" dirty="0" err="1">
                <a:latin typeface="Proxima Nova Rg" panose="02000506030000020004" pitchFamily="2" charset="77"/>
              </a:rPr>
              <a:t>MakerSpace</a:t>
            </a:r>
            <a:r>
              <a:rPr lang="en-US" dirty="0">
                <a:latin typeface="Proxima Nova Rg" panose="02000506030000020004" pitchFamily="2" charset="77"/>
              </a:rPr>
              <a:t> courtesy of NYU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934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5400" baseline="30000" dirty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5400" dirty="0">
                <a:latin typeface="Gotham Medium" panose="02000604030000020004" pitchFamily="50" charset="0"/>
                <a:cs typeface="Tahoma" pitchFamily="34" charset="0"/>
              </a:rPr>
              <a:t>e SUPPORT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B106C6-C4B1-B248-964D-3D56727DF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12" y="1761289"/>
            <a:ext cx="5208781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Venture Competition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Prototyping Fund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InnoVention</a:t>
            </a:r>
            <a:endParaRPr lang="en-US" altLang="en-US" sz="2800" dirty="0">
              <a:latin typeface="Proxima Nova Rg" panose="02000506030000020004" pitchFamily="2" charset="77"/>
            </a:endParaRP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Green Grants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 err="1">
                <a:latin typeface="Proxima Nova Rg" panose="02000506030000020004" pitchFamily="2" charset="77"/>
              </a:rPr>
              <a:t>PowerBridge</a:t>
            </a:r>
            <a:r>
              <a:rPr lang="en-US" altLang="en-US" sz="2800" dirty="0">
                <a:latin typeface="Proxima Nova Rg" panose="02000506030000020004" pitchFamily="2" charset="77"/>
              </a:rPr>
              <a:t> NY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Stern $300K Challenge</a:t>
            </a:r>
          </a:p>
          <a:p>
            <a:pPr marL="917575" lvl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Innovation Corps (I-Corps)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endParaRPr lang="en-US" altLang="en-US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18" name="Picture 4" descr="http://entrepreneur.nyu.edu/wp-content/themes/nyu-theme/img/NYUEI_purplelogo.png">
            <a:extLst>
              <a:ext uri="{FF2B5EF4-FFF2-40B4-BE49-F238E27FC236}">
                <a16:creationId xmlns:a16="http://schemas.microsoft.com/office/drawing/2014/main" id="{EE105F60-712D-B347-BFAF-B41F1D5F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43" y="4631183"/>
            <a:ext cx="4797538" cy="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futurelabs.nyc/wp-content/uploads/2017/02/logo_update_3.png">
            <a:extLst>
              <a:ext uri="{FF2B5EF4-FFF2-40B4-BE49-F238E27FC236}">
                <a16:creationId xmlns:a16="http://schemas.microsoft.com/office/drawing/2014/main" id="{C36DCD88-201D-6844-8486-35073359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71121"/>
            <a:ext cx="4382262" cy="1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akerSpace">
            <a:extLst>
              <a:ext uri="{FF2B5EF4-FFF2-40B4-BE49-F238E27FC236}">
                <a16:creationId xmlns:a16="http://schemas.microsoft.com/office/drawing/2014/main" id="{F267C6E2-8B2E-A44B-B0F9-7AC52227A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7"/>
          <a:stretch/>
        </p:blipFill>
        <p:spPr bwMode="auto">
          <a:xfrm>
            <a:off x="6597343" y="3429000"/>
            <a:ext cx="4587868" cy="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83D157-6643-F641-935C-13A64E1AAC94}"/>
              </a:ext>
            </a:extLst>
          </p:cNvPr>
          <p:cNvGrpSpPr/>
          <p:nvPr/>
        </p:nvGrpSpPr>
        <p:grpSpPr>
          <a:xfrm>
            <a:off x="217166" y="5639964"/>
            <a:ext cx="2318587" cy="566411"/>
            <a:chOff x="83237" y="5681184"/>
            <a:chExt cx="2318587" cy="566411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9E98B1A-02C4-9D4D-ACCF-CADC5B2A9417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4" name="TextBox 23">
              <a:hlinkClick r:id="rId7"/>
              <a:extLst>
                <a:ext uri="{FF2B5EF4-FFF2-40B4-BE49-F238E27FC236}">
                  <a16:creationId xmlns:a16="http://schemas.microsoft.com/office/drawing/2014/main" id="{A0F1AAF6-7990-014F-A8D6-893EEFFA2BA1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PROJECT-BASED </a:t>
            </a:r>
            <a:r>
              <a:rPr lang="en-US" sz="5400" dirty="0">
                <a:latin typeface="Gotham Medium" panose="02000604030000020004" pitchFamily="50" charset="0"/>
              </a:rPr>
              <a:t>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b="1" dirty="0">
                <a:solidFill>
                  <a:srgbClr val="57068C"/>
                </a:solidFill>
                <a:latin typeface="Gotham Medium" panose="02000603030000020004" pitchFamily="2" charset="77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918993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TEAMWORK OPPURTUNITIES- COMPETITIONS</a:t>
            </a:r>
          </a:p>
        </p:txBody>
      </p:sp>
      <p:pic>
        <p:nvPicPr>
          <p:cNvPr id="16" name="图片 2" descr="20771896_1174581985974716_692554766_o.jpg">
            <a:extLst>
              <a:ext uri="{FF2B5EF4-FFF2-40B4-BE49-F238E27FC236}">
                <a16:creationId xmlns:a16="http://schemas.microsoft.com/office/drawing/2014/main" id="{A26EA513-BA6D-2F4C-8E8A-2A99E37BA2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43" y="4098383"/>
            <a:ext cx="3079648" cy="2141213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4" descr="http://engineering.nyu.edu/files/imagecache/img_col_8_380/pressrelease/RS49794_IMG_0190%5B1%5D-scr.JPG">
            <a:extLst>
              <a:ext uri="{FF2B5EF4-FFF2-40B4-BE49-F238E27FC236}">
                <a16:creationId xmlns:a16="http://schemas.microsoft.com/office/drawing/2014/main" id="{B31FADDA-D555-EE47-BD41-72069143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4088765"/>
            <a:ext cx="3045372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ngineering.nyu.edu/files/imagecache/img_col_8_380/pressrelease/RS26490_P1040795.JPG">
            <a:extLst>
              <a:ext uri="{FF2B5EF4-FFF2-40B4-BE49-F238E27FC236}">
                <a16:creationId xmlns:a16="http://schemas.microsoft.com/office/drawing/2014/main" id="{F393C812-20F1-4249-B159-6FD6456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4093574"/>
            <a:ext cx="3538844" cy="21412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lh3.googleusercontent.com/ujQRpVz90fsoHO6CP0ruDodkBYGz6lWj6BZGRPREqVhB0LO6x0Psjmh0f4hq4QTAotm5e8z0F6A9ULj4jOQb6KlX3AvVDb4WUl0nU6OV2BAzN4CCr8RAw2mE5cYqI2JfXwalqhneXmxMkpWc3Zkj8PR6sor3jFv1nFSTuZZ0JD7UsUZ7u9h4toJtHo6HjUNrpS7J0tH-vpvAYj0LE8ZBk6xFBEzKR4Lmb3EKH3ZfjKODpR0zZyxReP5jlQcAUbRoznh64seBIOqgdzM0iziVky--uJNRLCs8OXYCsm0xyOuFA4rPsv0gVY8llbaXKvz-RKZJi7ZdEGbB7m00aPGPXLIrWXw4jhEZ4OnKdc4YXsW1z_DRJCJR9U1nMEo8Fg7ztmnL3hHgtVnWIqnqQjbH2QPuYzxu7B-nmQI8u5OpRiCipVV2Ar30attQcFQPEiazhUGBiZR4Z6aMKaURpsAeDox9KblXKcImguvzVYzdz-8oiMQFUowqSuSKhANV7oUzxf-qGOA0wklL3GtvTjxweE5OptLaUz9Bv6BBjwUy35ZFG0jBmwk2DFfaEfhBGdvRpKlzMfCce5Uuh06fDEHTUumW-gspVwrR_lPq0oOvDA=w1689-h950-no">
            <a:extLst>
              <a:ext uri="{FF2B5EF4-FFF2-40B4-BE49-F238E27FC236}">
                <a16:creationId xmlns:a16="http://schemas.microsoft.com/office/drawing/2014/main" id="{0AAB5F37-8AED-B043-9188-F2989DA6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75" y="2115850"/>
            <a:ext cx="3538844" cy="199046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nyu tandon steel bridge">
            <a:extLst>
              <a:ext uri="{FF2B5EF4-FFF2-40B4-BE49-F238E27FC236}">
                <a16:creationId xmlns:a16="http://schemas.microsoft.com/office/drawing/2014/main" id="{FB0F1620-A9D2-4E46-A3F6-45F97DF12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19" y="2115851"/>
            <a:ext cx="2941923" cy="1990467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6E1350-F30E-3943-8185-CE792C0363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42" y="2115680"/>
            <a:ext cx="3085658" cy="1990638"/>
          </a:xfrm>
          <a:prstGeom prst="rect">
            <a:avLst/>
          </a:prstGeom>
          <a:ln w="381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791" y="1410224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UNDERGRADUATE ACADEMICS AT NYU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Areas of Engineering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Tandon Specializations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Invention, Innovation, Entrepreneurship Culture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Undergraduate Academics at NYU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Activity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76357" y="2315497"/>
            <a:ext cx="0" cy="219750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44289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ACADEMIC OPPURTUNITIES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838B0-238B-FD4B-8F39-C728C425E009}"/>
              </a:ext>
            </a:extLst>
          </p:cNvPr>
          <p:cNvSpPr/>
          <p:nvPr/>
        </p:nvSpPr>
        <p:spPr>
          <a:xfrm>
            <a:off x="488332" y="2242463"/>
            <a:ext cx="5799397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NYU Cross School Minors  </a:t>
            </a:r>
            <a:endParaRPr lang="en-US" sz="28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BS/MS </a:t>
            </a:r>
            <a:r>
              <a:rPr lang="en-US" sz="2800" dirty="0">
                <a:latin typeface="Proxima Nova Rg" panose="02000506030000020004" pitchFamily="2" charset="0"/>
              </a:rPr>
              <a:t>(3.4 or better throughout, apply 2</a:t>
            </a:r>
            <a:r>
              <a:rPr lang="en-US" sz="2800" baseline="30000" dirty="0">
                <a:latin typeface="Proxima Nova Rg" panose="02000506030000020004" pitchFamily="2" charset="0"/>
              </a:rPr>
              <a:t>nd</a:t>
            </a:r>
            <a:r>
              <a:rPr lang="en-US" sz="2800" dirty="0">
                <a:latin typeface="Proxima Nova Rg" panose="02000506030000020004" pitchFamily="2" charset="0"/>
              </a:rPr>
              <a:t> year) 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Undergraduate Research</a:t>
            </a:r>
            <a:endParaRPr lang="en-US" sz="2800" dirty="0">
              <a:solidFill>
                <a:schemeClr val="accent6"/>
              </a:solidFill>
              <a:latin typeface="Proxima Nova Rg" panose="02000506030000020004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Study Abroad </a:t>
            </a:r>
            <a:r>
              <a:rPr lang="en-US" sz="2800" dirty="0">
                <a:latin typeface="Proxima Nova Rg" panose="02000506030000020004" pitchFamily="2" charset="0"/>
              </a:rPr>
              <a:t>(London, Abu Dhabi, Shanghai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65988-E2D2-9D44-920A-2B19627E2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456" y="3927540"/>
            <a:ext cx="4555006" cy="1196686"/>
          </a:xfrm>
          <a:prstGeom prst="rect">
            <a:avLst/>
          </a:prstGeom>
        </p:spPr>
      </p:pic>
      <p:pic>
        <p:nvPicPr>
          <p:cNvPr id="19" name="Picture 2" descr="Image result for nyu shanghai logo">
            <a:extLst>
              <a:ext uri="{FF2B5EF4-FFF2-40B4-BE49-F238E27FC236}">
                <a16:creationId xmlns:a16="http://schemas.microsoft.com/office/drawing/2014/main" id="{43855062-8D1E-6B42-B2B3-0E1E5FE3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65" y="2522441"/>
            <a:ext cx="4200988" cy="10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06933" y="631669"/>
            <a:ext cx="11978134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VALUABLE MINORS &amp; COURSES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869CF5B-44FF-6644-B61E-54FAB5651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292" y="1922089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Minors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Business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chemeClr val="accent6"/>
                </a:solidFill>
                <a:latin typeface="Proxima Nova Lt" panose="02000506030000020004" pitchFamily="2" charset="77"/>
              </a:rPr>
              <a:t>Courses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Vertically Integrated Projects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Programming language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pic>
        <p:nvPicPr>
          <p:cNvPr id="13" name="Picture 2" descr="http://entrepreneur.nyu.edu/wp-content/uploads/2017/10/https3A2F2Fcdn.evbuc_.com2Fimages2F367953402F46141475112F12Foriginal.png">
            <a:extLst>
              <a:ext uri="{FF2B5EF4-FFF2-40B4-BE49-F238E27FC236}">
                <a16:creationId xmlns:a16="http://schemas.microsoft.com/office/drawing/2014/main" id="{4A2DE868-2D3D-B54B-9413-468A1A0A0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10" y="2239712"/>
            <a:ext cx="4757149" cy="23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81958" y="626354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LABS &amp; CENTERS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BB1342-480A-384D-8F56-AD2705236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1" y="4484703"/>
            <a:ext cx="2476560" cy="801240"/>
          </a:xfrm>
          <a:prstGeom prst="rect">
            <a:avLst/>
          </a:prstGeom>
        </p:spPr>
      </p:pic>
      <p:pic>
        <p:nvPicPr>
          <p:cNvPr id="16" name="Picture 10" descr="Image result for nyu center for cybersecurity">
            <a:extLst>
              <a:ext uri="{FF2B5EF4-FFF2-40B4-BE49-F238E27FC236}">
                <a16:creationId xmlns:a16="http://schemas.microsoft.com/office/drawing/2014/main" id="{F3A2D4F4-32BC-8745-83B0-01B2B98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98" y="1900052"/>
            <a:ext cx="1592818" cy="9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Image result for nyu game innovation lab">
            <a:extLst>
              <a:ext uri="{FF2B5EF4-FFF2-40B4-BE49-F238E27FC236}">
                <a16:creationId xmlns:a16="http://schemas.microsoft.com/office/drawing/2014/main" id="{41A1EB48-CF08-0245-BDE5-9496451F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890" y="3156521"/>
            <a:ext cx="2704666" cy="1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yu govlab">
            <a:extLst>
              <a:ext uri="{FF2B5EF4-FFF2-40B4-BE49-F238E27FC236}">
                <a16:creationId xmlns:a16="http://schemas.microsoft.com/office/drawing/2014/main" id="{1E62B44B-47E0-1446-A4DC-763F1B73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2" y="3304051"/>
            <a:ext cx="2217500" cy="5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cusp.nyu.edu/wp-content/themes/cusp/images/CUSP_long_color.jpg">
            <a:extLst>
              <a:ext uri="{FF2B5EF4-FFF2-40B4-BE49-F238E27FC236}">
                <a16:creationId xmlns:a16="http://schemas.microsoft.com/office/drawing/2014/main" id="{2B44C026-F33B-634C-B58F-03D16EEB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8" b="-829"/>
          <a:stretch/>
        </p:blipFill>
        <p:spPr bwMode="auto">
          <a:xfrm>
            <a:off x="3327976" y="3287034"/>
            <a:ext cx="2733613" cy="4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183A90-2B16-5848-B54C-2A628D3982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768" y="1959476"/>
            <a:ext cx="2042644" cy="893656"/>
          </a:xfrm>
          <a:prstGeom prst="rect">
            <a:avLst/>
          </a:prstGeom>
        </p:spPr>
      </p:pic>
      <p:pic>
        <p:nvPicPr>
          <p:cNvPr id="21" name="Picture 4" descr="AI Now Institute">
            <a:extLst>
              <a:ext uri="{FF2B5EF4-FFF2-40B4-BE49-F238E27FC236}">
                <a16:creationId xmlns:a16="http://schemas.microsoft.com/office/drawing/2014/main" id="{41FDFD2D-3C68-254B-8921-A908C2FB1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0" b="26667"/>
          <a:stretch/>
        </p:blipFill>
        <p:spPr bwMode="auto">
          <a:xfrm>
            <a:off x="461851" y="1900052"/>
            <a:ext cx="2122222" cy="9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6E99C8-3B79-CF49-855F-83810232B9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9094" y="4632369"/>
            <a:ext cx="2456100" cy="546736"/>
          </a:xfrm>
          <a:prstGeom prst="rect">
            <a:avLst/>
          </a:prstGeom>
        </p:spPr>
      </p:pic>
      <p:pic>
        <p:nvPicPr>
          <p:cNvPr id="23" name="Picture 6" descr="Image result for Dynamical Systems Laboratory">
            <a:extLst>
              <a:ext uri="{FF2B5EF4-FFF2-40B4-BE49-F238E27FC236}">
                <a16:creationId xmlns:a16="http://schemas.microsoft.com/office/drawing/2014/main" id="{534CD278-8FCF-4842-B715-F7038360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81" y="2999727"/>
            <a:ext cx="1772540" cy="10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NYU Ability Project Logo">
            <a:extLst>
              <a:ext uri="{FF2B5EF4-FFF2-40B4-BE49-F238E27FC236}">
                <a16:creationId xmlns:a16="http://schemas.microsoft.com/office/drawing/2014/main" id="{0B23802B-A5DC-F542-9142-D300EF72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69" y="4612803"/>
            <a:ext cx="2577466" cy="57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8FDE0A-34DA-A345-A2F3-51EDD756DB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2865" y="4449292"/>
            <a:ext cx="2238246" cy="8706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34C4B3-4EEC-6248-B0F9-17FE169A851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9899" y="2054808"/>
            <a:ext cx="2318657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2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NYU SCHOOLS &amp; CAMPUSES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37E83C9-4C76-7B41-9DED-05588AD6A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41" y="1788216"/>
            <a:ext cx="10092918" cy="4202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PRESENTATION ACTIVITY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59381" y="631669"/>
            <a:ext cx="1187323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PRESENTATION </a:t>
            </a:r>
            <a:r>
              <a:rPr lang="en-US" sz="5400" dirty="0" smtClean="0">
                <a:latin typeface="Gotham Medium" panose="02000604030000020004" pitchFamily="50" charset="0"/>
              </a:rPr>
              <a:t>ACTIVITY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2F66EF-9E38-664F-B1E3-CE7E9205A65C}"/>
              </a:ext>
            </a:extLst>
          </p:cNvPr>
          <p:cNvSpPr/>
          <p:nvPr/>
        </p:nvSpPr>
        <p:spPr>
          <a:xfrm>
            <a:off x="926690" y="1968917"/>
            <a:ext cx="1033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Following each presentation, all teams discuss and share one effective aspect and one improvement for the group that just presented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25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AREAS OF ENGINEERING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6119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Gotham Medium" panose="02000604030000020004" pitchFamily="50" charset="0"/>
              </a:rPr>
              <a:t>FUNDAMENTAL ENGINEERING</a:t>
            </a:r>
            <a:endParaRPr lang="en-US" sz="5000" dirty="0">
              <a:latin typeface="Gotham Medium" panose="02000604030000020004" pitchFamily="50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D7A80CB-5AD4-E246-B813-DE4DD5E0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4620" y="2150921"/>
            <a:ext cx="470367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Math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Physics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Chemistry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Ethics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Engineering Economics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Probability and Statistics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Mechanics of Materials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Statics and 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000066"/>
              </a:solidFill>
              <a:latin typeface="Proxima Nova Rg" panose="02000506030000020004" pitchFamily="2" charset="77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BB0B1BA-016E-5646-ABBE-F4556EE7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026" y="2150921"/>
            <a:ext cx="5358014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Circuits and Electronics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Thermodynamics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Heat Transfer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Fluid Mechanics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Systems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Proxima Nova Lt" panose="02000506030000020004" pitchFamily="2" charset="77"/>
              </a:rPr>
              <a:t>Civil, Electrical and Computer, Chemical, Mechanical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2448" y="1426346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Organization</a:t>
            </a:r>
            <a:endParaRPr lang="en-US" sz="4000" dirty="0">
              <a:solidFill>
                <a:srgbClr val="57068C"/>
              </a:solidFill>
              <a:latin typeface="Gotham Medium" panose="02000604030000020004" pitchFamily="50" charset="0"/>
            </a:endParaRP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0A972-9B89-4A4B-9A67-178C0A099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5" y="2009493"/>
            <a:ext cx="3322874" cy="4300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BE9475-2D4F-184E-B8DB-F58BF81B29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1" y="2009493"/>
            <a:ext cx="3322874" cy="430018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AE951-B309-B945-B3F2-27DDEACB8268}"/>
              </a:ext>
            </a:extLst>
          </p:cNvPr>
          <p:cNvGrpSpPr/>
          <p:nvPr/>
        </p:nvGrpSpPr>
        <p:grpSpPr>
          <a:xfrm>
            <a:off x="217166" y="5501740"/>
            <a:ext cx="2306579" cy="566411"/>
            <a:chOff x="83237" y="5681184"/>
            <a:chExt cx="2318587" cy="566411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2F8A0C3-C1DE-B347-9265-CF7B64E5EAB0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CBF187D8-56E4-774F-92EB-D288BD37F509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438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 smtClean="0">
                <a:latin typeface="Gotham Medium" panose="02000604030000020004" pitchFamily="50" charset="0"/>
              </a:rPr>
              <a:t>FUNDAMENTAL ENGINEERING</a:t>
            </a:r>
            <a:endParaRPr lang="en-US" sz="5000" dirty="0">
              <a:latin typeface="Gotham Medium" panose="02000604030000020004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2448" y="1403573"/>
            <a:ext cx="958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Manual</a:t>
            </a:r>
            <a:endParaRPr lang="en-US" sz="4000" dirty="0">
              <a:solidFill>
                <a:srgbClr val="57068C"/>
              </a:solidFill>
              <a:latin typeface="Gotham Medium" panose="02000604030000020004" pitchFamily="50" charset="0"/>
            </a:endParaRPr>
          </a:p>
          <a:p>
            <a:pPr algn="ctr"/>
            <a:endParaRPr lang="en-US" sz="4000" dirty="0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5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DEPARTMENTS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D90EDE-32B7-064A-B0F3-2569CAEC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07" y="2042206"/>
            <a:ext cx="69723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Biomedical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Chemical and Biomolecular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Civil and Urban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Computer Science and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Electrical and Computer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Finance and Risk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Mechanical and Aerospace Engineering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5775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8042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</a:t>
            </a:r>
            <a:r>
              <a:rPr lang="en-US" sz="5400" dirty="0" smtClean="0">
                <a:latin typeface="Gotham Medium" panose="02000604030000020004" pitchFamily="50" charset="0"/>
              </a:rPr>
              <a:t>SPECIALIZATION</a:t>
            </a:r>
            <a:br>
              <a:rPr lang="en-US" sz="5400" dirty="0" smtClean="0">
                <a:latin typeface="Gotham Medium" panose="02000604030000020004" pitchFamily="50" charset="0"/>
              </a:rPr>
            </a:br>
            <a:r>
              <a:rPr lang="en-US" sz="54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 </a:t>
            </a: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Bio &amp; Health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39A8A3-571A-5E46-A278-A84BEC19B38C}"/>
              </a:ext>
            </a:extLst>
          </p:cNvPr>
          <p:cNvSpPr/>
          <p:nvPr/>
        </p:nvSpPr>
        <p:spPr>
          <a:xfrm>
            <a:off x="883977" y="2679944"/>
            <a:ext cx="5570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Chemical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Biomolecular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Bioinformatics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Mechatronics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DB0D29-F859-CD47-801F-ABF7FC871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7" r="14798"/>
          <a:stretch/>
        </p:blipFill>
        <p:spPr>
          <a:xfrm>
            <a:off x="8136175" y="2739923"/>
            <a:ext cx="3582213" cy="2110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952F7-FAC1-E045-AD9C-A4CD3DF1B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861" y="2739922"/>
            <a:ext cx="3165142" cy="21100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E81C563-B1EE-F245-A962-7A9F88E186E6}"/>
              </a:ext>
            </a:extLst>
          </p:cNvPr>
          <p:cNvSpPr/>
          <p:nvPr/>
        </p:nvSpPr>
        <p:spPr>
          <a:xfrm>
            <a:off x="4599334" y="5030738"/>
            <a:ext cx="7119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 &amp; 3: Prosthetic hand &amp; DNA structure courtesy of Johns Hopkins &amp; Science Magazine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EBA18E-5810-DE49-8134-095D5DA88B43}"/>
              </a:ext>
            </a:extLst>
          </p:cNvPr>
          <p:cNvGrpSpPr/>
          <p:nvPr/>
        </p:nvGrpSpPr>
        <p:grpSpPr>
          <a:xfrm>
            <a:off x="217166" y="5628811"/>
            <a:ext cx="2318587" cy="566411"/>
            <a:chOff x="83237" y="5681184"/>
            <a:chExt cx="2318587" cy="56641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04CB0DC-D38C-2349-BAEC-8BBB57EDC409}"/>
                </a:ext>
              </a:extLst>
            </p:cNvPr>
            <p:cNvSpPr/>
            <p:nvPr/>
          </p:nvSpPr>
          <p:spPr>
            <a:xfrm>
              <a:off x="83237" y="5681184"/>
              <a:ext cx="1660219" cy="566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hlinkClick r:id="rId6"/>
              <a:extLst>
                <a:ext uri="{FF2B5EF4-FFF2-40B4-BE49-F238E27FC236}">
                  <a16:creationId xmlns:a16="http://schemas.microsoft.com/office/drawing/2014/main" id="{5D30F70A-5564-8D43-9BC4-D51271693A93}"/>
                </a:ext>
              </a:extLst>
            </p:cNvPr>
            <p:cNvSpPr txBox="1"/>
            <p:nvPr/>
          </p:nvSpPr>
          <p:spPr>
            <a:xfrm>
              <a:off x="83237" y="5726279"/>
              <a:ext cx="23185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roxima Nova Rg" panose="02000506030000020004" pitchFamily="2" charset="77"/>
                </a:rPr>
                <a:t>Learn More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2BA5159C-854F-8147-94DB-7DEFF1DA9A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1217</TotalTime>
  <Words>580</Words>
  <Application>Microsoft Office PowerPoint</Application>
  <PresentationFormat>Widescreen</PresentationFormat>
  <Paragraphs>153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Gotham Medium</vt:lpstr>
      <vt:lpstr>MS PGothic</vt:lpstr>
      <vt:lpstr>Calibri</vt:lpstr>
      <vt:lpstr>Arial</vt:lpstr>
      <vt:lpstr>Calibri Light</vt:lpstr>
      <vt:lpstr>Wingdings</vt:lpstr>
      <vt:lpstr>Proxima Nova Rg</vt:lpstr>
      <vt:lpstr>MS PGothic</vt:lpstr>
      <vt:lpstr>Tahoma</vt:lpstr>
      <vt:lpstr>Proxima Nova Lt</vt:lpstr>
      <vt:lpstr>Office Theme</vt:lpstr>
      <vt:lpstr>Custom Design</vt:lpstr>
      <vt:lpstr>RECITATION 8</vt:lpstr>
      <vt:lpstr>AGENDA</vt:lpstr>
      <vt:lpstr>AREAS OF ENGINEERING</vt:lpstr>
      <vt:lpstr>PowerPoint Presentation</vt:lpstr>
      <vt:lpstr>PowerPoint Presentation</vt:lpstr>
      <vt:lpstr>PowerPoint Presentation</vt:lpstr>
      <vt:lpstr>TANDON SPECIALIZATIONS</vt:lpstr>
      <vt:lpstr>PowerPoint Presentation</vt:lpstr>
      <vt:lpstr>PowerPoint Presentation</vt:lpstr>
      <vt:lpstr>PowerPoint Presentation</vt:lpstr>
      <vt:lpstr>PowerPoint Presentation</vt:lpstr>
      <vt:lpstr>QUESTIONS?</vt:lpstr>
      <vt:lpstr>INVENTION, INNOVATION, ENTREPRENEURSHIP (i2e) CULTURE </vt:lpstr>
      <vt:lpstr>PowerPoint Presentation</vt:lpstr>
      <vt:lpstr>PowerPoint Presentation</vt:lpstr>
      <vt:lpstr>PowerPoint Presentation</vt:lpstr>
      <vt:lpstr>PowerPoint Presentation</vt:lpstr>
      <vt:lpstr>QUESTIONS?</vt:lpstr>
      <vt:lpstr>UNDERGRADUATE ACADEMICS AT NYU</vt:lpstr>
      <vt:lpstr>PowerPoint Presentation</vt:lpstr>
      <vt:lpstr>PowerPoint Presentation</vt:lpstr>
      <vt:lpstr>PowerPoint Presentation</vt:lpstr>
      <vt:lpstr>PowerPoint Presentation</vt:lpstr>
      <vt:lpstr>QUESTIONS?</vt:lpstr>
      <vt:lpstr>PRESENTATION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8</dc:title>
  <dc:creator>Diya</dc:creator>
  <cp:lastModifiedBy>Diya Mulay</cp:lastModifiedBy>
  <cp:revision>26</cp:revision>
  <dcterms:created xsi:type="dcterms:W3CDTF">2020-08-24T08:18:56Z</dcterms:created>
  <dcterms:modified xsi:type="dcterms:W3CDTF">2020-08-25T21:40:53Z</dcterms:modified>
  <cp:contentStatus/>
</cp:coreProperties>
</file>