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7"/>
  </p:notesMasterIdLst>
  <p:sldIdLst>
    <p:sldId id="298" r:id="rId3"/>
    <p:sldId id="258" r:id="rId4"/>
    <p:sldId id="299" r:id="rId5"/>
    <p:sldId id="302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03" r:id="rId15"/>
    <p:sldId id="327" r:id="rId16"/>
    <p:sldId id="328" r:id="rId17"/>
    <p:sldId id="329" r:id="rId18"/>
    <p:sldId id="300" r:id="rId19"/>
    <p:sldId id="330" r:id="rId20"/>
    <p:sldId id="304" r:id="rId21"/>
    <p:sldId id="305" r:id="rId22"/>
    <p:sldId id="331" r:id="rId23"/>
    <p:sldId id="264" r:id="rId24"/>
    <p:sldId id="334" r:id="rId25"/>
    <p:sldId id="306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Gotham Medium" pitchFamily="50" charset="0"/>
      <p:regular r:id="rId34"/>
      <p:italic r:id="rId35"/>
    </p:embeddedFont>
    <p:embeddedFont>
      <p:font typeface="Proxima Nova Lt" panose="02000506030000020004" charset="0"/>
      <p:regular r:id="rId36"/>
    </p:embeddedFont>
    <p:embeddedFont>
      <p:font typeface="Proxima Nova Rg" panose="02000506030000020004" charset="0"/>
      <p:regular r:id="rId37"/>
    </p:embeddedFont>
    <p:embeddedFont>
      <p:font typeface="Tahoma" panose="020B0604030504040204" pitchFamily="34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74" autoAdjust="0"/>
    <p:restoredTop sz="94733"/>
  </p:normalViewPr>
  <p:slideViewPr>
    <p:cSldViewPr snapToGrid="0">
      <p:cViewPr>
        <p:scale>
          <a:sx n="57" d="100"/>
          <a:sy n="57" d="100"/>
        </p:scale>
        <p:origin x="731" y="1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FE=Fundamental Engineering. The fundamental engineering exam is the first step to becoming a professional licensed engineer. These are a list of topic areas tested on the exam. Exams are based on engineering disciplines: civil, electrical &amp; computer, chemical and mechanical. Not all disciplines with involve all topics. Many students choose to take this exam their senior year while the material is still fresh in their minds.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45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I-squared-e culture can be seen throughout Tandon in multiple ways. The </a:t>
            </a:r>
            <a:r>
              <a:rPr lang="en-US" dirty="0" err="1"/>
              <a:t>MakerSpace</a:t>
            </a:r>
            <a:r>
              <a:rPr lang="en-US" dirty="0"/>
              <a:t> is a popular resource for students due to vast array of machines available. The </a:t>
            </a:r>
            <a:r>
              <a:rPr lang="en-US" dirty="0" err="1"/>
              <a:t>MakerSpace</a:t>
            </a:r>
            <a:r>
              <a:rPr lang="en-US" dirty="0"/>
              <a:t> also offers trainings and workshops to help you learn more about the equipment. From the very beginning of your academic career you take a project-based course – EG1003 Student competition teams such as Baja and Concrete Canoe teams offer even more project experience beyond coursework.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80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29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60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47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69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62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22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F9980FC-3F34-684D-B110-B3E92A236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93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F9980FC-3F34-684D-B110-B3E92A236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560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4EC714C-897E-E54C-8A81-15D372C8B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139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Beyond being the reference sheet that is provided during the FE exam, the manual is also a  great quick reference for you as you continue through your academic career.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38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list of engineering departments here, at NYU Tandon. Tandon also has several other majors that are not engineering based degrees.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14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84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24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40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65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84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3/24/2021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3/24/2021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3/24/2021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3/24/2021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engineering.nyu.edu/engineer-tomorrow/communications-and-it" TargetMode="Externa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engineering.nyu.edu/engineer-tomorrow/sustainability-and-urban-systems" TargetMode="Externa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emf"/><Relationship Id="rId7" Type="http://schemas.openxmlformats.org/officeDocument/2006/relationships/hyperlink" Target="http://entrepreneur.nyu.edu/funding-competition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emf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engineering.nyu.edu/academics/support-services/undergraduate/study-abroad" TargetMode="External"/><Relationship Id="rId3" Type="http://schemas.openxmlformats.org/officeDocument/2006/relationships/image" Target="../media/image1.emf"/><Relationship Id="rId7" Type="http://schemas.openxmlformats.org/officeDocument/2006/relationships/hyperlink" Target="https://www.nyu.edu/students/academic-services/undergraduate-advisement/unique-academic-opportunities/cross-school-minors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gineering.nyu.edu/academics/support-services/undergraduate/bsms-program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engineering.nyu.edu/academics/support-services/undergraduate/glass" TargetMode="External"/><Relationship Id="rId10" Type="http://schemas.openxmlformats.org/officeDocument/2006/relationships/image" Target="../media/image23.png"/><Relationship Id="rId4" Type="http://schemas.openxmlformats.org/officeDocument/2006/relationships/hyperlink" Target="https://engineering.nyu.edu/research/student-research" TargetMode="External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bulletin.engineering.nyu.edu/preview_program.php?catoid=13&amp;poid=4040&amp;returnto=1121" TargetMode="External"/><Relationship Id="rId3" Type="http://schemas.openxmlformats.org/officeDocument/2006/relationships/image" Target="../media/image1.emf"/><Relationship Id="rId7" Type="http://schemas.openxmlformats.org/officeDocument/2006/relationships/hyperlink" Target="http://bulletin.engineering.nyu.edu/preview_program.php?catoid=13&amp;poid=4037&amp;returnto=1118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ulletin.engineering.nyu.edu/preview_program.php?catoid=13&amp;poid=3865&amp;returnto=1118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engineering.nyu.edu/academics/departments/finance-and-risk-engineering/undergraduate-minor-finance" TargetMode="External"/><Relationship Id="rId10" Type="http://schemas.openxmlformats.org/officeDocument/2006/relationships/image" Target="../media/image24.png"/><Relationship Id="rId4" Type="http://schemas.openxmlformats.org/officeDocument/2006/relationships/hyperlink" Target="https://cas.nyu.edu/business/course-requirements/current-course-requirements.html#bsecon" TargetMode="External"/><Relationship Id="rId9" Type="http://schemas.openxmlformats.org/officeDocument/2006/relationships/hyperlink" Target="https://engineering.nyu.edu/research/vertically-integrated-project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openxmlformats.org/officeDocument/2006/relationships/image" Target="../media/image1.emf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cees.org/exams/exam-preparation-materials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gineering.nyu.edu/engineer-tomorrow/health" TargetMode="Externa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RECITATION 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EG1003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39A8A3-571A-5E46-A278-A84BEC19B38C}"/>
              </a:ext>
            </a:extLst>
          </p:cNvPr>
          <p:cNvSpPr/>
          <p:nvPr/>
        </p:nvSpPr>
        <p:spPr>
          <a:xfrm>
            <a:off x="564107" y="2395288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Computer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Cybersecurity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Wireless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Artificial Intelligence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Data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Financial Engineering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81C563-B1EE-F245-A962-7A9F88E186E6}"/>
              </a:ext>
            </a:extLst>
          </p:cNvPr>
          <p:cNvSpPr/>
          <p:nvPr/>
        </p:nvSpPr>
        <p:spPr>
          <a:xfrm>
            <a:off x="4712401" y="5523547"/>
            <a:ext cx="7119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4: Wireless data types courtesy of CNN</a:t>
            </a:r>
          </a:p>
        </p:txBody>
      </p:sp>
      <p:pic>
        <p:nvPicPr>
          <p:cNvPr id="13" name="Picture 2" descr="Image result for wireless 5g">
            <a:extLst>
              <a:ext uri="{FF2B5EF4-FFF2-40B4-BE49-F238E27FC236}">
                <a16:creationId xmlns:a16="http://schemas.microsoft.com/office/drawing/2014/main" id="{61A965DC-A614-BD4A-B349-D22811477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83" y="2408936"/>
            <a:ext cx="5261891" cy="296150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E162CA1-4CEA-C24D-AF98-F77319518F8E}"/>
              </a:ext>
            </a:extLst>
          </p:cNvPr>
          <p:cNvGrpSpPr/>
          <p:nvPr/>
        </p:nvGrpSpPr>
        <p:grpSpPr>
          <a:xfrm>
            <a:off x="217166" y="5583319"/>
            <a:ext cx="2318587" cy="566411"/>
            <a:chOff x="83237" y="5681184"/>
            <a:chExt cx="2318587" cy="566411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6CB381-D3CB-D84B-8751-F3414A3D2B93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8" name="TextBox 17">
              <a:hlinkClick r:id="rId5"/>
              <a:extLst>
                <a:ext uri="{FF2B5EF4-FFF2-40B4-BE49-F238E27FC236}">
                  <a16:creationId xmlns:a16="http://schemas.microsoft.com/office/drawing/2014/main" id="{3C58CE65-C913-1D4C-9568-2D534CD98656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80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Info &amp; Automation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64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39A8A3-571A-5E46-A278-A84BEC19B38C}"/>
              </a:ext>
            </a:extLst>
          </p:cNvPr>
          <p:cNvSpPr/>
          <p:nvPr/>
        </p:nvSpPr>
        <p:spPr>
          <a:xfrm>
            <a:off x="732265" y="2572302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Environmental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Transportation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Urban Informatics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Internet of Things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81C563-B1EE-F245-A962-7A9F88E186E6}"/>
              </a:ext>
            </a:extLst>
          </p:cNvPr>
          <p:cNvSpPr/>
          <p:nvPr/>
        </p:nvSpPr>
        <p:spPr>
          <a:xfrm>
            <a:off x="4976515" y="5503399"/>
            <a:ext cx="6741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5: Hudson Yards development plan courtesy of</a:t>
            </a:r>
            <a:br>
              <a:rPr lang="en-US" dirty="0">
                <a:latin typeface="Proxima Nova Rg" panose="02000506030000020004" pitchFamily="2" charset="77"/>
              </a:rPr>
            </a:br>
            <a:r>
              <a:rPr lang="en-US" dirty="0">
                <a:latin typeface="Proxima Nova Rg" panose="02000506030000020004" pitchFamily="2" charset="77"/>
              </a:rPr>
              <a:t> Hudson Yards NYC</a:t>
            </a:r>
          </a:p>
        </p:txBody>
      </p:sp>
      <p:pic>
        <p:nvPicPr>
          <p:cNvPr id="14" name="Picture 2" descr="http://content.related.com/HYImages/2014-11/V1-Master-Plan-Site.jpg">
            <a:extLst>
              <a:ext uri="{FF2B5EF4-FFF2-40B4-BE49-F238E27FC236}">
                <a16:creationId xmlns:a16="http://schemas.microsoft.com/office/drawing/2014/main" id="{CCBD555A-A692-6C4C-A7FD-6508160C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55" y="2402032"/>
            <a:ext cx="5345559" cy="3089982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3CC5B16-C462-3E40-93C6-747A83FF12D4}"/>
              </a:ext>
            </a:extLst>
          </p:cNvPr>
          <p:cNvGrpSpPr/>
          <p:nvPr/>
        </p:nvGrpSpPr>
        <p:grpSpPr>
          <a:xfrm>
            <a:off x="217166" y="5583319"/>
            <a:ext cx="2318587" cy="566411"/>
            <a:chOff x="83237" y="5681184"/>
            <a:chExt cx="2318587" cy="566411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0E653558-AE1F-F942-9EF3-0AD8E6A628E5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9" name="TextBox 18">
              <a:hlinkClick r:id="rId5"/>
              <a:extLst>
                <a:ext uri="{FF2B5EF4-FFF2-40B4-BE49-F238E27FC236}">
                  <a16:creationId xmlns:a16="http://schemas.microsoft.com/office/drawing/2014/main" id="{BA18BF23-8158-BE46-AE87-3F942BB9861A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353683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Urban &amp; Sustainability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21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INVENTION, INNOVATION, ENTREPRENEURSHIP </a:t>
            </a:r>
            <a:r>
              <a:rPr lang="en-US" altLang="en-US" sz="5400" dirty="0">
                <a:latin typeface="Gotham Medium" panose="02000604030000020004" pitchFamily="50" charset="0"/>
              </a:rPr>
              <a:t>(i</a:t>
            </a:r>
            <a:r>
              <a:rPr lang="en-US" altLang="en-US" sz="5400" baseline="30000" dirty="0">
                <a:latin typeface="Gotham Medium" panose="02000604030000020004" pitchFamily="50" charset="0"/>
              </a:rPr>
              <a:t>2</a:t>
            </a:r>
            <a:r>
              <a:rPr lang="en-US" altLang="en-US" sz="5400" dirty="0">
                <a:latin typeface="Gotham Medium" panose="02000604030000020004" pitchFamily="50" charset="0"/>
              </a:rPr>
              <a:t>e) CULTURE</a:t>
            </a:r>
            <a:r>
              <a:rPr lang="en-US" sz="5400" dirty="0">
                <a:latin typeface="Gotham Medium" panose="02000604030000020004" pitchFamily="50" charset="0"/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2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8224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PROJECT DEVELOPMENT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00655134-F006-8245-9FB1-7E74EE0AD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14" y="1794340"/>
            <a:ext cx="7292835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Project-based courses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Student competition teams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MakerSpace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Future Labs 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Data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Urban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Digital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Veteran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FCAADC-A1E1-E045-B9B2-16811D2EF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04" y="1828261"/>
            <a:ext cx="5338318" cy="3558878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FDF12E7-7AC6-6B4C-B123-B9A323EFC6A9}"/>
              </a:ext>
            </a:extLst>
          </p:cNvPr>
          <p:cNvSpPr/>
          <p:nvPr/>
        </p:nvSpPr>
        <p:spPr>
          <a:xfrm>
            <a:off x="4994836" y="5479078"/>
            <a:ext cx="7119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6: NYU Tandon </a:t>
            </a:r>
            <a:r>
              <a:rPr lang="en-US" dirty="0" err="1">
                <a:latin typeface="Proxima Nova Rg" panose="02000506030000020004" pitchFamily="2" charset="77"/>
              </a:rPr>
              <a:t>MakerSpace</a:t>
            </a:r>
            <a:r>
              <a:rPr lang="en-US" dirty="0">
                <a:latin typeface="Proxima Nova Rg" panose="02000506030000020004" pitchFamily="2" charset="77"/>
              </a:rPr>
              <a:t> courtesy of NYU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93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934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400" dirty="0">
                <a:latin typeface="Gotham Medium" panose="02000604030000020004" pitchFamily="50" charset="0"/>
                <a:cs typeface="Tahoma" pitchFamily="34" charset="0"/>
              </a:rPr>
              <a:t>i</a:t>
            </a:r>
            <a:r>
              <a:rPr lang="en-US" altLang="en-US" sz="5400" baseline="30000" dirty="0">
                <a:latin typeface="Gotham Medium" panose="02000604030000020004" pitchFamily="50" charset="0"/>
                <a:cs typeface="Tahoma" pitchFamily="34" charset="0"/>
              </a:rPr>
              <a:t>2</a:t>
            </a:r>
            <a:r>
              <a:rPr lang="en-US" altLang="en-US" sz="5400" dirty="0">
                <a:latin typeface="Gotham Medium" panose="02000604030000020004" pitchFamily="50" charset="0"/>
                <a:cs typeface="Tahoma" pitchFamily="34" charset="0"/>
              </a:rPr>
              <a:t>e SUPPORT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5CB106C6-C4B1-B248-964D-3D56727DF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712" y="1761289"/>
            <a:ext cx="5208781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Venture Competition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Prototyping Fund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err="1">
                <a:latin typeface="Proxima Nova Rg" panose="02000506030000020004" pitchFamily="2" charset="77"/>
              </a:rPr>
              <a:t>InnoVention</a:t>
            </a:r>
            <a:endParaRPr lang="en-US" altLang="en-US" sz="2800" dirty="0">
              <a:latin typeface="Proxima Nova Rg" panose="02000506030000020004" pitchFamily="2" charset="77"/>
            </a:endParaRP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Green Grants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err="1">
                <a:latin typeface="Proxima Nova Rg" panose="02000506030000020004" pitchFamily="2" charset="77"/>
              </a:rPr>
              <a:t>PowerBridge</a:t>
            </a:r>
            <a:r>
              <a:rPr lang="en-US" altLang="en-US" sz="2800" dirty="0">
                <a:latin typeface="Proxima Nova Rg" panose="02000506030000020004" pitchFamily="2" charset="77"/>
              </a:rPr>
              <a:t> NY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Stern $300K Challenge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Innovation Corps (I-Corps)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18" name="Picture 4" descr="http://entrepreneur.nyu.edu/wp-content/themes/nyu-theme/img/NYUEI_purplelogo.png">
            <a:extLst>
              <a:ext uri="{FF2B5EF4-FFF2-40B4-BE49-F238E27FC236}">
                <a16:creationId xmlns:a16="http://schemas.microsoft.com/office/drawing/2014/main" id="{EE105F60-712D-B347-BFAF-B41F1D5F0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343" y="4631183"/>
            <a:ext cx="4797538" cy="85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futurelabs.nyc/wp-content/uploads/2017/02/logo_update_3.png">
            <a:extLst>
              <a:ext uri="{FF2B5EF4-FFF2-40B4-BE49-F238E27FC236}">
                <a16:creationId xmlns:a16="http://schemas.microsoft.com/office/drawing/2014/main" id="{C36DCD88-201D-6844-8486-350733594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71121"/>
            <a:ext cx="4382262" cy="15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MakerSpace">
            <a:extLst>
              <a:ext uri="{FF2B5EF4-FFF2-40B4-BE49-F238E27FC236}">
                <a16:creationId xmlns:a16="http://schemas.microsoft.com/office/drawing/2014/main" id="{F267C6E2-8B2E-A44B-B0F9-7AC52227A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67"/>
          <a:stretch/>
        </p:blipFill>
        <p:spPr bwMode="auto">
          <a:xfrm>
            <a:off x="6597343" y="3429000"/>
            <a:ext cx="4587868" cy="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283D157-6643-F641-935C-13A64E1AAC94}"/>
              </a:ext>
            </a:extLst>
          </p:cNvPr>
          <p:cNvGrpSpPr/>
          <p:nvPr/>
        </p:nvGrpSpPr>
        <p:grpSpPr>
          <a:xfrm>
            <a:off x="217166" y="5639964"/>
            <a:ext cx="2318587" cy="566411"/>
            <a:chOff x="83237" y="5681184"/>
            <a:chExt cx="2318587" cy="566411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E9E98B1A-02C4-9D4D-ACCF-CADC5B2A9417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24" name="TextBox 23">
              <a:hlinkClick r:id="rId7"/>
              <a:extLst>
                <a:ext uri="{FF2B5EF4-FFF2-40B4-BE49-F238E27FC236}">
                  <a16:creationId xmlns:a16="http://schemas.microsoft.com/office/drawing/2014/main" id="{A0F1AAF6-7990-014F-A8D6-893EEFFA2BA1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32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39457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PROJECT-BASED CURRICULUM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8EEBD0-F83A-C645-AFF6-CBEE0DABFCF2}"/>
              </a:ext>
            </a:extLst>
          </p:cNvPr>
          <p:cNvSpPr txBox="1"/>
          <p:nvPr/>
        </p:nvSpPr>
        <p:spPr>
          <a:xfrm>
            <a:off x="4422388" y="3985599"/>
            <a:ext cx="3520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2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nd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&amp; 3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rd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29C2A9-A2F7-8746-82C5-D734CE99852F}"/>
              </a:ext>
            </a:extLst>
          </p:cNvPr>
          <p:cNvSpPr txBox="1"/>
          <p:nvPr/>
        </p:nvSpPr>
        <p:spPr>
          <a:xfrm>
            <a:off x="9087737" y="3983236"/>
            <a:ext cx="1621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4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4131A84-D922-6C44-8B5C-46B94C667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2" y="2684915"/>
            <a:ext cx="3461794" cy="10390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D67927-2666-7A49-9499-5BB5A382B253}"/>
              </a:ext>
            </a:extLst>
          </p:cNvPr>
          <p:cNvSpPr txBox="1"/>
          <p:nvPr/>
        </p:nvSpPr>
        <p:spPr>
          <a:xfrm>
            <a:off x="827809" y="3985599"/>
            <a:ext cx="252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1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5B14ABCB-794A-A543-A59F-E8193B21A0F3}"/>
              </a:ext>
            </a:extLst>
          </p:cNvPr>
          <p:cNvSpPr txBox="1">
            <a:spLocks noChangeArrowheads="1"/>
          </p:cNvSpPr>
          <p:nvPr/>
        </p:nvSpPr>
        <p:spPr>
          <a:xfrm>
            <a:off x="7943140" y="2485321"/>
            <a:ext cx="3911188" cy="14381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4000" b="1" dirty="0">
                <a:solidFill>
                  <a:srgbClr val="57068C"/>
                </a:solidFill>
                <a:latin typeface="Gotham Medium" panose="02000603030000020004" pitchFamily="2" charset="77"/>
              </a:rPr>
              <a:t>Senior Design Capstone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1" y="2784350"/>
            <a:ext cx="3500796" cy="9583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918993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TEAMWORK OPPORTUNITIES COMPETITIONS</a:t>
            </a:r>
          </a:p>
        </p:txBody>
      </p:sp>
      <p:pic>
        <p:nvPicPr>
          <p:cNvPr id="16" name="图片 2" descr="20771896_1174581985974716_692554766_o.jpg">
            <a:extLst>
              <a:ext uri="{FF2B5EF4-FFF2-40B4-BE49-F238E27FC236}">
                <a16:creationId xmlns:a16="http://schemas.microsoft.com/office/drawing/2014/main" id="{A26EA513-BA6D-2F4C-8E8A-2A99E37BA2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143" y="4098383"/>
            <a:ext cx="3079648" cy="2141213"/>
          </a:xfrm>
          <a:prstGeom prst="rect">
            <a:avLst/>
          </a:prstGeom>
          <a:ln w="38100">
            <a:noFill/>
          </a:ln>
        </p:spPr>
      </p:pic>
      <p:pic>
        <p:nvPicPr>
          <p:cNvPr id="17" name="Picture 4" descr="http://engineering.nyu.edu/files/imagecache/img_col_8_380/pressrelease/RS49794_IMG_0190%5B1%5D-scr.JPG">
            <a:extLst>
              <a:ext uri="{FF2B5EF4-FFF2-40B4-BE49-F238E27FC236}">
                <a16:creationId xmlns:a16="http://schemas.microsoft.com/office/drawing/2014/main" id="{B31FADDA-D555-EE47-BD41-72069143F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19" y="4088765"/>
            <a:ext cx="3045372" cy="214121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engineering.nyu.edu/files/imagecache/img_col_8_380/pressrelease/RS26490_P1040795.JPG">
            <a:extLst>
              <a:ext uri="{FF2B5EF4-FFF2-40B4-BE49-F238E27FC236}">
                <a16:creationId xmlns:a16="http://schemas.microsoft.com/office/drawing/2014/main" id="{F393C812-20F1-4249-B159-6FD64564A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75" y="4093574"/>
            <a:ext cx="3538844" cy="214121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s://lh3.googleusercontent.com/ujQRpVz90fsoHO6CP0ruDodkBYGz6lWj6BZGRPREqVhB0LO6x0Psjmh0f4hq4QTAotm5e8z0F6A9ULj4jOQb6KlX3AvVDb4WUl0nU6OV2BAzN4CCr8RAw2mE5cYqI2JfXwalqhneXmxMkpWc3Zkj8PR6sor3jFv1nFSTuZZ0JD7UsUZ7u9h4toJtHo6HjUNrpS7J0tH-vpvAYj0LE8ZBk6xFBEzKR4Lmb3EKH3ZfjKODpR0zZyxReP5jlQcAUbRoznh64seBIOqgdzM0iziVky--uJNRLCs8OXYCsm0xyOuFA4rPsv0gVY8llbaXKvz-RKZJi7ZdEGbB7m00aPGPXLIrWXw4jhEZ4OnKdc4YXsW1z_DRJCJR9U1nMEo8Fg7ztmnL3hHgtVnWIqnqQjbH2QPuYzxu7B-nmQI8u5OpRiCipVV2Ar30attQcFQPEiazhUGBiZR4Z6aMKaURpsAeDox9KblXKcImguvzVYzdz-8oiMQFUowqSuSKhANV7oUzxf-qGOA0wklL3GtvTjxweE5OptLaUz9Bv6BBjwUy35ZFG0jBmwk2DFfaEfhBGdvRpKlzMfCce5Uuh06fDEHTUumW-gspVwrR_lPq0oOvDA=w1689-h950-no">
            <a:extLst>
              <a:ext uri="{FF2B5EF4-FFF2-40B4-BE49-F238E27FC236}">
                <a16:creationId xmlns:a16="http://schemas.microsoft.com/office/drawing/2014/main" id="{0AAB5F37-8AED-B043-9188-F2989DA6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75" y="2115850"/>
            <a:ext cx="3538844" cy="199046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nyu tandon steel bridge">
            <a:extLst>
              <a:ext uri="{FF2B5EF4-FFF2-40B4-BE49-F238E27FC236}">
                <a16:creationId xmlns:a16="http://schemas.microsoft.com/office/drawing/2014/main" id="{FB0F1620-A9D2-4E46-A3F6-45F97DF12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19" y="2115851"/>
            <a:ext cx="2941923" cy="1990467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66E1350-F30E-3943-8185-CE792C0363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2142" y="2115680"/>
            <a:ext cx="3085658" cy="1990638"/>
          </a:xfrm>
          <a:prstGeom prst="rect">
            <a:avLst/>
          </a:prstGeom>
          <a:ln w="38100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6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791" y="1410224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UNDERGRADUATE ACADEMICS AT NYU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70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44289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ACADEMIC OPPORTUNITIES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2838B0-238B-FD4B-8F39-C728C425E009}"/>
              </a:ext>
            </a:extLst>
          </p:cNvPr>
          <p:cNvSpPr/>
          <p:nvPr/>
        </p:nvSpPr>
        <p:spPr>
          <a:xfrm>
            <a:off x="488332" y="1870924"/>
            <a:ext cx="57993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Undergraduate Research</a:t>
            </a:r>
            <a:endParaRPr lang="en-US" sz="2400" dirty="0">
              <a:solidFill>
                <a:schemeClr val="accent6"/>
              </a:solidFill>
              <a:latin typeface="Proxima Nova Rg" panose="02000506030000020004" pitchFamily="2" charset="0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NYU </a:t>
            </a:r>
            <a:r>
              <a:rPr lang="en-US" sz="2400" dirty="0">
                <a:latin typeface="Proxima Nova Rg" panose="02000506030000020004" pitchFamily="2" charset="0"/>
                <a:hlinkClick r:id="rId5"/>
              </a:rPr>
              <a:t>Global Leaders and Scholars in STEM </a:t>
            </a:r>
            <a:r>
              <a:rPr lang="en-US" sz="2400" dirty="0">
                <a:latin typeface="Proxima Nova Rg" panose="02000506030000020004" pitchFamily="2" charset="0"/>
              </a:rPr>
              <a:t>(GLASS)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BS/MS </a:t>
            </a:r>
            <a:r>
              <a:rPr lang="en-US" sz="2400" dirty="0">
                <a:latin typeface="Proxima Nova Rg" panose="02000506030000020004" pitchFamily="2" charset="0"/>
              </a:rPr>
              <a:t>(3.4 or better throughout, apply 2</a:t>
            </a:r>
            <a:r>
              <a:rPr lang="en-US" sz="2400" baseline="30000" dirty="0">
                <a:latin typeface="Proxima Nova Rg" panose="02000506030000020004" pitchFamily="2" charset="0"/>
              </a:rPr>
              <a:t>nd</a:t>
            </a:r>
            <a:r>
              <a:rPr lang="en-US" sz="2400" dirty="0">
                <a:latin typeface="Proxima Nova Rg" panose="02000506030000020004" pitchFamily="2" charset="0"/>
              </a:rPr>
              <a:t> year) 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NYU Cross School Minors  </a:t>
            </a:r>
            <a:endParaRPr lang="en-US" sz="2400" dirty="0">
              <a:solidFill>
                <a:schemeClr val="accent6"/>
              </a:solidFill>
              <a:latin typeface="Proxima Nova Rg" panose="02000506030000020004" pitchFamily="2" charset="0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Study Abroad </a:t>
            </a:r>
            <a:r>
              <a:rPr lang="en-US" sz="2400" dirty="0">
                <a:latin typeface="Proxima Nova Rg" panose="02000506030000020004" pitchFamily="2" charset="0"/>
              </a:rPr>
              <a:t>(London, Abu Dhabi, Shanghai)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665988-E2D2-9D44-920A-2B19627E29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0456" y="3927540"/>
            <a:ext cx="4555006" cy="1196686"/>
          </a:xfrm>
          <a:prstGeom prst="rect">
            <a:avLst/>
          </a:prstGeom>
        </p:spPr>
      </p:pic>
      <p:pic>
        <p:nvPicPr>
          <p:cNvPr id="19" name="Picture 2" descr="Image result for nyu shanghai logo">
            <a:extLst>
              <a:ext uri="{FF2B5EF4-FFF2-40B4-BE49-F238E27FC236}">
                <a16:creationId xmlns:a16="http://schemas.microsoft.com/office/drawing/2014/main" id="{43855062-8D1E-6B42-B2B3-0E1E5FE3D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465" y="2522441"/>
            <a:ext cx="4200988" cy="109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19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62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06933" y="631669"/>
            <a:ext cx="11978134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VALUABLE MINORS &amp; COURSES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869CF5B-44FF-6644-B61E-54FAB5651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07" y="1726701"/>
            <a:ext cx="69723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0"/>
              </a:spcAft>
            </a:pPr>
            <a:r>
              <a:rPr lang="en-US" altLang="en-US" sz="2800" b="1" dirty="0">
                <a:solidFill>
                  <a:schemeClr val="accent6"/>
                </a:solidFill>
                <a:latin typeface="Proxima Nova Lt" panose="02000506030000020004" pitchFamily="2" charset="77"/>
              </a:rPr>
              <a:t>Minors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  <a:hlinkClick r:id="rId4"/>
              </a:rPr>
              <a:t>Business (CAS &amp; Stern)</a:t>
            </a:r>
            <a:r>
              <a:rPr lang="en-US" altLang="en-US" dirty="0">
                <a:latin typeface="Proxima Nova Rg" panose="02000506030000020004" pitchFamily="2" charset="77"/>
              </a:rPr>
              <a:t>, </a:t>
            </a:r>
            <a:r>
              <a:rPr lang="en-US" altLang="en-US" dirty="0">
                <a:latin typeface="Proxima Nova Rg" panose="02000506030000020004" pitchFamily="2" charset="77"/>
                <a:hlinkClick r:id="rId5"/>
              </a:rPr>
              <a:t>Finance (</a:t>
            </a:r>
            <a:r>
              <a:rPr lang="en-US" altLang="en-US" dirty="0" err="1">
                <a:latin typeface="Proxima Nova Rg" panose="02000506030000020004" pitchFamily="2" charset="77"/>
                <a:hlinkClick r:id="rId5"/>
              </a:rPr>
              <a:t>Tandon</a:t>
            </a:r>
            <a:r>
              <a:rPr lang="en-US" altLang="en-US" dirty="0">
                <a:latin typeface="Proxima Nova Rg" panose="02000506030000020004" pitchFamily="2" charset="77"/>
                <a:hlinkClick r:id="rId5"/>
              </a:rPr>
              <a:t>)</a:t>
            </a:r>
            <a:endParaRPr lang="en-US" altLang="en-US" dirty="0">
              <a:latin typeface="Proxima Nova Rg" panose="02000506030000020004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  <a:hlinkClick r:id="rId6"/>
              </a:rPr>
              <a:t>Computer Science</a:t>
            </a:r>
            <a:endParaRPr lang="en-US" altLang="en-US" dirty="0">
              <a:latin typeface="Proxima Nova Rg" panose="02000506030000020004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  <a:hlinkClick r:id="rId7"/>
              </a:rPr>
              <a:t>Robotics</a:t>
            </a:r>
            <a:endParaRPr lang="en-US" altLang="en-US" dirty="0">
              <a:latin typeface="Proxima Nova Rg" panose="02000506030000020004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  <a:hlinkClick r:id="rId8"/>
              </a:rPr>
              <a:t>Technology, Management &amp; Design</a:t>
            </a:r>
            <a:endParaRPr lang="en-US" altLang="en-US" dirty="0">
              <a:latin typeface="Proxima Nova Rg" panose="02000506030000020004" pitchFamily="2" charset="77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r>
              <a:rPr lang="en-US" altLang="en-US" sz="2800" b="1" dirty="0">
                <a:solidFill>
                  <a:schemeClr val="accent6"/>
                </a:solidFill>
                <a:latin typeface="Proxima Nova Lt" panose="02000506030000020004" pitchFamily="2" charset="77"/>
              </a:rPr>
              <a:t>Courses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  <a:hlinkClick r:id="rId9"/>
              </a:rPr>
              <a:t>Vertically Integrated Projects</a:t>
            </a:r>
            <a:endParaRPr lang="en-US" altLang="en-US" dirty="0">
              <a:latin typeface="Proxima Nova Rg" panose="02000506030000020004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</a:rPr>
              <a:t>Programming language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</a:rPr>
              <a:t>Probability and statistics, machine learning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pic>
        <p:nvPicPr>
          <p:cNvPr id="13" name="Picture 2" descr="http://entrepreneur.nyu.edu/wp-content/uploads/2017/10/https3A2F2Fcdn.evbuc_.com2Fimages2F367953402F46141475112F12Foriginal.png">
            <a:extLst>
              <a:ext uri="{FF2B5EF4-FFF2-40B4-BE49-F238E27FC236}">
                <a16:creationId xmlns:a16="http://schemas.microsoft.com/office/drawing/2014/main" id="{4A2DE868-2D3D-B54B-9413-468A1A0A0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495" y="2545726"/>
            <a:ext cx="4757149" cy="23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20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6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615677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Areas of Engineering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Tandon Specializations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Invention, Innovation, Entrepreneurship Culture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Undergraduate Academics at NYU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Presentation Activity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76357" y="2315497"/>
            <a:ext cx="0" cy="219750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81958" y="626354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LABS &amp; CENTERS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BB1342-480A-384D-8F56-AD2705236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51" y="4484703"/>
            <a:ext cx="2476560" cy="801240"/>
          </a:xfrm>
          <a:prstGeom prst="rect">
            <a:avLst/>
          </a:prstGeom>
        </p:spPr>
      </p:pic>
      <p:pic>
        <p:nvPicPr>
          <p:cNvPr id="16" name="Picture 10" descr="Image result for nyu center for cybersecurity">
            <a:extLst>
              <a:ext uri="{FF2B5EF4-FFF2-40B4-BE49-F238E27FC236}">
                <a16:creationId xmlns:a16="http://schemas.microsoft.com/office/drawing/2014/main" id="{F3A2D4F4-32BC-8745-83B0-01B2B98E0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98" y="1900052"/>
            <a:ext cx="1592818" cy="9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Image result for nyu game innovation lab">
            <a:extLst>
              <a:ext uri="{FF2B5EF4-FFF2-40B4-BE49-F238E27FC236}">
                <a16:creationId xmlns:a16="http://schemas.microsoft.com/office/drawing/2014/main" id="{41A1EB48-CF08-0245-BDE5-9496451F6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890" y="3156521"/>
            <a:ext cx="2704666" cy="114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nyu govlab">
            <a:extLst>
              <a:ext uri="{FF2B5EF4-FFF2-40B4-BE49-F238E27FC236}">
                <a16:creationId xmlns:a16="http://schemas.microsoft.com/office/drawing/2014/main" id="{1E62B44B-47E0-1446-A4DC-763F1B73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42" y="3304051"/>
            <a:ext cx="2217500" cy="55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cusp.nyu.edu/wp-content/themes/cusp/images/CUSP_long_color.jpg">
            <a:extLst>
              <a:ext uri="{FF2B5EF4-FFF2-40B4-BE49-F238E27FC236}">
                <a16:creationId xmlns:a16="http://schemas.microsoft.com/office/drawing/2014/main" id="{2B44C026-F33B-634C-B58F-03D16EEB6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8" b="-829"/>
          <a:stretch/>
        </p:blipFill>
        <p:spPr bwMode="auto">
          <a:xfrm>
            <a:off x="3327976" y="3287034"/>
            <a:ext cx="2733613" cy="44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183A90-2B16-5848-B54C-2A628D3982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0768" y="1959476"/>
            <a:ext cx="2042644" cy="893656"/>
          </a:xfrm>
          <a:prstGeom prst="rect">
            <a:avLst/>
          </a:prstGeom>
        </p:spPr>
      </p:pic>
      <p:pic>
        <p:nvPicPr>
          <p:cNvPr id="21" name="Picture 4" descr="AI Now Institute">
            <a:extLst>
              <a:ext uri="{FF2B5EF4-FFF2-40B4-BE49-F238E27FC236}">
                <a16:creationId xmlns:a16="http://schemas.microsoft.com/office/drawing/2014/main" id="{41FDFD2D-3C68-254B-8921-A908C2FB1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0" b="26667"/>
          <a:stretch/>
        </p:blipFill>
        <p:spPr bwMode="auto">
          <a:xfrm>
            <a:off x="461851" y="1900052"/>
            <a:ext cx="2122222" cy="97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6E99C8-3B79-CF49-855F-83810232B9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99094" y="4632369"/>
            <a:ext cx="2456100" cy="546736"/>
          </a:xfrm>
          <a:prstGeom prst="rect">
            <a:avLst/>
          </a:prstGeom>
        </p:spPr>
      </p:pic>
      <p:pic>
        <p:nvPicPr>
          <p:cNvPr id="23" name="Picture 6" descr="Image result for Dynamical Systems Laboratory">
            <a:extLst>
              <a:ext uri="{FF2B5EF4-FFF2-40B4-BE49-F238E27FC236}">
                <a16:creationId xmlns:a16="http://schemas.microsoft.com/office/drawing/2014/main" id="{534CD278-8FCF-4842-B715-F70383603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281" y="2999727"/>
            <a:ext cx="1772540" cy="109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NYU Ability Project Logo">
            <a:extLst>
              <a:ext uri="{FF2B5EF4-FFF2-40B4-BE49-F238E27FC236}">
                <a16:creationId xmlns:a16="http://schemas.microsoft.com/office/drawing/2014/main" id="{0B23802B-A5DC-F542-9142-D300EF724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69" y="4612803"/>
            <a:ext cx="2577466" cy="57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58FDE0A-34DA-A345-A2F3-51EDD756DB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42865" y="4449292"/>
            <a:ext cx="2238246" cy="8706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34C4B3-4EEC-6248-B0F9-17FE169A851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9899" y="2054808"/>
            <a:ext cx="2318657" cy="685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21</a:t>
            </a:r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08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59382" y="631669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NYU SCHOOLS &amp; CAMPUSES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37E83C9-4C76-7B41-9DED-05588AD6A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541" y="1788216"/>
            <a:ext cx="10092918" cy="42028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22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54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26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PRESENTATION ACTIVITY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43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59381" y="631669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PRESENTATION ACTIVITY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2F66EF-9E38-664F-B1E3-CE7E9205A65C}"/>
              </a:ext>
            </a:extLst>
          </p:cNvPr>
          <p:cNvSpPr/>
          <p:nvPr/>
        </p:nvSpPr>
        <p:spPr>
          <a:xfrm>
            <a:off x="926690" y="1968917"/>
            <a:ext cx="1033861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57068C"/>
                </a:solidFill>
                <a:latin typeface="Proxima Nova Lt" panose="02000506030000020004" pitchFamily="2" charset="77"/>
              </a:rPr>
              <a:t>Following each presentation, all teams discuss and share one effective aspect and one improvement for the group that just presented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25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72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AREAS OF ENGINEERING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77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46119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Gotham Medium" panose="02000604030000020004" pitchFamily="50" charset="0"/>
              </a:rPr>
              <a:t>FUNDAMENTAL ENGINEERING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FD7A80CB-5AD4-E246-B813-DE4DD5E00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448" y="2150921"/>
            <a:ext cx="470367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Math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Physics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Chemistry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Ethics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Engineering Economics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Probability and Statistics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Mechanics of Materials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Statics and Dynamics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rgbClr val="000066"/>
              </a:solidFill>
              <a:latin typeface="Proxima Nova Rg" panose="02000506030000020004" pitchFamily="2" charset="77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7BB0B1BA-016E-5646-ABBE-F4556EE79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879" y="2150921"/>
            <a:ext cx="4995152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Circuits and Electronics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Thermodynamics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Heat Transfer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Fluid Mechanics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Computer Systems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Proxima Nova Rg" panose="02000506030000020004" pitchFamily="2" charset="0"/>
              </a:rPr>
              <a:t>Major specific: Civil, Electrical, Computer, Chemical, Mechanical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02448" y="1426346"/>
            <a:ext cx="9587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Organization</a:t>
            </a:r>
          </a:p>
          <a:p>
            <a:pPr algn="ctr"/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30A972-9B89-4A4B-9A67-178C0A0993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45" y="2009493"/>
            <a:ext cx="3322874" cy="43001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BE9475-2D4F-184E-B8DB-F58BF81B29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41" y="2009493"/>
            <a:ext cx="3322874" cy="430018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6AE951-B309-B945-B3F2-27DDEACB8268}"/>
              </a:ext>
            </a:extLst>
          </p:cNvPr>
          <p:cNvGrpSpPr/>
          <p:nvPr/>
        </p:nvGrpSpPr>
        <p:grpSpPr>
          <a:xfrm>
            <a:off x="217166" y="5501740"/>
            <a:ext cx="2306579" cy="566411"/>
            <a:chOff x="83237" y="5681184"/>
            <a:chExt cx="2318587" cy="566411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B2F8A0C3-C1DE-B347-9265-CF7B64E5EAB0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22" name="TextBox 21">
              <a:hlinkClick r:id="rId6"/>
              <a:extLst>
                <a:ext uri="{FF2B5EF4-FFF2-40B4-BE49-F238E27FC236}">
                  <a16:creationId xmlns:a16="http://schemas.microsoft.com/office/drawing/2014/main" id="{CBF187D8-56E4-774F-92EB-D288BD37F509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438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Gotham Medium" panose="02000604030000020004" pitchFamily="50" charset="0"/>
              </a:rPr>
              <a:t>FUNDAMENTAL ENGINEERING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02448" y="1403573"/>
            <a:ext cx="9587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Manual</a:t>
            </a:r>
          </a:p>
          <a:p>
            <a:pPr algn="ctr"/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51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5286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ENGINEERING DEPARTMENTS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8FD90EDE-32B7-064A-B0F3-2569CAEC7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107" y="2042206"/>
            <a:ext cx="69723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Biomedical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Chemical and Biomolecular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Civil and Urban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Computer Science and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Electrical and Computer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Finance and Risk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Mechanical and Aerospace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38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53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577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3D12F1-8564-E943-9B99-586F24E97B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9139" y="1522902"/>
            <a:ext cx="9099499" cy="44260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C4D1BF-CA5B-7948-A6E0-A5DE4A56F5C5}"/>
              </a:ext>
            </a:extLst>
          </p:cNvPr>
          <p:cNvSpPr/>
          <p:nvPr/>
        </p:nvSpPr>
        <p:spPr>
          <a:xfrm>
            <a:off x="3107842" y="5945517"/>
            <a:ext cx="5976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1: NYU TSE’s Specialization Areas courtesy of NYU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77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80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Bio &amp; Health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A8A3-571A-5E46-A278-A84BEC19B38C}"/>
              </a:ext>
            </a:extLst>
          </p:cNvPr>
          <p:cNvSpPr/>
          <p:nvPr/>
        </p:nvSpPr>
        <p:spPr>
          <a:xfrm>
            <a:off x="883977" y="2679944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Chemical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Biomolecular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Biomedical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Bioinformatics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Mechatronics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DB0D29-F859-CD47-801F-ABF7FC8711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57" r="14798"/>
          <a:stretch/>
        </p:blipFill>
        <p:spPr>
          <a:xfrm>
            <a:off x="8136175" y="2739923"/>
            <a:ext cx="3582213" cy="2110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952F7-FAC1-E045-AD9C-A4CD3DF1B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861" y="2739922"/>
            <a:ext cx="3165142" cy="21100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E81C563-B1EE-F245-A962-7A9F88E186E6}"/>
              </a:ext>
            </a:extLst>
          </p:cNvPr>
          <p:cNvSpPr/>
          <p:nvPr/>
        </p:nvSpPr>
        <p:spPr>
          <a:xfrm>
            <a:off x="4599334" y="5030738"/>
            <a:ext cx="7119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2 &amp; 3: Prosthetic hand &amp; DNA structure courtesy of Johns Hopkins &amp; Science Magazine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EBA18E-5810-DE49-8134-095D5DA88B43}"/>
              </a:ext>
            </a:extLst>
          </p:cNvPr>
          <p:cNvGrpSpPr/>
          <p:nvPr/>
        </p:nvGrpSpPr>
        <p:grpSpPr>
          <a:xfrm>
            <a:off x="217166" y="5628811"/>
            <a:ext cx="2318587" cy="566411"/>
            <a:chOff x="83237" y="5681184"/>
            <a:chExt cx="2318587" cy="56641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504CB0DC-D38C-2349-BAEC-8BBB57EDC409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4" name="TextBox 3">
              <a:hlinkClick r:id="rId6"/>
              <a:extLst>
                <a:ext uri="{FF2B5EF4-FFF2-40B4-BE49-F238E27FC236}">
                  <a16:creationId xmlns:a16="http://schemas.microsoft.com/office/drawing/2014/main" id="{5D30F70A-5564-8D43-9BC4-D51271693A93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57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2_EG1003" id="{DBE85712-88D7-8C4E-9F2D-317D2E2E98FD}" vid="{B5108559-B8B5-2243-983D-80D44F6D0DB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2_EG1003" id="{DBE85712-88D7-8C4E-9F2D-317D2E2E98FD}" vid="{2BA5159C-854F-8147-94DB-7DEFF1DA9AA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1303</TotalTime>
  <Words>632</Words>
  <Application>Microsoft Office PowerPoint</Application>
  <PresentationFormat>Widescreen</PresentationFormat>
  <Paragraphs>154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Proxima Nova Lt</vt:lpstr>
      <vt:lpstr>Calibri Light</vt:lpstr>
      <vt:lpstr>Tahoma</vt:lpstr>
      <vt:lpstr>Proxima Nova Rg</vt:lpstr>
      <vt:lpstr>Calibri</vt:lpstr>
      <vt:lpstr>Gotham Medium</vt:lpstr>
      <vt:lpstr>Wingdings</vt:lpstr>
      <vt:lpstr>Office Theme</vt:lpstr>
      <vt:lpstr>Custom Design</vt:lpstr>
      <vt:lpstr>RECITATION 8</vt:lpstr>
      <vt:lpstr>AGENDA</vt:lpstr>
      <vt:lpstr>AREAS OF ENGINEERING</vt:lpstr>
      <vt:lpstr>PowerPoint Presentation</vt:lpstr>
      <vt:lpstr>PowerPoint Presentation</vt:lpstr>
      <vt:lpstr>PowerPoint Presentation</vt:lpstr>
      <vt:lpstr>TANDON SPECIALIZATIONS</vt:lpstr>
      <vt:lpstr>PowerPoint Presentation</vt:lpstr>
      <vt:lpstr>PowerPoint Presentation</vt:lpstr>
      <vt:lpstr>PowerPoint Presentation</vt:lpstr>
      <vt:lpstr>PowerPoint Presentation</vt:lpstr>
      <vt:lpstr>INVENTION, INNOVATION, ENTREPRENEURSHIP (i2e) CULTURE </vt:lpstr>
      <vt:lpstr>PowerPoint Presentation</vt:lpstr>
      <vt:lpstr>PowerPoint Presentation</vt:lpstr>
      <vt:lpstr>PowerPoint Presentation</vt:lpstr>
      <vt:lpstr>PowerPoint Presentation</vt:lpstr>
      <vt:lpstr>UNDERGRADUATE ACADEMICS AT NYU</vt:lpstr>
      <vt:lpstr>PowerPoint Presentation</vt:lpstr>
      <vt:lpstr>PowerPoint Presentation</vt:lpstr>
      <vt:lpstr>PowerPoint Presentation</vt:lpstr>
      <vt:lpstr>PowerPoint Presentation</vt:lpstr>
      <vt:lpstr>QUESTIONS?</vt:lpstr>
      <vt:lpstr>PRESENTATION ACTIVITY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8</dc:title>
  <dc:creator>Diya</dc:creator>
  <cp:lastModifiedBy>Diya Mulay</cp:lastModifiedBy>
  <cp:revision>32</cp:revision>
  <dcterms:created xsi:type="dcterms:W3CDTF">2020-08-24T08:18:56Z</dcterms:created>
  <dcterms:modified xsi:type="dcterms:W3CDTF">2021-03-24T15:53:38Z</dcterms:modified>
  <cp:contentStatus/>
</cp:coreProperties>
</file>