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4"/>
  </p:notesMasterIdLst>
  <p:sldIdLst>
    <p:sldId id="298" r:id="rId3"/>
    <p:sldId id="258" r:id="rId4"/>
    <p:sldId id="299" r:id="rId5"/>
    <p:sldId id="321" r:id="rId6"/>
    <p:sldId id="322" r:id="rId7"/>
    <p:sldId id="302" r:id="rId8"/>
    <p:sldId id="303" r:id="rId9"/>
    <p:sldId id="323" r:id="rId10"/>
    <p:sldId id="325" r:id="rId11"/>
    <p:sldId id="326" r:id="rId12"/>
    <p:sldId id="293" r:id="rId13"/>
  </p:sldIdLst>
  <p:sldSz cx="12192000" cy="6858000"/>
  <p:notesSz cx="6858000" cy="9144000"/>
  <p:embeddedFontLst>
    <p:embeddedFont>
      <p:font typeface="Proxima Nova Rg" panose="02000506030000020004" pitchFamily="2" charset="0"/>
      <p:regular r:id="rId15"/>
    </p:embeddedFont>
    <p:embeddedFont>
      <p:font typeface="Proxima Nova Lt" panose="02000506030000020004" charset="0"/>
      <p:regular r:id="rId16"/>
      <p:bold r:id="rId17"/>
      <p:italic r:id="rId18"/>
      <p:boldItalic r:id="rId19"/>
    </p:embeddedFont>
    <p:embeddedFont>
      <p:font typeface="Gotham Medium" pitchFamily="50" charset="0"/>
      <p:regular r:id="rId20"/>
      <p:italic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0" autoAdjust="0"/>
    <p:restoredTop sz="94665"/>
  </p:normalViewPr>
  <p:slideViewPr>
    <p:cSldViewPr snapToGrid="0">
      <p:cViewPr varScale="1">
        <p:scale>
          <a:sx n="81" d="100"/>
          <a:sy n="81" d="100"/>
        </p:scale>
        <p:origin x="55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9/5/2022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322069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describe the scientific method** Perhaps the most important part of the scientific method is that it is cyclical and that often we follow this process intuitively as scientistic and engineers. The cycle can be broken up into two main parts: research questions and research methods. </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a:p>
        </p:txBody>
      </p:sp>
    </p:spTree>
    <p:extLst>
      <p:ext uri="{BB962C8B-B14F-4D97-AF65-F5344CB8AC3E}">
        <p14:creationId xmlns:p14="http://schemas.microsoft.com/office/powerpoint/2010/main" val="87383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familiar with the scientific method from high school or middle school. **Ask the class to name the parts of the scientific method**</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275781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scientific method, the engineering design process is also cyclical and follows the same general structure as the scientific method: proposing a question or a challenge and then testing with a certain methodology. **</a:t>
            </a:r>
            <a:r>
              <a:rPr lang="en-US" dirty="0" err="1"/>
              <a:t>Breifly</a:t>
            </a:r>
            <a:r>
              <a:rPr lang="en-US" dirty="0"/>
              <a:t> go over the engineering design process**. The prototyping  steps are iterative and may require many different approaches in order to help address the need. It is important to note that no prototype is perfect and can always be further iterated to better solve the original problem using a set of standards to determine its effectiveness. </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134968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considerations when reviewing the success of a prototype is the prototype’s accuracy and precision. If the determination of success is landing the darts in the red circle, high precision represents the repeatability of results and the accuracy represents the prototype’s ability to complete the goal.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84434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Variability helps to describe the spread of the overall data compared to a reference value, The blue line in figure 6 above represents the reference value and the variance of the data is shown by the red spikes.</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78819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make scientific progress, we build off the work of those in the past – luckily, we can use math and the results of those who came before us to create mathematical models that help describe and predict the behavior of what is being studied. For example, we know the relationship between a mass sitting on a slope experiencing the force of gravity, this mathematical equation which you will learn in physics is a result of combining a lot of observations and measurements into a model. As you go along in your academic career, you will find these models will become more complex and will help you solve less intuitive problems.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193178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 relationships discovered overtime enable engineers to optimally design with a high level of precision and accuracy. With optimal designs, engineers can create technology that is useful and safe. These mathematical models are incorporated into CAD software to allow computerized prototyping. </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284426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9/5/2022</a:t>
            </a:fld>
            <a:endParaRPr lang="en-US"/>
          </a:p>
        </p:txBody>
      </p:sp>
      <p:sp>
        <p:nvSpPr>
          <p:cNvPr id="5" name="Footer Placeholder 4">
            <a:extLst>
              <a:ext uri="{FF2B5EF4-FFF2-40B4-BE49-F238E27FC236}">
                <a16:creationId xmlns=""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9/5/2022</a:t>
            </a:fld>
            <a:endParaRPr lang="en-US"/>
          </a:p>
        </p:txBody>
      </p:sp>
      <p:sp>
        <p:nvSpPr>
          <p:cNvPr id="5" name="Footer Placeholder 4">
            <a:extLst>
              <a:ext uri="{FF2B5EF4-FFF2-40B4-BE49-F238E27FC236}">
                <a16:creationId xmlns=""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9/5/2022</a:t>
            </a:fld>
            <a:endParaRPr lang="en-US"/>
          </a:p>
        </p:txBody>
      </p:sp>
      <p:sp>
        <p:nvSpPr>
          <p:cNvPr id="5" name="Footer Placeholder 4">
            <a:extLst>
              <a:ext uri="{FF2B5EF4-FFF2-40B4-BE49-F238E27FC236}">
                <a16:creationId xmlns=""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9/5/2022</a:t>
            </a:fld>
            <a:endParaRPr lang="en-US"/>
          </a:p>
        </p:txBody>
      </p:sp>
      <p:sp>
        <p:nvSpPr>
          <p:cNvPr id="5" name="Footer Placeholder 4">
            <a:extLst>
              <a:ext uri="{FF2B5EF4-FFF2-40B4-BE49-F238E27FC236}">
                <a16:creationId xmlns=""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9/5/2022</a:t>
            </a:fld>
            <a:endParaRPr lang="en-US"/>
          </a:p>
        </p:txBody>
      </p:sp>
      <p:sp>
        <p:nvSpPr>
          <p:cNvPr id="5" name="Footer Placeholder 4">
            <a:extLst>
              <a:ext uri="{FF2B5EF4-FFF2-40B4-BE49-F238E27FC236}">
                <a16:creationId xmlns=""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9/5/2022</a:t>
            </a:fld>
            <a:endParaRPr lang="en-US"/>
          </a:p>
        </p:txBody>
      </p:sp>
      <p:sp>
        <p:nvSpPr>
          <p:cNvPr id="5" name="Footer Placeholder 4">
            <a:extLst>
              <a:ext uri="{FF2B5EF4-FFF2-40B4-BE49-F238E27FC236}">
                <a16:creationId xmlns=""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9/5/2022</a:t>
            </a:fld>
            <a:endParaRPr lang="en-US"/>
          </a:p>
        </p:txBody>
      </p:sp>
      <p:sp>
        <p:nvSpPr>
          <p:cNvPr id="6" name="Footer Placeholder 5">
            <a:extLst>
              <a:ext uri="{FF2B5EF4-FFF2-40B4-BE49-F238E27FC236}">
                <a16:creationId xmlns=""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9/5/2022</a:t>
            </a:fld>
            <a:endParaRPr lang="en-US"/>
          </a:p>
        </p:txBody>
      </p:sp>
      <p:sp>
        <p:nvSpPr>
          <p:cNvPr id="8" name="Footer Placeholder 7">
            <a:extLst>
              <a:ext uri="{FF2B5EF4-FFF2-40B4-BE49-F238E27FC236}">
                <a16:creationId xmlns=""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9/5/2022</a:t>
            </a:fld>
            <a:endParaRPr lang="en-US"/>
          </a:p>
        </p:txBody>
      </p:sp>
      <p:sp>
        <p:nvSpPr>
          <p:cNvPr id="4" name="Footer Placeholder 3">
            <a:extLst>
              <a:ext uri="{FF2B5EF4-FFF2-40B4-BE49-F238E27FC236}">
                <a16:creationId xmlns=""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9/5/2022</a:t>
            </a:fld>
            <a:endParaRPr lang="en-US"/>
          </a:p>
        </p:txBody>
      </p:sp>
      <p:sp>
        <p:nvSpPr>
          <p:cNvPr id="3" name="Footer Placeholder 2">
            <a:extLst>
              <a:ext uri="{FF2B5EF4-FFF2-40B4-BE49-F238E27FC236}">
                <a16:creationId xmlns=""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9/5/2022</a:t>
            </a:fld>
            <a:endParaRPr lang="en-US"/>
          </a:p>
        </p:txBody>
      </p:sp>
      <p:sp>
        <p:nvSpPr>
          <p:cNvPr id="6" name="Footer Placeholder 5">
            <a:extLst>
              <a:ext uri="{FF2B5EF4-FFF2-40B4-BE49-F238E27FC236}">
                <a16:creationId xmlns=""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9/5/2022</a:t>
            </a:fld>
            <a:endParaRPr lang="en-US"/>
          </a:p>
        </p:txBody>
      </p:sp>
      <p:sp>
        <p:nvSpPr>
          <p:cNvPr id="5" name="Footer Placeholder 4">
            <a:extLst>
              <a:ext uri="{FF2B5EF4-FFF2-40B4-BE49-F238E27FC236}">
                <a16:creationId xmlns=""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9/5/2022</a:t>
            </a:fld>
            <a:endParaRPr lang="en-US"/>
          </a:p>
        </p:txBody>
      </p:sp>
      <p:sp>
        <p:nvSpPr>
          <p:cNvPr id="6" name="Footer Placeholder 5">
            <a:extLst>
              <a:ext uri="{FF2B5EF4-FFF2-40B4-BE49-F238E27FC236}">
                <a16:creationId xmlns=""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9/5/2022</a:t>
            </a:fld>
            <a:endParaRPr lang="en-US"/>
          </a:p>
        </p:txBody>
      </p:sp>
      <p:sp>
        <p:nvSpPr>
          <p:cNvPr id="5" name="Footer Placeholder 4">
            <a:extLst>
              <a:ext uri="{FF2B5EF4-FFF2-40B4-BE49-F238E27FC236}">
                <a16:creationId xmlns=""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9/5/2022</a:t>
            </a:fld>
            <a:endParaRPr lang="en-US"/>
          </a:p>
        </p:txBody>
      </p:sp>
      <p:sp>
        <p:nvSpPr>
          <p:cNvPr id="5" name="Footer Placeholder 4">
            <a:extLst>
              <a:ext uri="{FF2B5EF4-FFF2-40B4-BE49-F238E27FC236}">
                <a16:creationId xmlns=""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9/5/2022</a:t>
            </a:fld>
            <a:endParaRPr lang="en-US"/>
          </a:p>
        </p:txBody>
      </p:sp>
      <p:sp>
        <p:nvSpPr>
          <p:cNvPr id="5" name="Footer Placeholder 4">
            <a:extLst>
              <a:ext uri="{FF2B5EF4-FFF2-40B4-BE49-F238E27FC236}">
                <a16:creationId xmlns=""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9/5/2022</a:t>
            </a:fld>
            <a:endParaRPr lang="en-US"/>
          </a:p>
        </p:txBody>
      </p:sp>
      <p:sp>
        <p:nvSpPr>
          <p:cNvPr id="6" name="Footer Placeholder 5">
            <a:extLst>
              <a:ext uri="{FF2B5EF4-FFF2-40B4-BE49-F238E27FC236}">
                <a16:creationId xmlns=""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9/5/2022</a:t>
            </a:fld>
            <a:endParaRPr lang="en-US"/>
          </a:p>
        </p:txBody>
      </p:sp>
      <p:sp>
        <p:nvSpPr>
          <p:cNvPr id="8" name="Footer Placeholder 7">
            <a:extLst>
              <a:ext uri="{FF2B5EF4-FFF2-40B4-BE49-F238E27FC236}">
                <a16:creationId xmlns=""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9/5/2022</a:t>
            </a:fld>
            <a:endParaRPr lang="en-US"/>
          </a:p>
        </p:txBody>
      </p:sp>
      <p:sp>
        <p:nvSpPr>
          <p:cNvPr id="4" name="Footer Placeholder 3">
            <a:extLst>
              <a:ext uri="{FF2B5EF4-FFF2-40B4-BE49-F238E27FC236}">
                <a16:creationId xmlns=""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9/5/2022</a:t>
            </a:fld>
            <a:endParaRPr lang="en-US"/>
          </a:p>
        </p:txBody>
      </p:sp>
      <p:sp>
        <p:nvSpPr>
          <p:cNvPr id="3" name="Footer Placeholder 2">
            <a:extLst>
              <a:ext uri="{FF2B5EF4-FFF2-40B4-BE49-F238E27FC236}">
                <a16:creationId xmlns=""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9/5/2022</a:t>
            </a:fld>
            <a:endParaRPr lang="en-US"/>
          </a:p>
        </p:txBody>
      </p:sp>
      <p:sp>
        <p:nvSpPr>
          <p:cNvPr id="6" name="Footer Placeholder 5">
            <a:extLst>
              <a:ext uri="{FF2B5EF4-FFF2-40B4-BE49-F238E27FC236}">
                <a16:creationId xmlns=""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9/5/2022</a:t>
            </a:fld>
            <a:endParaRPr lang="en-US"/>
          </a:p>
        </p:txBody>
      </p:sp>
      <p:sp>
        <p:nvSpPr>
          <p:cNvPr id="6" name="Footer Placeholder 5">
            <a:extLst>
              <a:ext uri="{FF2B5EF4-FFF2-40B4-BE49-F238E27FC236}">
                <a16:creationId xmlns=""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9/5/2022</a:t>
            </a:fld>
            <a:endParaRPr lang="en-US"/>
          </a:p>
        </p:txBody>
      </p:sp>
      <p:sp>
        <p:nvSpPr>
          <p:cNvPr id="5" name="Footer Placeholder 4">
            <a:extLst>
              <a:ext uri="{FF2B5EF4-FFF2-40B4-BE49-F238E27FC236}">
                <a16:creationId xmlns=""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9/5/2022</a:t>
            </a:fld>
            <a:endParaRPr lang="en-US"/>
          </a:p>
        </p:txBody>
      </p:sp>
      <p:sp>
        <p:nvSpPr>
          <p:cNvPr id="5" name="Footer Placeholder 4">
            <a:extLst>
              <a:ext uri="{FF2B5EF4-FFF2-40B4-BE49-F238E27FC236}">
                <a16:creationId xmlns=""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2013439" y="1390456"/>
            <a:ext cx="8121580" cy="2387600"/>
          </a:xfrm>
        </p:spPr>
        <p:txBody>
          <a:bodyPr>
            <a:normAutofit/>
          </a:bodyPr>
          <a:lstStyle/>
          <a:p>
            <a:r>
              <a:rPr lang="en-US" sz="5400" dirty="0">
                <a:latin typeface="Gotham Medium" panose="02000604030000020004" pitchFamily="50" charset="0"/>
              </a:rPr>
              <a:t>RECITATION 4 </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smtClean="0">
                <a:latin typeface="Proxima Nova Rg" panose="02000506030000020004" pitchFamily="2" charset="0"/>
              </a:rPr>
              <a:t>EG1004</a:t>
            </a:r>
            <a:endParaRPr lang="en-US" sz="2800" dirty="0">
              <a:latin typeface="Proxima Nova Rg" panose="02000506030000020004" pitchFamily="2" charset="0"/>
            </a:endParaRP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http://eolos.umn.edu/sites/windpower.umn.edu/files/FINAL%20blade%20web.jpg?1343317177">
            <a:extLst>
              <a:ext uri="{FF2B5EF4-FFF2-40B4-BE49-F238E27FC236}">
                <a16:creationId xmlns="" xmlns:a16="http://schemas.microsoft.com/office/drawing/2014/main" id="{A6CDF7BA-DF4D-F84D-BD4A-536D858493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01" b="13333"/>
          <a:stretch/>
        </p:blipFill>
        <p:spPr bwMode="auto">
          <a:xfrm>
            <a:off x="2884601" y="3287563"/>
            <a:ext cx="6717969" cy="28481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4"/>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OPTIMAL DESIGN</a:t>
            </a:r>
          </a:p>
        </p:txBody>
      </p:sp>
      <p:pic>
        <p:nvPicPr>
          <p:cNvPr id="14" name="Picture 2" descr="\text{Factor of Safety}=\frac{\text{Material Strength}}{\text{Design Load}}">
            <a:extLst>
              <a:ext uri="{FF2B5EF4-FFF2-40B4-BE49-F238E27FC236}">
                <a16:creationId xmlns="" xmlns:a16="http://schemas.microsoft.com/office/drawing/2014/main" id="{32F747DD-8842-AF48-A6EC-A9D97103E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8215" y="2029845"/>
            <a:ext cx="4075570" cy="57673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 xmlns:a16="http://schemas.microsoft.com/office/drawing/2014/main" id="{C941C340-27E5-A14D-8932-5646A32499C6}"/>
              </a:ext>
            </a:extLst>
          </p:cNvPr>
          <p:cNvSpPr/>
          <p:nvPr/>
        </p:nvSpPr>
        <p:spPr>
          <a:xfrm>
            <a:off x="2696672" y="5801283"/>
            <a:ext cx="6798656" cy="369332"/>
          </a:xfrm>
          <a:prstGeom prst="rect">
            <a:avLst/>
          </a:prstGeom>
        </p:spPr>
        <p:txBody>
          <a:bodyPr wrap="non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9: </a:t>
            </a:r>
            <a:r>
              <a:rPr lang="en-US" dirty="0">
                <a:latin typeface="Proxima Nova Rg" panose="02000506030000020004" pitchFamily="2" charset="77"/>
              </a:rPr>
              <a:t>Wind turbine model courtesy of University of Minnesota </a:t>
            </a:r>
          </a:p>
        </p:txBody>
      </p:sp>
      <p:sp>
        <p:nvSpPr>
          <p:cNvPr id="13" name="TextBox 12">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9</a:t>
            </a:r>
            <a:endParaRPr lang="en-US" sz="1600" dirty="0">
              <a:latin typeface="Proxima Nova Lt" panose="02000506030000020004" pitchFamily="50" charset="0"/>
            </a:endParaRPr>
          </a:p>
        </p:txBody>
      </p:sp>
      <p:pic>
        <p:nvPicPr>
          <p:cNvPr id="16" name="Picture 15" descr="A picture containing drawing&#10;&#10;Description automatically generated">
            <a:extLst>
              <a:ext uri="{FF2B5EF4-FFF2-40B4-BE49-F238E27FC236}">
                <a16:creationId xmlns="" xmlns:a16="http://schemas.microsoft.com/office/drawing/2014/main" id="{CB8A47CF-AD35-44C5-826A-936C022CED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Rectangle 10">
            <a:extLst>
              <a:ext uri="{FF2B5EF4-FFF2-40B4-BE49-F238E27FC236}">
                <a16:creationId xmlns="" xmlns:a16="http://schemas.microsoft.com/office/drawing/2014/main" id="{C941C340-27E5-A14D-8932-5646A32499C6}"/>
              </a:ext>
            </a:extLst>
          </p:cNvPr>
          <p:cNvSpPr/>
          <p:nvPr/>
        </p:nvSpPr>
        <p:spPr>
          <a:xfrm>
            <a:off x="4177955" y="2720435"/>
            <a:ext cx="4131260" cy="369332"/>
          </a:xfrm>
          <a:prstGeom prst="rect">
            <a:avLst/>
          </a:prstGeom>
        </p:spPr>
        <p:txBody>
          <a:bodyPr wrap="none">
            <a:spAutoFit/>
          </a:bodyPr>
          <a:lstStyle/>
          <a:p>
            <a:pPr algn="ctr"/>
            <a:r>
              <a:rPr lang="en-US" dirty="0" smtClean="0">
                <a:latin typeface="Proxima Nova Rg" panose="02000506030000020004" pitchFamily="2" charset="77"/>
              </a:rPr>
              <a:t>Equation 1: Factor of safety calculation</a:t>
            </a:r>
            <a:endParaRPr lang="en-US" dirty="0">
              <a:latin typeface="Proxima Nova Rg" panose="02000506030000020004" pitchFamily="2" charset="77"/>
            </a:endParaRPr>
          </a:p>
        </p:txBody>
      </p:sp>
    </p:spTree>
    <p:extLst>
      <p:ext uri="{BB962C8B-B14F-4D97-AF65-F5344CB8AC3E}">
        <p14:creationId xmlns:p14="http://schemas.microsoft.com/office/powerpoint/2010/main" val="2789088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50" charset="0"/>
              </a:rPr>
              <a:t>QUESTIONS?</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34691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1637729" y="721822"/>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The Scientific Method</a:t>
            </a:r>
          </a:p>
          <a:p>
            <a:pPr marL="342900" indent="-342900" algn="l">
              <a:buFont typeface="Arial" panose="020B0604020202020204" pitchFamily="34" charset="0"/>
              <a:buChar char="•"/>
            </a:pPr>
            <a:r>
              <a:rPr lang="en-US" sz="2800" dirty="0">
                <a:latin typeface="Proxima Nova Rg" panose="02000506030000020004" pitchFamily="2" charset="0"/>
              </a:rPr>
              <a:t>The Engineering Design </a:t>
            </a:r>
            <a:r>
              <a:rPr lang="en-US" sz="2800" dirty="0" smtClean="0">
                <a:latin typeface="Proxima Nova Rg" panose="02000506030000020004" pitchFamily="2" charset="0"/>
              </a:rPr>
              <a:t>Process</a:t>
            </a:r>
          </a:p>
          <a:p>
            <a:pPr marL="342900" indent="-342900" algn="l">
              <a:buFont typeface="Arial" panose="020B0604020202020204" pitchFamily="34" charset="0"/>
              <a:buChar char="•"/>
            </a:pPr>
            <a:r>
              <a:rPr lang="en-US" sz="2800" dirty="0" smtClean="0">
                <a:latin typeface="Proxima Nova Rg" panose="02000506030000020004" pitchFamily="2" charset="0"/>
              </a:rPr>
              <a:t>Technical Writing Standards</a:t>
            </a:r>
          </a:p>
          <a:p>
            <a:pPr marL="342900" indent="-342900" algn="l">
              <a:buFont typeface="Arial" panose="020B0604020202020204" pitchFamily="34" charset="0"/>
              <a:buChar char="•"/>
            </a:pPr>
            <a:r>
              <a:rPr lang="en-US" sz="2800" dirty="0" smtClean="0">
                <a:latin typeface="Proxima Nova Rg" panose="02000506030000020004" pitchFamily="2" charset="0"/>
              </a:rPr>
              <a:t>Lab 3 Presentations</a:t>
            </a:r>
            <a:endParaRPr lang="en-US" sz="2800" dirty="0">
              <a:latin typeface="Proxima Nova Rg" panose="02000506030000020004" pitchFamily="2" charset="0"/>
            </a:endParaRP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flipH="1">
            <a:off x="946860" y="3236086"/>
            <a:ext cx="4485" cy="12787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sp>
        <p:nvSpPr>
          <p:cNvPr id="11" name="TextBox 10">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3" name="Picture 12" descr="A picture containing drawing&#10;&#10;Description automatically generated">
            <a:extLst>
              <a:ext uri="{FF2B5EF4-FFF2-40B4-BE49-F238E27FC236}">
                <a16:creationId xmlns="" xmlns:a16="http://schemas.microsoft.com/office/drawing/2014/main" id="{CB8A47CF-AD35-44C5-826A-936C022CED8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03474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1025562" y="1665704"/>
            <a:ext cx="10140876" cy="2387600"/>
          </a:xfrm>
        </p:spPr>
        <p:txBody>
          <a:bodyPr>
            <a:normAutofit/>
          </a:bodyPr>
          <a:lstStyle/>
          <a:p>
            <a:r>
              <a:rPr lang="en-US" sz="5400" dirty="0">
                <a:latin typeface="Gotham Medium" panose="02000604030000020004" pitchFamily="50" charset="0"/>
              </a:rPr>
              <a:t>THE SCIENTIFIC METHOD</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 xmlns:a16="http://schemas.microsoft.com/office/drawing/2014/main"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3"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4" y="560640"/>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THE SCIENTIFIC METHOD</a:t>
            </a:r>
          </a:p>
        </p:txBody>
      </p:sp>
      <p:pic>
        <p:nvPicPr>
          <p:cNvPr id="14" name="Picture 2" descr="Image result for public domain scientific method">
            <a:extLst>
              <a:ext uri="{FF2B5EF4-FFF2-40B4-BE49-F238E27FC236}">
                <a16:creationId xmlns="" xmlns:a16="http://schemas.microsoft.com/office/drawing/2014/main" id="{9B1AB7D2-4A31-AB4B-8430-7C400297D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83427">
            <a:off x="4023168" y="1697207"/>
            <a:ext cx="4145659" cy="386963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 xmlns:a16="http://schemas.microsoft.com/office/drawing/2014/main" id="{8282562D-6DA0-4547-AFD6-EE7CBF2479B2}"/>
              </a:ext>
            </a:extLst>
          </p:cNvPr>
          <p:cNvSpPr/>
          <p:nvPr/>
        </p:nvSpPr>
        <p:spPr>
          <a:xfrm>
            <a:off x="2469301" y="4406468"/>
            <a:ext cx="1774845" cy="954107"/>
          </a:xfrm>
          <a:prstGeom prst="rect">
            <a:avLst/>
          </a:prstGeom>
        </p:spPr>
        <p:txBody>
          <a:bodyPr wrap="none">
            <a:spAutoFit/>
          </a:bodyPr>
          <a:lstStyle/>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Research </a:t>
            </a:r>
            <a:br>
              <a:rPr lang="en-US" sz="2800" b="1" dirty="0">
                <a:solidFill>
                  <a:srgbClr val="000066"/>
                </a:solidFill>
                <a:effectLst>
                  <a:outerShdw blurRad="38100" dist="38100" dir="2700000" algn="tl">
                    <a:srgbClr val="000000"/>
                  </a:outerShdw>
                </a:effectLst>
                <a:latin typeface="Proxima Nova Lt" panose="02000506030000020004" pitchFamily="2" charset="77"/>
              </a:rPr>
            </a:br>
            <a:r>
              <a:rPr lang="en-US" sz="2800" b="1" dirty="0">
                <a:solidFill>
                  <a:srgbClr val="000066"/>
                </a:solidFill>
                <a:effectLst>
                  <a:outerShdw blurRad="38100" dist="38100" dir="2700000" algn="tl">
                    <a:srgbClr val="000000"/>
                  </a:outerShdw>
                </a:effectLst>
                <a:latin typeface="Proxima Nova Lt" panose="02000506030000020004" pitchFamily="2" charset="77"/>
              </a:rPr>
              <a:t>Method</a:t>
            </a:r>
          </a:p>
        </p:txBody>
      </p:sp>
      <p:sp>
        <p:nvSpPr>
          <p:cNvPr id="18" name="Rectangle 17">
            <a:extLst>
              <a:ext uri="{FF2B5EF4-FFF2-40B4-BE49-F238E27FC236}">
                <a16:creationId xmlns="" xmlns:a16="http://schemas.microsoft.com/office/drawing/2014/main" id="{CD93499C-765A-D64B-91B7-A6F9DF18C0FE}"/>
              </a:ext>
            </a:extLst>
          </p:cNvPr>
          <p:cNvSpPr/>
          <p:nvPr/>
        </p:nvSpPr>
        <p:spPr>
          <a:xfrm>
            <a:off x="8318879" y="3220974"/>
            <a:ext cx="1813317" cy="954107"/>
          </a:xfrm>
          <a:prstGeom prst="rect">
            <a:avLst/>
          </a:prstGeom>
        </p:spPr>
        <p:txBody>
          <a:bodyPr wrap="none">
            <a:spAutoFit/>
          </a:bodyPr>
          <a:lstStyle/>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Research </a:t>
            </a:r>
          </a:p>
          <a:p>
            <a:pPr>
              <a:defRPr/>
            </a:pPr>
            <a:r>
              <a:rPr lang="en-US" sz="2800" b="1" dirty="0">
                <a:solidFill>
                  <a:srgbClr val="000066"/>
                </a:solidFill>
                <a:effectLst>
                  <a:outerShdw blurRad="38100" dist="38100" dir="2700000" algn="tl">
                    <a:srgbClr val="000000"/>
                  </a:outerShdw>
                </a:effectLst>
                <a:latin typeface="Proxima Nova Lt" panose="02000506030000020004" pitchFamily="2" charset="77"/>
              </a:rPr>
              <a:t>Questions</a:t>
            </a:r>
          </a:p>
        </p:txBody>
      </p:sp>
      <p:sp>
        <p:nvSpPr>
          <p:cNvPr id="19" name="Rectangle 18">
            <a:extLst>
              <a:ext uri="{FF2B5EF4-FFF2-40B4-BE49-F238E27FC236}">
                <a16:creationId xmlns="" xmlns:a16="http://schemas.microsoft.com/office/drawing/2014/main" id="{7F8FD9CE-A946-174D-AD7E-EF85B01A561D}"/>
              </a:ext>
            </a:extLst>
          </p:cNvPr>
          <p:cNvSpPr/>
          <p:nvPr/>
        </p:nvSpPr>
        <p:spPr>
          <a:xfrm>
            <a:off x="3873115" y="5551137"/>
            <a:ext cx="4445764" cy="646331"/>
          </a:xfrm>
          <a:prstGeom prst="rect">
            <a:avLst/>
          </a:prstGeom>
        </p:spPr>
        <p:txBody>
          <a:bodyPr wrap="squar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1: </a:t>
            </a:r>
            <a:r>
              <a:rPr lang="en-US" dirty="0">
                <a:latin typeface="Proxima Nova Rg" panose="02000506030000020004" pitchFamily="2" charset="77"/>
              </a:rPr>
              <a:t>Scientific method cycle courtesy of The Biology Primer</a:t>
            </a:r>
          </a:p>
        </p:txBody>
      </p:sp>
      <p:sp>
        <p:nvSpPr>
          <p:cNvPr id="16" name="TextBox 15">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3</a:t>
            </a:r>
            <a:endParaRPr lang="en-US" sz="1600" dirty="0">
              <a:latin typeface="Proxima Nova Lt" panose="02000506030000020004" pitchFamily="50" charset="0"/>
            </a:endParaRPr>
          </a:p>
        </p:txBody>
      </p:sp>
      <p:pic>
        <p:nvPicPr>
          <p:cNvPr id="20" name="Picture 19" descr="A picture containing drawing&#10;&#10;Description automatically generated">
            <a:extLst>
              <a:ext uri="{FF2B5EF4-FFF2-40B4-BE49-F238E27FC236}">
                <a16:creationId xmlns=""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25100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THE ENGINEERING DESIGN PROCESS</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12" name="Picture 11" descr="A picture containing drawing&#10;&#10;Description automatically generated">
            <a:extLst>
              <a:ext uri="{FF2B5EF4-FFF2-40B4-BE49-F238E27FC236}">
                <a16:creationId xmlns="" xmlns:a16="http://schemas.microsoft.com/office/drawing/2014/main" id="{CB8A47CF-AD35-44C5-826A-936C022CED8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7911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610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120866" y="652568"/>
            <a:ext cx="11950267"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ENGINEERING DESIGN PROCESS</a:t>
            </a:r>
          </a:p>
        </p:txBody>
      </p:sp>
      <p:pic>
        <p:nvPicPr>
          <p:cNvPr id="14" name="Picture 2" descr="Engineering Design Process">
            <a:extLst>
              <a:ext uri="{FF2B5EF4-FFF2-40B4-BE49-F238E27FC236}">
                <a16:creationId xmlns="" xmlns:a16="http://schemas.microsoft.com/office/drawing/2014/main" id="{6FED6BD3-63EF-124C-9320-CE9F162B6E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3853" y="1696661"/>
            <a:ext cx="4544291" cy="41647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 xmlns:a16="http://schemas.microsoft.com/office/drawing/2014/main" id="{F2532376-7F06-BE42-BCFB-D5C795F3A9D8}"/>
              </a:ext>
            </a:extLst>
          </p:cNvPr>
          <p:cNvSpPr/>
          <p:nvPr/>
        </p:nvSpPr>
        <p:spPr>
          <a:xfrm>
            <a:off x="2738081" y="5900876"/>
            <a:ext cx="7135591" cy="369332"/>
          </a:xfrm>
          <a:prstGeom prst="rect">
            <a:avLst/>
          </a:prstGeom>
        </p:spPr>
        <p:txBody>
          <a:bodyPr wrap="square">
            <a:spAutoFit/>
          </a:bodyPr>
          <a:lstStyle/>
          <a:p>
            <a:r>
              <a:rPr lang="en-US" dirty="0">
                <a:latin typeface="Proxima Nova Rg" panose="02000506030000020004" pitchFamily="2" charset="77"/>
              </a:rPr>
              <a:t>Figure </a:t>
            </a:r>
            <a:r>
              <a:rPr lang="en-US" dirty="0" smtClean="0">
                <a:latin typeface="Proxima Nova Rg" panose="02000506030000020004" pitchFamily="2" charset="77"/>
              </a:rPr>
              <a:t>2: </a:t>
            </a:r>
            <a:r>
              <a:rPr lang="en-US" dirty="0">
                <a:latin typeface="Proxima Nova Rg" panose="02000506030000020004" pitchFamily="2" charset="77"/>
              </a:rPr>
              <a:t>Engineering design cycle courtesy of Teach Engineering</a:t>
            </a:r>
          </a:p>
        </p:txBody>
      </p:sp>
      <p:sp>
        <p:nvSpPr>
          <p:cNvPr id="10" name="TextBox 9">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5</a:t>
            </a:r>
            <a:endParaRPr lang="en-US" sz="1600" dirty="0">
              <a:latin typeface="Proxima Nova Lt" panose="02000506030000020004" pitchFamily="50" charset="0"/>
            </a:endParaRPr>
          </a:p>
        </p:txBody>
      </p:sp>
      <p:pic>
        <p:nvPicPr>
          <p:cNvPr id="11" name="Picture 10" descr="A picture containing drawing&#10;&#10;Description automatically generated">
            <a:extLst>
              <a:ext uri="{FF2B5EF4-FFF2-40B4-BE49-F238E27FC236}">
                <a16:creationId xmlns=""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01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ACCURACY &amp; PRECISION</a:t>
            </a:r>
          </a:p>
        </p:txBody>
      </p:sp>
      <p:pic>
        <p:nvPicPr>
          <p:cNvPr id="14" name="Picture 2" descr="http://extensionengine.com/wp-content/uploads/2013/01/accuracy-vs-precision.jpg">
            <a:extLst>
              <a:ext uri="{FF2B5EF4-FFF2-40B4-BE49-F238E27FC236}">
                <a16:creationId xmlns="" xmlns:a16="http://schemas.microsoft.com/office/drawing/2014/main" id="{86EAFB34-9F03-1040-A997-116EA3E57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47" y="1850064"/>
            <a:ext cx="8886906" cy="353254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 xmlns:a16="http://schemas.microsoft.com/office/drawing/2014/main" id="{EF4D668C-0D98-B44E-988C-5ED33466EF22}"/>
              </a:ext>
            </a:extLst>
          </p:cNvPr>
          <p:cNvSpPr/>
          <p:nvPr/>
        </p:nvSpPr>
        <p:spPr>
          <a:xfrm>
            <a:off x="2669683" y="5562028"/>
            <a:ext cx="7620000" cy="369332"/>
          </a:xfrm>
          <a:prstGeom prst="rect">
            <a:avLst/>
          </a:prstGeom>
        </p:spPr>
        <p:txBody>
          <a:bodyPr wrap="square">
            <a:spAutoFit/>
          </a:bodyPr>
          <a:lstStyle/>
          <a:p>
            <a:r>
              <a:rPr lang="en-US" dirty="0">
                <a:latin typeface="Proxima Nova Rg" panose="02000506030000020004" pitchFamily="2" charset="77"/>
              </a:rPr>
              <a:t>Figure </a:t>
            </a:r>
            <a:r>
              <a:rPr lang="en-US" dirty="0" smtClean="0">
                <a:latin typeface="Proxima Nova Rg" panose="02000506030000020004" pitchFamily="2" charset="77"/>
              </a:rPr>
              <a:t>3: </a:t>
            </a:r>
            <a:r>
              <a:rPr lang="en-US" dirty="0">
                <a:latin typeface="Proxima Nova Rg" panose="02000506030000020004" pitchFamily="2" charset="77"/>
              </a:rPr>
              <a:t>Accuracy and precision visual courtesy of Extension Engine</a:t>
            </a:r>
          </a:p>
        </p:txBody>
      </p:sp>
      <p:sp>
        <p:nvSpPr>
          <p:cNvPr id="10" name="TextBox 9">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6</a:t>
            </a:r>
            <a:endParaRPr lang="en-US" sz="1600" dirty="0">
              <a:latin typeface="Proxima Nova Lt" panose="02000506030000020004" pitchFamily="50" charset="0"/>
            </a:endParaRPr>
          </a:p>
        </p:txBody>
      </p:sp>
      <p:pic>
        <p:nvPicPr>
          <p:cNvPr id="13" name="Picture 12" descr="A picture containing drawing&#10;&#10;Description automatically generated">
            <a:extLst>
              <a:ext uri="{FF2B5EF4-FFF2-40B4-BE49-F238E27FC236}">
                <a16:creationId xmlns=""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608693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577618"/>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smtClean="0">
                <a:latin typeface="Gotham Medium" panose="02000604030000020004" pitchFamily="50" charset="0"/>
              </a:rPr>
              <a:t>VARIABILITY &amp; SAMPLING</a:t>
            </a:r>
            <a:endParaRPr lang="en-US" sz="5400" dirty="0">
              <a:latin typeface="Gotham Medium" panose="02000604030000020004" pitchFamily="50" charset="0"/>
            </a:endParaRPr>
          </a:p>
        </p:txBody>
      </p:sp>
      <p:pic>
        <p:nvPicPr>
          <p:cNvPr id="10" name="Picture 2" descr="http://www.allsensors.com/images/engineering/figure-1.png">
            <a:extLst>
              <a:ext uri="{FF2B5EF4-FFF2-40B4-BE49-F238E27FC236}">
                <a16:creationId xmlns="" xmlns:a16="http://schemas.microsoft.com/office/drawing/2014/main" id="{ED8562CA-BD94-AE4A-BB11-7D0B3E084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07" y="1374648"/>
            <a:ext cx="5627317" cy="450629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 xmlns:a16="http://schemas.microsoft.com/office/drawing/2014/main" id="{EF4D668C-0D98-B44E-988C-5ED33466EF22}"/>
              </a:ext>
            </a:extLst>
          </p:cNvPr>
          <p:cNvSpPr/>
          <p:nvPr/>
        </p:nvSpPr>
        <p:spPr>
          <a:xfrm>
            <a:off x="715143" y="5414903"/>
            <a:ext cx="5285434" cy="646331"/>
          </a:xfrm>
          <a:prstGeom prst="rect">
            <a:avLst/>
          </a:prstGeom>
        </p:spPr>
        <p:txBody>
          <a:bodyPr wrap="squar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4: </a:t>
            </a:r>
            <a:r>
              <a:rPr lang="en-US" dirty="0">
                <a:latin typeface="Proxima Nova Rg" panose="02000506030000020004" pitchFamily="2" charset="77"/>
              </a:rPr>
              <a:t>Accuracy and precision graphically courtesy of All Sensors</a:t>
            </a:r>
          </a:p>
        </p:txBody>
      </p:sp>
      <p:sp>
        <p:nvSpPr>
          <p:cNvPr id="14" name="TextBox 13">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7</a:t>
            </a:r>
            <a:endParaRPr lang="en-US" sz="1600" dirty="0">
              <a:latin typeface="Proxima Nova Lt" panose="02000506030000020004" pitchFamily="50" charset="0"/>
            </a:endParaRPr>
          </a:p>
        </p:txBody>
      </p:sp>
      <p:pic>
        <p:nvPicPr>
          <p:cNvPr id="18" name="Picture 17" descr="A picture containing drawing&#10;&#10;Description automatically generated">
            <a:extLst>
              <a:ext uri="{FF2B5EF4-FFF2-40B4-BE49-F238E27FC236}">
                <a16:creationId xmlns="" xmlns:a16="http://schemas.microsoft.com/office/drawing/2014/main" id="{CB8A47CF-AD35-44C5-826A-936C022CED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pic>
        <p:nvPicPr>
          <p:cNvPr id="12" name="Picture 4" descr="http://upload.wikimedia.org/wikipedia/commons/b/bf/Simple_random_sampling.PNG">
            <a:extLst>
              <a:ext uri="{FF2B5EF4-FFF2-40B4-BE49-F238E27FC236}">
                <a16:creationId xmlns="" xmlns:a16="http://schemas.microsoft.com/office/drawing/2014/main" id="{B537D003-A5C8-FA45-97C0-B257886FB8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417" y="1825617"/>
            <a:ext cx="4163404" cy="320676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 xmlns:a16="http://schemas.microsoft.com/office/drawing/2014/main" id="{80A4A67B-1D24-6F48-BEED-5F7485797152}"/>
              </a:ext>
            </a:extLst>
          </p:cNvPr>
          <p:cNvSpPr/>
          <p:nvPr/>
        </p:nvSpPr>
        <p:spPr>
          <a:xfrm>
            <a:off x="6752246" y="5414902"/>
            <a:ext cx="4089746" cy="646331"/>
          </a:xfrm>
          <a:prstGeom prst="rect">
            <a:avLst/>
          </a:prstGeom>
        </p:spPr>
        <p:txBody>
          <a:bodyPr wrap="squar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5: </a:t>
            </a:r>
            <a:r>
              <a:rPr lang="en-US" dirty="0">
                <a:latin typeface="Proxima Nova Rg" panose="02000506030000020004" pitchFamily="2" charset="77"/>
              </a:rPr>
              <a:t>Simple random sample courtesy of </a:t>
            </a:r>
            <a:r>
              <a:rPr lang="en-US" dirty="0" err="1">
                <a:latin typeface="Proxima Nova Rg" panose="02000506030000020004" pitchFamily="2" charset="77"/>
              </a:rPr>
              <a:t>Mathprofdk</a:t>
            </a:r>
            <a:endParaRPr lang="en-US" dirty="0">
              <a:latin typeface="Proxima Nova Rg" panose="02000506030000020004" pitchFamily="2" charset="77"/>
            </a:endParaRPr>
          </a:p>
        </p:txBody>
      </p:sp>
    </p:spTree>
    <p:extLst>
      <p:ext uri="{BB962C8B-B14F-4D97-AF65-F5344CB8AC3E}">
        <p14:creationId xmlns:p14="http://schemas.microsoft.com/office/powerpoint/2010/main" val="140964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6070" y="628658"/>
            <a:ext cx="1219807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RELATIONSHIPS &amp; ASSUMPTIONS</a:t>
            </a:r>
          </a:p>
        </p:txBody>
      </p:sp>
      <p:pic>
        <p:nvPicPr>
          <p:cNvPr id="17" name="Picture 2" descr="http://www.dallassd.com/our%20schools/high%20School/Chemsite/p2/format/freebody.gif">
            <a:extLst>
              <a:ext uri="{FF2B5EF4-FFF2-40B4-BE49-F238E27FC236}">
                <a16:creationId xmlns="" xmlns:a16="http://schemas.microsoft.com/office/drawing/2014/main" id="{27BA4CD5-6647-FC47-8A78-8E2098231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573" y="2347512"/>
            <a:ext cx="4121967" cy="267777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mathematical models">
            <a:extLst>
              <a:ext uri="{FF2B5EF4-FFF2-40B4-BE49-F238E27FC236}">
                <a16:creationId xmlns="" xmlns:a16="http://schemas.microsoft.com/office/drawing/2014/main" id="{2C88A740-8669-E14C-9011-C6F52B777C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413" t="34541" r="20159" b="14524"/>
          <a:stretch/>
        </p:blipFill>
        <p:spPr bwMode="auto">
          <a:xfrm>
            <a:off x="7955002" y="3031675"/>
            <a:ext cx="3997035" cy="16741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lated image">
            <a:extLst>
              <a:ext uri="{FF2B5EF4-FFF2-40B4-BE49-F238E27FC236}">
                <a16:creationId xmlns="" xmlns:a16="http://schemas.microsoft.com/office/drawing/2014/main" id="{0B000DE5-9C24-3941-B35B-FC04C5B23D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765" y="2431624"/>
            <a:ext cx="3346066" cy="25095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80BD2229-496D-EF46-8846-E85F99F51B10}"/>
              </a:ext>
            </a:extLst>
          </p:cNvPr>
          <p:cNvSpPr/>
          <p:nvPr/>
        </p:nvSpPr>
        <p:spPr>
          <a:xfrm>
            <a:off x="316188" y="5271040"/>
            <a:ext cx="3861955" cy="646331"/>
          </a:xfrm>
          <a:prstGeom prst="rect">
            <a:avLst/>
          </a:prstGeom>
        </p:spPr>
        <p:txBody>
          <a:bodyPr wrap="non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6: </a:t>
            </a:r>
            <a:r>
              <a:rPr lang="en-US" dirty="0">
                <a:latin typeface="Proxima Nova Rg" panose="02000506030000020004" pitchFamily="2" charset="77"/>
              </a:rPr>
              <a:t>Mathematical </a:t>
            </a:r>
            <a:r>
              <a:rPr lang="en-US" dirty="0" smtClean="0">
                <a:latin typeface="Proxima Nova Rg" panose="02000506030000020004" pitchFamily="2" charset="77"/>
              </a:rPr>
              <a:t>relationships </a:t>
            </a:r>
            <a:br>
              <a:rPr lang="en-US" dirty="0" smtClean="0">
                <a:latin typeface="Proxima Nova Rg" panose="02000506030000020004" pitchFamily="2" charset="77"/>
              </a:rPr>
            </a:br>
            <a:r>
              <a:rPr lang="en-US" dirty="0" smtClean="0">
                <a:latin typeface="Proxima Nova Rg" panose="02000506030000020004" pitchFamily="2" charset="77"/>
              </a:rPr>
              <a:t>you’re learning in calculus </a:t>
            </a:r>
            <a:endParaRPr lang="en-US" dirty="0">
              <a:latin typeface="Proxima Nova Rg" panose="02000506030000020004" pitchFamily="2" charset="77"/>
            </a:endParaRPr>
          </a:p>
        </p:txBody>
      </p:sp>
      <p:sp>
        <p:nvSpPr>
          <p:cNvPr id="14" name="TextBox 13">
            <a:extLst>
              <a:ext uri="{FF2B5EF4-FFF2-40B4-BE49-F238E27FC236}">
                <a16:creationId xmlns=""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8</a:t>
            </a:r>
            <a:endParaRPr lang="en-US" sz="1600" dirty="0">
              <a:latin typeface="Proxima Nova Lt" panose="02000506030000020004" pitchFamily="50" charset="0"/>
            </a:endParaRPr>
          </a:p>
        </p:txBody>
      </p:sp>
      <p:pic>
        <p:nvPicPr>
          <p:cNvPr id="18" name="Picture 17" descr="A picture containing drawing&#10;&#10;Description automatically generated">
            <a:extLst>
              <a:ext uri="{FF2B5EF4-FFF2-40B4-BE49-F238E27FC236}">
                <a16:creationId xmlns="" xmlns:a16="http://schemas.microsoft.com/office/drawing/2014/main" id="{CB8A47CF-AD35-44C5-826A-936C022CED8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2" name="Rectangle 11">
            <a:extLst>
              <a:ext uri="{FF2B5EF4-FFF2-40B4-BE49-F238E27FC236}">
                <a16:creationId xmlns="" xmlns:a16="http://schemas.microsoft.com/office/drawing/2014/main" id="{80BD2229-496D-EF46-8846-E85F99F51B10}"/>
              </a:ext>
            </a:extLst>
          </p:cNvPr>
          <p:cNvSpPr/>
          <p:nvPr/>
        </p:nvSpPr>
        <p:spPr>
          <a:xfrm>
            <a:off x="4763181" y="5307278"/>
            <a:ext cx="3151824" cy="646331"/>
          </a:xfrm>
          <a:prstGeom prst="rect">
            <a:avLst/>
          </a:prstGeom>
        </p:spPr>
        <p:txBody>
          <a:bodyPr wrap="non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7: Free-body diagram </a:t>
            </a:r>
            <a:br>
              <a:rPr lang="en-US" dirty="0" smtClean="0">
                <a:latin typeface="Proxima Nova Rg" panose="02000506030000020004" pitchFamily="2" charset="77"/>
              </a:rPr>
            </a:br>
            <a:r>
              <a:rPr lang="en-US" dirty="0" smtClean="0">
                <a:latin typeface="Proxima Nova Rg" panose="02000506030000020004" pitchFamily="2" charset="77"/>
              </a:rPr>
              <a:t>assumptions</a:t>
            </a:r>
            <a:endParaRPr lang="en-US" dirty="0">
              <a:latin typeface="Proxima Nova Rg" panose="02000506030000020004" pitchFamily="2" charset="77"/>
            </a:endParaRPr>
          </a:p>
        </p:txBody>
      </p:sp>
      <p:sp>
        <p:nvSpPr>
          <p:cNvPr id="19" name="Rectangle 18">
            <a:extLst>
              <a:ext uri="{FF2B5EF4-FFF2-40B4-BE49-F238E27FC236}">
                <a16:creationId xmlns="" xmlns:a16="http://schemas.microsoft.com/office/drawing/2014/main" id="{80BD2229-496D-EF46-8846-E85F99F51B10}"/>
              </a:ext>
            </a:extLst>
          </p:cNvPr>
          <p:cNvSpPr/>
          <p:nvPr/>
        </p:nvSpPr>
        <p:spPr>
          <a:xfrm>
            <a:off x="8166010" y="5290707"/>
            <a:ext cx="3575018" cy="646331"/>
          </a:xfrm>
          <a:prstGeom prst="rect">
            <a:avLst/>
          </a:prstGeom>
        </p:spPr>
        <p:txBody>
          <a:bodyPr wrap="none">
            <a:spAutoFit/>
          </a:bodyPr>
          <a:lstStyle/>
          <a:p>
            <a:pPr algn="ctr"/>
            <a:r>
              <a:rPr lang="en-US" dirty="0">
                <a:latin typeface="Proxima Nova Rg" panose="02000506030000020004" pitchFamily="2" charset="77"/>
              </a:rPr>
              <a:t>Figure </a:t>
            </a:r>
            <a:r>
              <a:rPr lang="en-US" dirty="0" smtClean="0">
                <a:latin typeface="Proxima Nova Rg" panose="02000506030000020004" pitchFamily="2" charset="77"/>
              </a:rPr>
              <a:t>8: Differential equation for </a:t>
            </a:r>
            <a:br>
              <a:rPr lang="en-US" dirty="0" smtClean="0">
                <a:latin typeface="Proxima Nova Rg" panose="02000506030000020004" pitchFamily="2" charset="77"/>
              </a:rPr>
            </a:br>
            <a:r>
              <a:rPr lang="en-US" dirty="0" smtClean="0">
                <a:latin typeface="Proxima Nova Rg" panose="02000506030000020004" pitchFamily="2" charset="77"/>
              </a:rPr>
              <a:t>cancer spread &amp; treatment</a:t>
            </a:r>
            <a:endParaRPr lang="en-US" dirty="0">
              <a:latin typeface="Proxima Nova Rg" panose="02000506030000020004" pitchFamily="2" charset="77"/>
            </a:endParaRPr>
          </a:p>
        </p:txBody>
      </p:sp>
    </p:spTree>
    <p:extLst>
      <p:ext uri="{BB962C8B-B14F-4D97-AF65-F5344CB8AC3E}">
        <p14:creationId xmlns:p14="http://schemas.microsoft.com/office/powerpoint/2010/main" val="2920339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TotalTime>
  <Words>609</Words>
  <Application>Microsoft Office PowerPoint</Application>
  <PresentationFormat>Widescreen</PresentationFormat>
  <Paragraphs>53</Paragraphs>
  <Slides>11</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Proxima Nova Rg</vt:lpstr>
      <vt:lpstr>Proxima Nova Lt</vt:lpstr>
      <vt:lpstr>Gotham Medium</vt:lpstr>
      <vt:lpstr>Calibri</vt:lpstr>
      <vt:lpstr>Calibri Light</vt:lpstr>
      <vt:lpstr>Arial</vt:lpstr>
      <vt:lpstr>Office Theme</vt:lpstr>
      <vt:lpstr>Custom Design</vt:lpstr>
      <vt:lpstr>RECITATION 4 </vt:lpstr>
      <vt:lpstr>AGENDA</vt:lpstr>
      <vt:lpstr>THE SCIENTIFIC METHOD</vt:lpstr>
      <vt:lpstr>PowerPoint Presentation</vt:lpstr>
      <vt:lpstr>THE ENGINEERING DESIGN PROCESS</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6</dc:title>
  <dc:creator>Diya</dc:creator>
  <cp:lastModifiedBy>User</cp:lastModifiedBy>
  <cp:revision>32</cp:revision>
  <dcterms:created xsi:type="dcterms:W3CDTF">2020-08-24T04:41:16Z</dcterms:created>
  <dcterms:modified xsi:type="dcterms:W3CDTF">2022-09-05T20:43:56Z</dcterms:modified>
  <cp:contentStatus/>
</cp:coreProperties>
</file>