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64" r:id="rId19"/>
  </p:sldIdLst>
  <p:sldSz cx="12192000" cy="6858000"/>
  <p:notesSz cx="6858000" cy="9144000"/>
  <p:embeddedFontLst>
    <p:embeddedFont>
      <p:font typeface="Gotham Medium" panose="02000604030000020004" pitchFamily="50" charset="0"/>
      <p:regular r:id="rId20"/>
    </p:embeddedFont>
    <p:embeddedFont>
      <p:font typeface="Proxima Nova Lt" panose="02000506030000020004" pitchFamily="5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MS PGothic" panose="020B0600070205080204" pitchFamily="34" charset="-128"/>
      <p:regular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Proxima Nova Rg" panose="020005060300000200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893" y="1062446"/>
            <a:ext cx="10998926" cy="2734903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BOOM CONSTRUCTION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</a:t>
            </a:r>
            <a:r>
              <a:rPr lang="en-US" dirty="0" smtClean="0">
                <a:latin typeface="Proxima Nova Rg" panose="02000506030000020004" pitchFamily="2" charset="0"/>
              </a:rPr>
              <a:t>7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F5BE5A9-CF04-4D22-87D8-169A2EBA7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38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4098" name="Picture 2" descr="Parameterizing the Dimensions of Imported CAD Files | COMSOL Blog">
            <a:extLst>
              <a:ext uri="{FF2B5EF4-FFF2-40B4-BE49-F238E27FC236}">
                <a16:creationId xmlns:a16="http://schemas.microsoft.com/office/drawing/2014/main" xmlns="" id="{27574BF7-75C7-442B-B342-5BF869B0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30" y="2889999"/>
            <a:ext cx="4861697" cy="19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21" y="1845511"/>
            <a:ext cx="6775269" cy="4015834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Simulation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computer-based software that models real phenomena and predicts the performance of a design</a:t>
            </a: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Finite element analysis (FEA) –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simulation method to determine the stresses and deformation that a design undergoes</a:t>
            </a:r>
            <a:endParaRPr lang="en-US" altLang="en-US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Mesh –</a:t>
            </a:r>
            <a:r>
              <a:rPr lang="en-US" altLang="en-US" b="1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a subdivision of a part into smaller polygons in order to calculate the static properties at each polygon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F5887BF-11D0-4576-8EAE-5B795374E83D}"/>
              </a:ext>
            </a:extLst>
          </p:cNvPr>
          <p:cNvSpPr/>
          <p:nvPr/>
        </p:nvSpPr>
        <p:spPr>
          <a:xfrm>
            <a:off x="6921871" y="484560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FEA on Wrench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COMSOL Multiphysics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44CF082-AFCD-403C-A9FC-06E8E2833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2094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8722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computer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Parts in Fusion 360: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thick dowels (1.1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thin dowels (0.8 cm x 122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6 bamboo skewers (30.5 cm)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3D-printed dowel connectors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Boom anchor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xmlns="" id="{90BAA16A-6DF3-49D9-B8AB-299FEF390ACB}"/>
              </a:ext>
            </a:extLst>
          </p:cNvPr>
          <p:cNvSpPr>
            <a:spLocks noChangeArrowheads="1"/>
          </p:cNvSpPr>
          <p:nvPr/>
        </p:nvSpPr>
        <p:spPr bwMode="auto">
          <a:xfrm rot="20476333">
            <a:off x="8542804" y="2267295"/>
            <a:ext cx="1252537" cy="1933575"/>
          </a:xfrm>
          <a:prstGeom prst="cube">
            <a:avLst>
              <a:gd name="adj" fmla="val 4574"/>
            </a:avLst>
          </a:prstGeom>
          <a:solidFill>
            <a:srgbClr val="F8F8F8"/>
          </a:solidFill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xmlns="" id="{C0AFDC06-30D8-4E05-814B-71CEA996C7AB}"/>
              </a:ext>
            </a:extLst>
          </p:cNvPr>
          <p:cNvGrpSpPr>
            <a:grpSpLocks/>
          </p:cNvGrpSpPr>
          <p:nvPr/>
        </p:nvGrpSpPr>
        <p:grpSpPr bwMode="auto">
          <a:xfrm>
            <a:off x="8596447" y="2775697"/>
            <a:ext cx="1981200" cy="1393825"/>
            <a:chOff x="4320" y="1392"/>
            <a:chExt cx="1248" cy="878"/>
          </a:xfrm>
        </p:grpSpPr>
        <p:sp>
          <p:nvSpPr>
            <p:cNvPr id="14" name="AutoShape 20">
              <a:extLst>
                <a:ext uri="{FF2B5EF4-FFF2-40B4-BE49-F238E27FC236}">
                  <a16:creationId xmlns:a16="http://schemas.microsoft.com/office/drawing/2014/main" xmlns="" id="{DFBD29AF-33A1-418C-B15F-24AA0A63F2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413325">
              <a:off x="4924" y="2171"/>
              <a:ext cx="458" cy="99"/>
            </a:xfrm>
            <a:prstGeom prst="flowChartManualOperation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AutoShape 21">
              <a:extLst>
                <a:ext uri="{FF2B5EF4-FFF2-40B4-BE49-F238E27FC236}">
                  <a16:creationId xmlns:a16="http://schemas.microsoft.com/office/drawing/2014/main" xmlns="" id="{C12512AD-C135-4B1A-AF13-2E0C426E00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174097">
              <a:off x="5296" y="1492"/>
              <a:ext cx="272" cy="69"/>
            </a:xfrm>
            <a:prstGeom prst="flowChartManualOperation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rot="10800000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xmlns="" id="{74AC30AB-0A0A-40F5-8F6D-140E3EC357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3762">
              <a:off x="5157" y="1536"/>
              <a:ext cx="273" cy="691"/>
            </a:xfrm>
            <a:prstGeom prst="rect">
              <a:avLst/>
            </a:prstGeom>
            <a:solidFill>
              <a:srgbClr val="FFFF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xmlns="" id="{B9E689C9-0968-4F50-AFEB-67C2D9BE3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53466">
              <a:off x="5376" y="1440"/>
              <a:ext cx="182" cy="57"/>
            </a:xfrm>
            <a:prstGeom prst="rect">
              <a:avLst/>
            </a:prstGeom>
            <a:solidFill>
              <a:schemeClr val="tx1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24">
              <a:extLst>
                <a:ext uri="{FF2B5EF4-FFF2-40B4-BE49-F238E27FC236}">
                  <a16:creationId xmlns:a16="http://schemas.microsoft.com/office/drawing/2014/main" xmlns="" id="{BB265002-503F-4D59-9CFF-2B6DBE3BAF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705" y="1545"/>
              <a:ext cx="167" cy="311"/>
            </a:xfrm>
            <a:prstGeom prst="curvedConnector3">
              <a:avLst>
                <a:gd name="adj1" fmla="val -115282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5">
              <a:extLst>
                <a:ext uri="{FF2B5EF4-FFF2-40B4-BE49-F238E27FC236}">
                  <a16:creationId xmlns:a16="http://schemas.microsoft.com/office/drawing/2014/main" xmlns="" id="{1DD1F732-02BF-4051-B9BE-E815C31652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93" y="1319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6">
              <a:extLst>
                <a:ext uri="{FF2B5EF4-FFF2-40B4-BE49-F238E27FC236}">
                  <a16:creationId xmlns:a16="http://schemas.microsoft.com/office/drawing/2014/main" xmlns="" id="{486CBD5B-8D9D-46CA-8239-0ACD8D4146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992" y="1583"/>
              <a:ext cx="168" cy="313"/>
            </a:xfrm>
            <a:prstGeom prst="curvedConnector3">
              <a:avLst>
                <a:gd name="adj1" fmla="val 194444"/>
              </a:avLst>
            </a:prstGeom>
            <a:noFill/>
            <a:ln w="38100" cap="sq">
              <a:solidFill>
                <a:srgbClr val="FFFF66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AB3369F-DDAA-47AA-9D70-F99D252F5F6F}"/>
              </a:ext>
            </a:extLst>
          </p:cNvPr>
          <p:cNvGrpSpPr>
            <a:grpSpLocks/>
          </p:cNvGrpSpPr>
          <p:nvPr/>
        </p:nvGrpSpPr>
        <p:grpSpPr bwMode="auto">
          <a:xfrm rot="17969594" flipV="1">
            <a:off x="6769891" y="3838664"/>
            <a:ext cx="5006975" cy="74613"/>
            <a:chOff x="1008" y="3504"/>
            <a:chExt cx="4560" cy="4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3425C1C-3134-40BE-86C4-ED328848D8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2392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9F7762F-D0C7-464F-AA67-1395D7899E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3651">
              <a:off x="1008" y="3504"/>
              <a:ext cx="4560" cy="49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A2E99DF-F156-4F11-A806-C67A9EFE53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50747">
              <a:off x="1008" y="3504"/>
              <a:ext cx="48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5" name="Group 9">
            <a:extLst>
              <a:ext uri="{FF2B5EF4-FFF2-40B4-BE49-F238E27FC236}">
                <a16:creationId xmlns:a16="http://schemas.microsoft.com/office/drawing/2014/main" xmlns="" id="{0567B6B8-E5E7-4DB4-B8F5-23F34AD4C2DE}"/>
              </a:ext>
            </a:extLst>
          </p:cNvPr>
          <p:cNvGrpSpPr>
            <a:grpSpLocks/>
          </p:cNvGrpSpPr>
          <p:nvPr/>
        </p:nvGrpSpPr>
        <p:grpSpPr bwMode="auto">
          <a:xfrm rot="1812581">
            <a:off x="7045052" y="4033854"/>
            <a:ext cx="4068763" cy="609600"/>
            <a:chOff x="1008" y="3168"/>
            <a:chExt cx="4603" cy="527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xmlns="" id="{04A2FF99-875F-47EC-A60A-AD64E434DC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9732">
              <a:off x="1051" y="3599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xmlns="" id="{E5D45730-F822-4492-862A-A9CFCC445B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6081">
              <a:off x="1008" y="3552"/>
              <a:ext cx="4560" cy="96"/>
            </a:xfrm>
            <a:prstGeom prst="rect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Oval 12">
              <a:extLst>
                <a:ext uri="{FF2B5EF4-FFF2-40B4-BE49-F238E27FC236}">
                  <a16:creationId xmlns:a16="http://schemas.microsoft.com/office/drawing/2014/main" xmlns="" id="{A5D5B578-5B7B-4E94-BDAA-3DEEF08456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543847">
              <a:off x="1032" y="3192"/>
              <a:ext cx="96" cy="48"/>
            </a:xfrm>
            <a:prstGeom prst="ellipse">
              <a:avLst/>
            </a:prstGeom>
            <a:solidFill>
              <a:srgbClr val="FFCC66"/>
            </a:solidFill>
            <a:ln w="28575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vert="eaVert"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aphicFrame>
        <p:nvGraphicFramePr>
          <p:cNvPr id="29" name="Object 29">
            <a:extLst>
              <a:ext uri="{FF2B5EF4-FFF2-40B4-BE49-F238E27FC236}">
                <a16:creationId xmlns:a16="http://schemas.microsoft.com/office/drawing/2014/main" xmlns="" id="{9B1412BE-ACFC-494B-8C7B-613C09275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54417"/>
              </p:ext>
            </p:extLst>
          </p:nvPr>
        </p:nvGraphicFramePr>
        <p:xfrm>
          <a:off x="7501906" y="3444926"/>
          <a:ext cx="127952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Bitmap Image" r:id="rId4" imgW="1590897" imgH="1352381" progId="PBrush">
                  <p:embed/>
                </p:oleObj>
              </mc:Choice>
              <mc:Fallback>
                <p:oleObj name="Bitmap Image" r:id="rId4" imgW="1590897" imgH="1352381" progId="PBrush">
                  <p:embed/>
                  <p:pic>
                    <p:nvPicPr>
                      <p:cNvPr id="1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1906" y="3444926"/>
                        <a:ext cx="1279525" cy="108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>
            <a:extLst>
              <a:ext uri="{FF2B5EF4-FFF2-40B4-BE49-F238E27FC236}">
                <a16:creationId xmlns:a16="http://schemas.microsoft.com/office/drawing/2014/main" xmlns="" id="{5CD944C3-2A00-477B-9FD7-5B7F0FC46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4917"/>
              </p:ext>
            </p:extLst>
          </p:nvPr>
        </p:nvGraphicFramePr>
        <p:xfrm>
          <a:off x="8831283" y="3733545"/>
          <a:ext cx="1852612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Bitmap Image" r:id="rId6" imgW="2038095" imgH="1295238" progId="PBrush">
                  <p:embed/>
                </p:oleObj>
              </mc:Choice>
              <mc:Fallback>
                <p:oleObj name="Bitmap Image" r:id="rId6" imgW="2038095" imgH="1295238" progId="PBrush">
                  <p:embed/>
                  <p:pic>
                    <p:nvPicPr>
                      <p:cNvPr id="1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1283" y="3733545"/>
                        <a:ext cx="1852612" cy="117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254338D-24A7-4374-8D6D-6016424799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1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xmlns="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</p:spPr>
            <p:txBody>
              <a:bodyPr anchor="t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Design and simulate a boom to obtain the highest </a:t>
                </a:r>
                <a:r>
                  <a:rPr lang="en-US" dirty="0">
                    <a:latin typeface="Proxima Nova Lt" panose="02000506030000020004" pitchFamily="50" charset="0"/>
                  </a:rPr>
                  <a:t>weighted design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𝐷𝑒𝑠𝑖𝑔𝑛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𝐿𝑒𝑛𝑔𝑡h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1.5 (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>
                  <a:latin typeface="Proxima Nova Rg" panose="02000506030000020004" pitchFamily="2" charset="0"/>
                </a:endParaRP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Also consider the </a:t>
                </a:r>
                <a:r>
                  <a:rPr lang="en-US" dirty="0">
                    <a:latin typeface="Proxima Nova Lt" panose="02000506030000020004" pitchFamily="50" charset="0"/>
                  </a:rPr>
                  <a:t>basic weight ratio</a:t>
                </a:r>
                <a:r>
                  <a:rPr lang="en-US" dirty="0">
                    <a:latin typeface="Proxima Nova Rg" panose="02000506030000020004" pitchFamily="2" charset="0"/>
                  </a:rPr>
                  <a:t>:</a:t>
                </a:r>
              </a:p>
              <a:p>
                <a:pPr algn="l"/>
                <a:endParaRPr lang="en-US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2008178"/>
                <a:ext cx="10581564" cy="3917892"/>
              </a:xfrm>
              <a:blipFill>
                <a:blip r:embed="rId2"/>
                <a:stretch>
                  <a:fillRect l="-807" t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96" y="706521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𝑅𝑒𝑎𝑐𝑡𝑖𝑜𝑛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𝐹𝑜𝑟𝑐𝑒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𝐵𝑜𝑜𝑚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𝑘𝑔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∗10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044" y="4577673"/>
                <a:ext cx="6469690" cy="781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48530D8-C28E-47A0-B24A-37894678C5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5" y="66369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xmlns="" id="{E698BB04-B187-4DE6-A19D-71FC5AF1C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64069"/>
              </p:ext>
            </p:extLst>
          </p:nvPr>
        </p:nvGraphicFramePr>
        <p:xfrm>
          <a:off x="2162512" y="1922820"/>
          <a:ext cx="7866973" cy="377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Bitmap Image" r:id="rId4" imgW="3104623" imgH="1628690" progId="Paint.Picture">
                  <p:embed/>
                </p:oleObj>
              </mc:Choice>
              <mc:Fallback>
                <p:oleObj name="Bitmap Image" r:id="rId4" imgW="3104623" imgH="1628690" progId="Paint.Picture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512" y="1922820"/>
                        <a:ext cx="7866973" cy="377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35D8E2-276B-4964-8A41-5C165C1EE920}"/>
              </a:ext>
            </a:extLst>
          </p:cNvPr>
          <p:cNvSpPr/>
          <p:nvPr/>
        </p:nvSpPr>
        <p:spPr>
          <a:xfrm>
            <a:off x="2744737" y="5677147"/>
            <a:ext cx="67025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Setup for Competition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B1B94F8-ACA2-4A4F-8850-94621C24D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3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70277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751270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an initial sketch of the boom design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imported parts in Fusion 360 to construct the boom digitally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Evaluate the length and mass of the virtual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Simulate a deflection of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Find the boom’s reaction 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Calculate the weighted design ratio and basic weight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3C38FB3-615D-472F-B24E-E4EDADCDF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3455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23257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be anchored to the white plastic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may not be fixed to anything besides the anchorage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Boom must extend at least 1.5 meters </a:t>
            </a:r>
            <a:r>
              <a:rPr lang="en-US" dirty="0">
                <a:latin typeface="Proxima Nova Lt" panose="02000506030000020004" pitchFamily="50" charset="0"/>
              </a:rPr>
              <a:t>horizontally</a:t>
            </a:r>
            <a:r>
              <a:rPr lang="en-US" dirty="0">
                <a:latin typeface="Proxima Nova Rg" panose="02000506030000020004" pitchFamily="2" charset="0"/>
              </a:rPr>
              <a:t> from the edge of the anchorage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508D0-C285-40E9-B843-4B7B67BA52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15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14452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6692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I</a:t>
            </a:r>
            <a:r>
              <a:rPr lang="en-US" b="1" dirty="0" smtClean="0">
                <a:latin typeface="Proxima Nova Lt" panose="02000506030000020004" pitchFamily="50" charset="0"/>
              </a:rPr>
              <a:t>ndividual </a:t>
            </a:r>
            <a:r>
              <a:rPr lang="en-US" b="1" dirty="0">
                <a:latin typeface="Proxima Nova Lt" panose="02000506030000020004" pitchFamily="50" charset="0"/>
              </a:rPr>
              <a:t>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competition scoresheet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Proxima Nova Lt" panose="02000506030000020004" pitchFamily="50" charset="0"/>
              </a:rPr>
              <a:t>Include </a:t>
            </a:r>
            <a:r>
              <a:rPr lang="en-US" sz="2400" b="1" dirty="0" smtClean="0">
                <a:latin typeface="Proxima Nova Lt" panose="02000506030000020004" pitchFamily="50" charset="0"/>
              </a:rPr>
              <a:t>screenshots</a:t>
            </a:r>
            <a:r>
              <a:rPr lang="en-US" sz="2400" b="1" dirty="0" smtClean="0">
                <a:latin typeface="Proxima Nova Lt" panose="02000506030000020004" pitchFamily="50" charset="0"/>
              </a:rPr>
              <a:t> </a:t>
            </a:r>
            <a:r>
              <a:rPr lang="en-US" sz="2400" b="1" dirty="0">
                <a:latin typeface="Proxima Nova Lt" panose="02000506030000020004" pitchFamily="50" charset="0"/>
              </a:rPr>
              <a:t>of the boom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</a:t>
            </a:r>
            <a:r>
              <a:rPr lang="en-US" sz="2400" dirty="0" smtClean="0">
                <a:latin typeface="Proxima Nova Rg" panose="02000506030000020004" pitchFamily="2" charset="0"/>
              </a:rPr>
              <a:t>before Lab 8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State rules of the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pictures, competition scoresheet, sketches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the next Recitation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6358811-DF09-408F-B9F9-07242A67C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572" y="1969227"/>
            <a:ext cx="4334321" cy="2487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A3B02A-A124-48C2-BCE5-CDB972AB0E1F}"/>
              </a:ext>
            </a:extLst>
          </p:cNvPr>
          <p:cNvSpPr/>
          <p:nvPr/>
        </p:nvSpPr>
        <p:spPr>
          <a:xfrm>
            <a:off x="7402285" y="2792186"/>
            <a:ext cx="4225608" cy="12845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FA9E6EB-B62F-4E9B-B612-A16A2BAE67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9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6" y="1880588"/>
            <a:ext cx="1071349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instructions in the manual closely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Get a TA to help if having difficulties with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Make sure the simulated boom appears as it should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the boom and simulation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5996301-0ED6-4946-808C-FF6AAD5717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5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65B3292A-8275-4C76-B015-19175356B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86446"/>
            <a:ext cx="0" cy="27432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large ship in a body of water&#10;&#10;Description automatically generated">
            <a:extLst>
              <a:ext uri="{FF2B5EF4-FFF2-40B4-BE49-F238E27FC236}">
                <a16:creationId xmlns:a16="http://schemas.microsoft.com/office/drawing/2014/main" xmlns="" id="{8F324E2E-59DC-41A1-9EDC-A5857CD36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625" y="2403972"/>
            <a:ext cx="4868265" cy="29757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354C7B-353E-45B6-A3BE-4CB9D353887A}"/>
              </a:ext>
            </a:extLst>
          </p:cNvPr>
          <p:cNvSpPr/>
          <p:nvPr/>
        </p:nvSpPr>
        <p:spPr>
          <a:xfrm>
            <a:off x="5835677" y="54032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Cable-Stayed (Cantilever) Bridge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0950AF4-D4A3-48B7-9181-1CE712BDB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97805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lightweight boom in Fusion 360 to hold significant load and minimally deflect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Consider material properties when designing a boom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Stress and strain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boom using Fusion 360 Simulation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virtual boom into competition to obtain highest design ratio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5F86816-7858-4CD1-BF1A-95C10319D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774254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Boom: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Lifts and moves heavy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Objects much heavier than the boom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Examples: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Construction cranes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Cantilever bridges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Swing bridges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52FB8E1-B138-4672-AB7C-BF1086950187}"/>
              </a:ext>
            </a:extLst>
          </p:cNvPr>
          <p:cNvSpPr/>
          <p:nvPr/>
        </p:nvSpPr>
        <p:spPr>
          <a:xfrm>
            <a:off x="6658636" y="505463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Tower Crane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Philadelphia Magazine</a:t>
            </a:r>
          </a:p>
        </p:txBody>
      </p:sp>
      <p:pic>
        <p:nvPicPr>
          <p:cNvPr id="15" name="Picture 14" descr="A crane flying over a bridge&#10;&#10;Description automatically generated">
            <a:extLst>
              <a:ext uri="{FF2B5EF4-FFF2-40B4-BE49-F238E27FC236}">
                <a16:creationId xmlns:a16="http://schemas.microsoft.com/office/drawing/2014/main" xmlns="" id="{0F811E40-B89E-4F85-B179-3E73CACE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r="8540"/>
          <a:stretch/>
        </p:blipFill>
        <p:spPr>
          <a:xfrm>
            <a:off x="7302940" y="2397426"/>
            <a:ext cx="3866606" cy="265747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B773A08-D520-4F25-8F93-2810B5861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2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9531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Stress: </a:t>
            </a:r>
            <a:r>
              <a:rPr lang="en-US" dirty="0">
                <a:latin typeface="Proxima Nova Rg" panose="02000506030000020004" pitchFamily="2" charset="0"/>
              </a:rPr>
              <a:t>external force acting on an object per unit cross-sectional area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Strain: </a:t>
            </a:r>
            <a:r>
              <a:rPr lang="en-US" dirty="0">
                <a:latin typeface="Proxima Nova Rg" panose="02000506030000020004" pitchFamily="2" charset="0"/>
              </a:rPr>
              <a:t>measure of deformation resulting from an applied stress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grpSp>
        <p:nvGrpSpPr>
          <p:cNvPr id="11" name="Group 31">
            <a:extLst>
              <a:ext uri="{FF2B5EF4-FFF2-40B4-BE49-F238E27FC236}">
                <a16:creationId xmlns:a16="http://schemas.microsoft.com/office/drawing/2014/main" xmlns="" id="{1B9C867F-F0D2-4903-B424-93D83046D1CC}"/>
              </a:ext>
            </a:extLst>
          </p:cNvPr>
          <p:cNvGrpSpPr>
            <a:grpSpLocks/>
          </p:cNvGrpSpPr>
          <p:nvPr/>
        </p:nvGrpSpPr>
        <p:grpSpPr bwMode="auto">
          <a:xfrm>
            <a:off x="2441179" y="2846179"/>
            <a:ext cx="3463700" cy="3439951"/>
            <a:chOff x="2844" y="1052"/>
            <a:chExt cx="1908" cy="2084"/>
          </a:xfrm>
        </p:grpSpPr>
        <p:graphicFrame>
          <p:nvGraphicFramePr>
            <p:cNvPr id="16" name="Object 6">
              <a:extLst>
                <a:ext uri="{FF2B5EF4-FFF2-40B4-BE49-F238E27FC236}">
                  <a16:creationId xmlns:a16="http://schemas.microsoft.com/office/drawing/2014/main" xmlns="" id="{D0921163-BF1C-46A4-8589-DE03455A64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44" y="2092"/>
            <a:ext cx="71" cy="1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3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1" cy="1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9">
              <a:extLst>
                <a:ext uri="{FF2B5EF4-FFF2-40B4-BE49-F238E27FC236}">
                  <a16:creationId xmlns:a16="http://schemas.microsoft.com/office/drawing/2014/main" xmlns="" id="{E564FBEF-87AA-4CD4-A0B6-96C3A14B0A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" y="1275"/>
              <a:ext cx="1288" cy="9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>
              <a:extLst>
                <a:ext uri="{FF2B5EF4-FFF2-40B4-BE49-F238E27FC236}">
                  <a16:creationId xmlns:a16="http://schemas.microsoft.com/office/drawing/2014/main" xmlns="" id="{648D0DC1-C358-4118-BA1D-EF922A8C9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96"/>
              <a:ext cx="0" cy="12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xmlns="" id="{CD6AF59E-ABD1-4B33-9F1B-63B2D1EC8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775"/>
              <a:ext cx="33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  <a:r>
                <a:rPr lang="en-US" altLang="en-US" sz="1800" baseline="-25000" dirty="0">
                  <a:latin typeface="Proxima Nova Lt" panose="02000506030000020004" pitchFamily="50" charset="0"/>
                </a:rPr>
                <a:t>o</a:t>
              </a:r>
              <a:endParaRPr lang="en-US" altLang="en-US" sz="1800" dirty="0">
                <a:latin typeface="Proxima Nova Lt" panose="02000506030000020004" pitchFamily="50" charset="0"/>
              </a:endParaRPr>
            </a:p>
          </p:txBody>
        </p:sp>
        <p:grpSp>
          <p:nvGrpSpPr>
            <p:cNvPr id="21" name="Group 12">
              <a:extLst>
                <a:ext uri="{FF2B5EF4-FFF2-40B4-BE49-F238E27FC236}">
                  <a16:creationId xmlns:a16="http://schemas.microsoft.com/office/drawing/2014/main" xmlns="" id="{8BF11D4F-6C14-43BA-BDD7-31AE884A8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2208"/>
              <a:ext cx="144" cy="768"/>
              <a:chOff x="3648" y="2496"/>
              <a:chExt cx="144" cy="768"/>
            </a:xfrm>
          </p:grpSpPr>
          <p:sp>
            <p:nvSpPr>
              <p:cNvPr id="32" name="Line 13">
                <a:extLst>
                  <a:ext uri="{FF2B5EF4-FFF2-40B4-BE49-F238E27FC236}">
                    <a16:creationId xmlns:a16="http://schemas.microsoft.com/office/drawing/2014/main" xmlns="" id="{A1DBD223-058B-4FED-8ED7-DCF033B00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976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>
                <a:extLst>
                  <a:ext uri="{FF2B5EF4-FFF2-40B4-BE49-F238E27FC236}">
                    <a16:creationId xmlns:a16="http://schemas.microsoft.com/office/drawing/2014/main" xmlns="" id="{FDC88B71-A4D7-4D13-A263-00046F4F3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8" y="2784"/>
                <a:ext cx="144" cy="0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>
                <a:extLst>
                  <a:ext uri="{FF2B5EF4-FFF2-40B4-BE49-F238E27FC236}">
                    <a16:creationId xmlns:a16="http://schemas.microsoft.com/office/drawing/2014/main" xmlns="" id="{6B273026-46A1-4C70-ABA9-5C4EEA38E1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97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xmlns="" id="{EEFF13D9-B48F-443B-B862-3EBA90B05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3" y="2496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triangle" w="med" len="med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xmlns="" id="{F42ACF1E-BA43-4D75-B400-07EA3C36A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2473"/>
              <a:ext cx="34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l-GR" altLang="en-US" sz="1800" dirty="0">
                  <a:latin typeface="Proxima Nova Lt" panose="02000506030000020004" pitchFamily="50" charset="0"/>
                </a:rPr>
                <a:t>Δ</a:t>
              </a:r>
              <a:r>
                <a:rPr lang="en-US" altLang="en-US" sz="1800" dirty="0">
                  <a:latin typeface="Proxima Nova Lt" panose="02000506030000020004" pitchFamily="50" charset="0"/>
                </a:rPr>
                <a:t>L</a:t>
              </a:r>
            </a:p>
          </p:txBody>
        </p:sp>
        <p:grpSp>
          <p:nvGrpSpPr>
            <p:cNvPr id="23" name="Group 18">
              <a:extLst>
                <a:ext uri="{FF2B5EF4-FFF2-40B4-BE49-F238E27FC236}">
                  <a16:creationId xmlns:a16="http://schemas.microsoft.com/office/drawing/2014/main" xmlns="" id="{F37887DE-DEE0-4176-A0B4-9763B148D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400"/>
              <a:ext cx="144" cy="288"/>
              <a:chOff x="3888" y="2688"/>
              <a:chExt cx="144" cy="288"/>
            </a:xfrm>
          </p:grpSpPr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xmlns="" id="{78900DCC-041E-48AE-AC40-7C44141FD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8" y="2976"/>
                <a:ext cx="144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xmlns="" id="{27B257C6-2385-409F-A2EA-898B654AE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2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1">
                <a:extLst>
                  <a:ext uri="{FF2B5EF4-FFF2-40B4-BE49-F238E27FC236}">
                    <a16:creationId xmlns:a16="http://schemas.microsoft.com/office/drawing/2014/main" xmlns="" id="{BA0F13E0-52FF-4320-804B-22503FC3BA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8" y="2688"/>
                <a:ext cx="0" cy="288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Line 22">
              <a:extLst>
                <a:ext uri="{FF2B5EF4-FFF2-40B4-BE49-F238E27FC236}">
                  <a16:creationId xmlns:a16="http://schemas.microsoft.com/office/drawing/2014/main" xmlns="" id="{AB1A424F-B1C9-442C-A01F-DDB49AE20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698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triangle" w="med" len="med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xmlns="" id="{4F6B30D9-0BDD-4C7B-B433-6E0041AB5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31" y="2912"/>
              <a:ext cx="76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</a:t>
              </a:r>
            </a:p>
          </p:txBody>
        </p:sp>
        <p:sp>
          <p:nvSpPr>
            <p:cNvPr id="26" name="Text Box 24">
              <a:extLst>
                <a:ext uri="{FF2B5EF4-FFF2-40B4-BE49-F238E27FC236}">
                  <a16:creationId xmlns:a16="http://schemas.microsoft.com/office/drawing/2014/main" xmlns="" id="{C99FDB9B-37FD-42C9-B491-DFA59056E4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1" y="1688"/>
              <a:ext cx="120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 </a:t>
              </a:r>
              <a:r>
                <a:rPr lang="en-US" altLang="en-US" sz="1800" b="1" dirty="0">
                  <a:latin typeface="Proxima Nova Lt" panose="02000506030000020004" pitchFamily="50" charset="0"/>
                </a:rPr>
                <a:t>Cross-Sectional </a:t>
              </a:r>
              <a:br>
                <a:rPr lang="en-US" altLang="en-US" sz="1800" b="1" dirty="0">
                  <a:latin typeface="Proxima Nova Lt" panose="02000506030000020004" pitchFamily="50" charset="0"/>
                </a:rPr>
              </a:br>
              <a:r>
                <a:rPr lang="en-US" altLang="en-US" sz="1800" b="1" dirty="0">
                  <a:latin typeface="Proxima Nova Lt" panose="02000506030000020004" pitchFamily="50" charset="0"/>
                </a:rPr>
                <a:t>Area of Bar (A)</a:t>
              </a:r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0F0DC8C2-02CA-4F20-95D0-1EBB9F754B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" y="1052"/>
              <a:ext cx="120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latin typeface="Proxima Nova Lt" panose="02000506030000020004" pitchFamily="50" charset="0"/>
                </a:rPr>
                <a:t>Fixed Support</a:t>
              </a: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C5F79188-0BF4-40B0-8152-57200C6E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296"/>
              <a:ext cx="144" cy="120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xmlns="" id="{ED99C2AE-0561-4EFF-81B1-FB3E29B0B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vert="horz" wrap="square" lIns="91440" tIns="45720" rIns="91440" bIns="45720" rtlCol="0" anchor="ctr">
                <a:sp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1pPr>
                <a:lvl2pPr marL="742950" indent="-28575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5pPr>
                <a:lvl6pPr marL="25146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6pPr>
                <a:lvl7pPr marL="29718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7pPr>
                <a:lvl8pPr marL="34290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8pPr>
                <a:lvl9pPr marL="3886200" indent="-228600" algn="l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  <a:cs typeface="+mn-cs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Stress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</a:t>
                </a:r>
                <a:r>
                  <a:rPr lang="en-US" altLang="en-US" sz="2800" dirty="0">
                    <a:latin typeface="Arial"/>
                    <a:cs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𝐹</m:t>
                        </m:r>
                      </m:num>
                      <m:den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𝐴</m:t>
                        </m:r>
                      </m:den>
                    </m:f>
                  </m:oMath>
                </a14:m>
                <a:endParaRPr lang="en-US" altLang="en-US" sz="2800" dirty="0">
                  <a:latin typeface="Arial"/>
                  <a:cs typeface="Arial"/>
                </a:endParaRPr>
              </a:p>
              <a:p>
                <a:pPr>
                  <a:lnSpc>
                    <a:spcPct val="75000"/>
                  </a:lnSpc>
                  <a:spcBef>
                    <a:spcPct val="50000"/>
                  </a:spcBef>
                </a:pP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Strain (</a:t>
                </a:r>
                <a:r>
                  <a:rPr lang="en-US" altLang="en-US" sz="2800" dirty="0">
                    <a:latin typeface="Symbol" panose="05050102010706020507" pitchFamily="18" charset="2"/>
                  </a:rPr>
                  <a:t>e</a:t>
                </a:r>
                <a:r>
                  <a:rPr lang="en-US" altLang="en-US" sz="2800" dirty="0">
                    <a:latin typeface="Proxima Nova Rg" panose="02000506030000020004" pitchFamily="2" charset="0"/>
                    <a:cs typeface="Arial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fPr>
                      <m:num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/>
                          </a:rPr>
                          <m:t>∆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  <a:cs typeface="Arial"/>
                          </a:rPr>
                          <m:t>𝐿</m:t>
                        </m:r>
                      </m:num>
                      <m:den>
                        <m:sSub>
                          <m:sSubPr>
                            <m:ctrlP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sSubPr>
                          <m:e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800" i="1" smtClean="0">
                                <a:latin typeface="Cambria Math" panose="02040503050406030204" pitchFamily="18" charset="0"/>
                                <a:cs typeface="Arial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800" baseline="-25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6" name="Text Box 28">
                <a:extLst>
                  <a:ext uri="{FF2B5EF4-FFF2-40B4-BE49-F238E27FC236}">
                    <a16:creationId xmlns:a16="http://schemas.microsoft.com/office/drawing/2014/main" id="{ED99C2AE-0561-4EFF-81B1-FB3E29B0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9122" y="3163798"/>
                <a:ext cx="4083713" cy="1436996"/>
              </a:xfrm>
              <a:prstGeom prst="rect">
                <a:avLst/>
              </a:prstGeom>
              <a:blipFill>
                <a:blip r:embed="rId7"/>
                <a:stretch>
                  <a:fillRect t="-6356" b="-847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99549E-AFBE-4FF2-8B5F-9609E9619720}"/>
              </a:ext>
            </a:extLst>
          </p:cNvPr>
          <p:cNvSpPr/>
          <p:nvPr/>
        </p:nvSpPr>
        <p:spPr>
          <a:xfrm>
            <a:off x="6417045" y="4771839"/>
            <a:ext cx="3185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F = applied force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A = cross-sectional area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l-GR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Δ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 = change in length</a:t>
            </a:r>
            <a:b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L</a:t>
            </a:r>
            <a:r>
              <a:rPr lang="en-US" altLang="en-US" baseline="-25000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o</a:t>
            </a:r>
            <a:r>
              <a:rPr lang="en-US" altLang="en-US" dirty="0">
                <a:solidFill>
                  <a:srgbClr val="000066"/>
                </a:solidFill>
                <a:latin typeface="Proxima Nova Rg" panose="02000506030000020004" pitchFamily="2" charset="0"/>
                <a:cs typeface="Arial"/>
              </a:rPr>
              <a:t> = original length</a:t>
            </a:r>
            <a:endParaRPr lang="en-US" altLang="en-US" baseline="-25000" dirty="0">
              <a:solidFill>
                <a:srgbClr val="000066"/>
              </a:solidFill>
              <a:latin typeface="Proxima Nova Rg" panose="02000506030000020004" pitchFamily="2" charset="0"/>
              <a:cs typeface="Arial"/>
            </a:endParaRP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123AD39-B579-4478-B6D1-0BD9166838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26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Stress-strain curve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Key points/regions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limit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Ultimate tensile strength (UTS)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Fracture stress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Elastic region {E}</a:t>
            </a:r>
          </a:p>
          <a:p>
            <a:pPr lvl="1">
              <a:lnSpc>
                <a:spcPct val="100000"/>
              </a:lnSpc>
            </a:pP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Plastic region {P}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948256C-8196-4ECD-8950-FECCAE3A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4196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rgbClr val="FF000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107" y="2268085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limit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point where the material becomes permanently deformed 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Ultimate tensile strength (UTS)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 – greatest amount of stress a material can withstand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Fracture stress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point where the material fails</a:t>
            </a: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CEA460DB-A37E-4408-937E-0BFD50495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96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2063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grpSp>
        <p:nvGrpSpPr>
          <p:cNvPr id="37" name="Group 89">
            <a:extLst>
              <a:ext uri="{FF2B5EF4-FFF2-40B4-BE49-F238E27FC236}">
                <a16:creationId xmlns:a16="http://schemas.microsoft.com/office/drawing/2014/main" xmlns="" id="{4FDAA8D5-6AAC-40B1-BF1E-396C2D9C82D3}"/>
              </a:ext>
            </a:extLst>
          </p:cNvPr>
          <p:cNvGrpSpPr>
            <a:grpSpLocks/>
          </p:cNvGrpSpPr>
          <p:nvPr/>
        </p:nvGrpSpPr>
        <p:grpSpPr bwMode="auto">
          <a:xfrm>
            <a:off x="637389" y="1860333"/>
            <a:ext cx="5888225" cy="4172208"/>
            <a:chOff x="257" y="1188"/>
            <a:chExt cx="3348" cy="2422"/>
          </a:xfrm>
        </p:grpSpPr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xmlns="" id="{CD80D447-035B-4AB4-839D-242DFF69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" y="3378"/>
              <a:ext cx="1660" cy="232"/>
            </a:xfrm>
            <a:prstGeom prst="rect">
              <a:avLst/>
            </a:prstGeom>
            <a:noFill/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latin typeface="Proxima Nova Rg" panose="02000506030000020004" pitchFamily="2" charset="0"/>
                </a:rPr>
                <a:t>Strain (</a:t>
              </a:r>
              <a:r>
                <a:rPr lang="en-US" altLang="en-US" sz="2000" dirty="0">
                  <a:latin typeface="Symbol" panose="05050102010706020507" pitchFamily="18" charset="2"/>
                </a:rPr>
                <a:t>e</a:t>
              </a:r>
              <a:r>
                <a:rPr lang="en-US" altLang="en-US" sz="2000" dirty="0">
                  <a:latin typeface="Proxima Nova Rg" panose="02000506030000020004" pitchFamily="2" charset="0"/>
                </a:rPr>
                <a:t>)</a:t>
              </a:r>
            </a:p>
          </p:txBody>
        </p:sp>
        <p:grpSp>
          <p:nvGrpSpPr>
            <p:cNvPr id="39" name="Group 88">
              <a:extLst>
                <a:ext uri="{FF2B5EF4-FFF2-40B4-BE49-F238E27FC236}">
                  <a16:creationId xmlns:a16="http://schemas.microsoft.com/office/drawing/2014/main" xmlns="" id="{0A996FB9-7CA6-43E3-8AF4-1F9F4E5604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" y="1188"/>
              <a:ext cx="3348" cy="2182"/>
              <a:chOff x="257" y="1188"/>
              <a:chExt cx="3348" cy="2182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xmlns="" id="{16E25496-AE89-4CA3-9315-426E5589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1450"/>
                <a:ext cx="2016" cy="1920"/>
              </a:xfrm>
              <a:custGeom>
                <a:avLst/>
                <a:gdLst>
                  <a:gd name="T0" fmla="*/ 0 w 1440"/>
                  <a:gd name="T1" fmla="*/ 3072 h 1200"/>
                  <a:gd name="T2" fmla="*/ 847 w 1440"/>
                  <a:gd name="T3" fmla="*/ 861 h 1200"/>
                  <a:gd name="T4" fmla="*/ 1505 w 1440"/>
                  <a:gd name="T5" fmla="*/ 0 h 1200"/>
                  <a:gd name="T6" fmla="*/ 2822 w 1440"/>
                  <a:gd name="T7" fmla="*/ 861 h 1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0"/>
                  <a:gd name="T13" fmla="*/ 0 h 1200"/>
                  <a:gd name="T14" fmla="*/ 1440 w 1440"/>
                  <a:gd name="T15" fmla="*/ 1200 h 1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0" h="1200">
                    <a:moveTo>
                      <a:pt x="0" y="1200"/>
                    </a:moveTo>
                    <a:cubicBezTo>
                      <a:pt x="152" y="868"/>
                      <a:pt x="304" y="536"/>
                      <a:pt x="432" y="336"/>
                    </a:cubicBezTo>
                    <a:cubicBezTo>
                      <a:pt x="560" y="136"/>
                      <a:pt x="600" y="0"/>
                      <a:pt x="768" y="0"/>
                    </a:cubicBezTo>
                    <a:cubicBezTo>
                      <a:pt x="936" y="0"/>
                      <a:pt x="1188" y="168"/>
                      <a:pt x="1440" y="336"/>
                    </a:cubicBezTo>
                  </a:path>
                </a:pathLst>
              </a:cu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">
                <a:extLst>
                  <a:ext uri="{FF2B5EF4-FFF2-40B4-BE49-F238E27FC236}">
                    <a16:creationId xmlns:a16="http://schemas.microsoft.com/office/drawing/2014/main" xmlns="" id="{EA90BC8C-DB48-49CF-9D67-980125352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3370"/>
                <a:ext cx="2448" cy="0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9">
                <a:extLst>
                  <a:ext uri="{FF2B5EF4-FFF2-40B4-BE49-F238E27FC236}">
                    <a16:creationId xmlns:a16="http://schemas.microsoft.com/office/drawing/2014/main" xmlns="" id="{C410FBCE-3551-4B72-83D5-69DB0B07E0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8" y="1258"/>
                <a:ext cx="0" cy="2112"/>
              </a:xfrm>
              <a:prstGeom prst="line">
                <a:avLst/>
              </a:prstGeom>
              <a:noFill/>
              <a:ln w="5715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10">
                <a:extLst>
                  <a:ext uri="{FF2B5EF4-FFF2-40B4-BE49-F238E27FC236}">
                    <a16:creationId xmlns:a16="http://schemas.microsoft.com/office/drawing/2014/main" xmlns="" id="{1C0D442B-8CE1-4E2E-B302-B8A52123E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8" y="2026"/>
                <a:ext cx="1536" cy="0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1">
                <a:extLst>
                  <a:ext uri="{FF2B5EF4-FFF2-40B4-BE49-F238E27FC236}">
                    <a16:creationId xmlns:a16="http://schemas.microsoft.com/office/drawing/2014/main" xmlns="" id="{A8FEF0F5-2C41-4DA4-AA53-76CDF4C192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1402"/>
                <a:ext cx="0" cy="1728"/>
              </a:xfrm>
              <a:prstGeom prst="lin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xmlns="" id="{AB8ACAF3-FE1C-4BEA-8108-08F9EF2DF8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" y="2197"/>
                <a:ext cx="75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Stress (</a:t>
                </a:r>
                <a:r>
                  <a:rPr lang="en-US" altLang="en-US" sz="2000" dirty="0">
                    <a:latin typeface="Symbol" panose="05050102010706020507" pitchFamily="18" charset="2"/>
                  </a:rPr>
                  <a:t>s</a:t>
                </a:r>
                <a:r>
                  <a:rPr lang="en-US" altLang="en-US" sz="2000" dirty="0">
                    <a:latin typeface="Proxima Nova Rg" panose="02000506030000020004" pitchFamily="2" charset="0"/>
                  </a:rPr>
                  <a:t>)</a:t>
                </a:r>
              </a:p>
            </p:txBody>
          </p:sp>
          <p:sp>
            <p:nvSpPr>
              <p:cNvPr id="46" name="Text Box 15">
                <a:extLst>
                  <a:ext uri="{FF2B5EF4-FFF2-40B4-BE49-F238E27FC236}">
                    <a16:creationId xmlns:a16="http://schemas.microsoft.com/office/drawing/2014/main" xmlns="" id="{08EA9BAA-4802-440F-928C-ECA7322A21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7" y="2590"/>
                <a:ext cx="1138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Fracture Stress</a:t>
                </a:r>
              </a:p>
            </p:txBody>
          </p:sp>
          <p:sp>
            <p:nvSpPr>
              <p:cNvPr id="47" name="Text Box 16">
                <a:extLst>
                  <a:ext uri="{FF2B5EF4-FFF2-40B4-BE49-F238E27FC236}">
                    <a16:creationId xmlns:a16="http://schemas.microsoft.com/office/drawing/2014/main" xmlns="" id="{A2A70898-A03B-4B87-BD07-51D6FC37D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0" y="1188"/>
                <a:ext cx="37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UTS</a:t>
                </a:r>
              </a:p>
            </p:txBody>
          </p:sp>
          <p:sp>
            <p:nvSpPr>
              <p:cNvPr id="48" name="Text Box 17">
                <a:extLst>
                  <a:ext uri="{FF2B5EF4-FFF2-40B4-BE49-F238E27FC236}">
                    <a16:creationId xmlns:a16="http://schemas.microsoft.com/office/drawing/2014/main" xmlns="" id="{4F6C82DF-C810-4F56-BE46-A17754889C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1642"/>
                <a:ext cx="267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{P}</a:t>
                </a:r>
              </a:p>
            </p:txBody>
          </p:sp>
          <p:sp>
            <p:nvSpPr>
              <p:cNvPr id="49" name="Text Box 18">
                <a:extLst>
                  <a:ext uri="{FF2B5EF4-FFF2-40B4-BE49-F238E27FC236}">
                    <a16:creationId xmlns:a16="http://schemas.microsoft.com/office/drawing/2014/main" xmlns="" id="{9E84A3B3-CD8E-4908-9EAD-0589E74040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4" y="2150"/>
                <a:ext cx="26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2000" dirty="0">
                    <a:latin typeface="Proxima Nova Rg" panose="02000506030000020004" pitchFamily="2" charset="0"/>
                  </a:rPr>
                  <a:t>{E}</a:t>
                </a:r>
              </a:p>
            </p:txBody>
          </p:sp>
          <p:grpSp>
            <p:nvGrpSpPr>
              <p:cNvPr id="50" name="Group 19">
                <a:extLst>
                  <a:ext uri="{FF2B5EF4-FFF2-40B4-BE49-F238E27FC236}">
                    <a16:creationId xmlns:a16="http://schemas.microsoft.com/office/drawing/2014/main" xmlns="" id="{FCFC818F-A82A-4474-BE48-B8B605353E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72" y="1402"/>
                <a:ext cx="96" cy="96"/>
                <a:chOff x="2360" y="3264"/>
                <a:chExt cx="96" cy="96"/>
              </a:xfrm>
            </p:grpSpPr>
            <p:sp>
              <p:nvSpPr>
                <p:cNvPr id="56" name="Line 20">
                  <a:extLst>
                    <a:ext uri="{FF2B5EF4-FFF2-40B4-BE49-F238E27FC236}">
                      <a16:creationId xmlns:a16="http://schemas.microsoft.com/office/drawing/2014/main" xmlns="" id="{AB21A153-A302-478C-B904-944F85865E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7" name="Line 21">
                  <a:extLst>
                    <a:ext uri="{FF2B5EF4-FFF2-40B4-BE49-F238E27FC236}">
                      <a16:creationId xmlns:a16="http://schemas.microsoft.com/office/drawing/2014/main" xmlns="" id="{D2B72FDE-5403-4628-9BFA-0499ABAC28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60" y="3264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22">
                <a:extLst>
                  <a:ext uri="{FF2B5EF4-FFF2-40B4-BE49-F238E27FC236}">
                    <a16:creationId xmlns:a16="http://schemas.microsoft.com/office/drawing/2014/main" xmlns="" id="{0CCBFE57-E3B8-452C-AC61-F90616E37C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36" y="1946"/>
                <a:ext cx="96" cy="96"/>
                <a:chOff x="2316" y="3252"/>
                <a:chExt cx="96" cy="96"/>
              </a:xfrm>
            </p:grpSpPr>
            <p:sp>
              <p:nvSpPr>
                <p:cNvPr id="54" name="Line 23">
                  <a:extLst>
                    <a:ext uri="{FF2B5EF4-FFF2-40B4-BE49-F238E27FC236}">
                      <a16:creationId xmlns:a16="http://schemas.microsoft.com/office/drawing/2014/main" xmlns="" id="{A78558B4-68FE-4488-8AF9-B5E85EBED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4">
                  <a:extLst>
                    <a:ext uri="{FF2B5EF4-FFF2-40B4-BE49-F238E27FC236}">
                      <a16:creationId xmlns:a16="http://schemas.microsoft.com/office/drawing/2014/main" xmlns="" id="{EC8693C9-6EEC-4CEC-98FD-42D989BA81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16" y="3252"/>
                  <a:ext cx="96" cy="96"/>
                </a:xfrm>
                <a:prstGeom prst="line">
                  <a:avLst/>
                </a:prstGeom>
                <a:noFill/>
                <a:ln w="381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52" name="Line 25">
                <a:extLst>
                  <a:ext uri="{FF2B5EF4-FFF2-40B4-BE49-F238E27FC236}">
                    <a16:creationId xmlns:a16="http://schemas.microsoft.com/office/drawing/2014/main" xmlns="" id="{BBE218D6-217B-46B3-B688-C56F955C9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7" y="2090"/>
                <a:ext cx="48" cy="52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>
                <a:extLst>
                  <a:ext uri="{FF2B5EF4-FFF2-40B4-BE49-F238E27FC236}">
                    <a16:creationId xmlns:a16="http://schemas.microsoft.com/office/drawing/2014/main" xmlns="" id="{02C8AD0B-A85C-49F5-84A2-2288ED317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8" y="1308"/>
                <a:ext cx="240" cy="9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miter lim="800000"/>
                <a:headEnd type="none" w="sm" len="sm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05CAFFAE-DEDA-4D07-B3CE-CE3B6FEED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211" y="2246201"/>
            <a:ext cx="4966234" cy="3307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Elastic region {E}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return to its original shape when load is removed</a:t>
            </a:r>
          </a:p>
          <a:p>
            <a:pPr>
              <a:lnSpc>
                <a:spcPct val="10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Plastic region {P} </a:t>
            </a:r>
            <a:r>
              <a:rPr lang="en-US" altLang="en-US" sz="2400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material will permanently deform even after load is removed</a:t>
            </a:r>
            <a:endParaRPr lang="en-US" altLang="en-US" sz="2400" dirty="0">
              <a:solidFill>
                <a:srgbClr val="000000"/>
              </a:solidFill>
              <a:latin typeface="Proxima Nova Lt" panose="02000506030000020004" pitchFamily="50" charset="0"/>
              <a:cs typeface="Arial"/>
            </a:endParaRPr>
          </a:p>
        </p:txBody>
      </p:sp>
      <p:sp>
        <p:nvSpPr>
          <p:cNvPr id="59" name="Line 20">
            <a:extLst>
              <a:ext uri="{FF2B5EF4-FFF2-40B4-BE49-F238E27FC236}">
                <a16:creationId xmlns:a16="http://schemas.microsoft.com/office/drawing/2014/main" xmlns="" id="{61A519B1-E0C1-4D0E-B0BF-09DB1B7B4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1">
            <a:extLst>
              <a:ext uri="{FF2B5EF4-FFF2-40B4-BE49-F238E27FC236}">
                <a16:creationId xmlns:a16="http://schemas.microsoft.com/office/drawing/2014/main" xmlns="" id="{109A3ABD-F4B5-4F23-B2A1-6D1908393F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1776" y="3221167"/>
            <a:ext cx="168838" cy="16537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16">
            <a:extLst>
              <a:ext uri="{FF2B5EF4-FFF2-40B4-BE49-F238E27FC236}">
                <a16:creationId xmlns:a16="http://schemas.microsoft.com/office/drawing/2014/main" xmlns="" id="{DB9C76A0-887D-4D2E-8D89-CBE2AC81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052" y="3797629"/>
            <a:ext cx="1491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Proxima Nova Rg" panose="02000506030000020004" pitchFamily="2" charset="0"/>
              </a:rPr>
              <a:t>Elastic Limit</a:t>
            </a:r>
          </a:p>
        </p:txBody>
      </p:sp>
      <p:sp>
        <p:nvSpPr>
          <p:cNvPr id="62" name="Line 27">
            <a:extLst>
              <a:ext uri="{FF2B5EF4-FFF2-40B4-BE49-F238E27FC236}">
                <a16:creationId xmlns:a16="http://schemas.microsoft.com/office/drawing/2014/main" xmlns="" id="{0303093C-C4A0-4EE0-A215-AC5E3BBF808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9000" y="3476211"/>
            <a:ext cx="550476" cy="339503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2">
            <a:extLst>
              <a:ext uri="{FF2B5EF4-FFF2-40B4-BE49-F238E27FC236}">
                <a16:creationId xmlns:a16="http://schemas.microsoft.com/office/drawing/2014/main" xmlns="" id="{A9D04BDF-F9DB-4E71-B2BE-AD0BAE1A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17" y="3303895"/>
            <a:ext cx="1117606" cy="2325537"/>
          </a:xfrm>
          <a:prstGeom prst="rect">
            <a:avLst/>
          </a:prstGeom>
          <a:solidFill>
            <a:srgbClr val="00FF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xmlns="" id="{CB77C3B9-DE7C-4A76-BD67-434AC86F0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94" y="1882525"/>
            <a:ext cx="2559974" cy="1400967"/>
          </a:xfrm>
          <a:prstGeom prst="rect">
            <a:avLst/>
          </a:prstGeom>
          <a:solidFill>
            <a:srgbClr val="FF0000">
              <a:alpha val="1490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72EE101-60B4-4730-9A62-C2EB82EA23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0184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3826" y="1763251"/>
            <a:ext cx="9421683" cy="4256446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altLang="en-US" sz="2600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The Nervous Student &amp; Pen Cap Example</a:t>
            </a: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1. Elastic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applies a force, bending the tip of the pen cap back. When they let go, the tip of the cap returns to its original position.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2. Plastic Region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twists and bends the tip of the cap. When they let go, the tip of the cap stays slightly twisted and bent.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3. UTS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more. The cap is still in one piece, but certain areas are very weak and are on the verge of breaking.</a:t>
            </a:r>
            <a:endParaRPr lang="en-US" altLang="en-US" b="1" dirty="0">
              <a:solidFill>
                <a:srgbClr val="000000"/>
              </a:solidFill>
              <a:latin typeface="Proxima Nova Rg" panose="02000506030000020004" pitchFamily="2" charset="0"/>
              <a:cs typeface="Arial"/>
            </a:endParaRPr>
          </a:p>
          <a:p>
            <a:pPr algn="l">
              <a:lnSpc>
                <a:spcPct val="110000"/>
              </a:lnSpc>
            </a:pPr>
            <a:r>
              <a:rPr lang="en-US" altLang="en-US" b="1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4. Fracture Stress</a:t>
            </a:r>
            <a:r>
              <a:rPr lang="en-US" altLang="en-US" dirty="0">
                <a:solidFill>
                  <a:srgbClr val="000000"/>
                </a:solidFill>
                <a:latin typeface="Proxima Nova Lt" panose="02000506030000020004" pitchFamily="50" charset="0"/>
                <a:cs typeface="Arial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– The student bends the cap one more time. The cap </a:t>
            </a:r>
            <a:b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</a:br>
            <a:r>
              <a:rPr lang="en-US" altLang="en-US" dirty="0">
                <a:solidFill>
                  <a:srgbClr val="000000"/>
                </a:solidFill>
                <a:latin typeface="Proxima Nova Rg" panose="02000506030000020004" pitchFamily="2" charset="0"/>
                <a:cs typeface="Arial"/>
              </a:rPr>
              <a:t>finally breaks into two pieces.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674B26F-FF2D-4ECA-B993-7FDFF3FECF72}"/>
              </a:ext>
            </a:extLst>
          </p:cNvPr>
          <p:cNvGrpSpPr>
            <a:grpSpLocks/>
          </p:cNvGrpSpPr>
          <p:nvPr/>
        </p:nvGrpSpPr>
        <p:grpSpPr bwMode="auto">
          <a:xfrm>
            <a:off x="10157707" y="2024230"/>
            <a:ext cx="457968" cy="972136"/>
            <a:chOff x="5040" y="1536"/>
            <a:chExt cx="160" cy="768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D2CAE384-8B46-4893-AD7D-033C0C6EAF3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40" y="1536"/>
              <a:ext cx="160" cy="768"/>
              <a:chOff x="6384" y="1008"/>
              <a:chExt cx="480" cy="2304"/>
            </a:xfrm>
          </p:grpSpPr>
          <p:sp>
            <p:nvSpPr>
              <p:cNvPr id="74" name="AutoShape 6">
                <a:extLst>
                  <a:ext uri="{FF2B5EF4-FFF2-40B4-BE49-F238E27FC236}">
                    <a16:creationId xmlns:a16="http://schemas.microsoft.com/office/drawing/2014/main" xmlns="" id="{6CAE0A30-3A0C-4F2B-BC6D-39ED05B010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V="1">
                <a:off x="6720" y="1008"/>
                <a:ext cx="144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5" name="Group 7">
                <a:extLst>
                  <a:ext uri="{FF2B5EF4-FFF2-40B4-BE49-F238E27FC236}">
                    <a16:creationId xmlns:a16="http://schemas.microsoft.com/office/drawing/2014/main" xmlns="" id="{82213611-1788-467C-86C7-EE22304AB3A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84" y="1536"/>
                <a:ext cx="480" cy="1776"/>
                <a:chOff x="-1728" y="2544"/>
                <a:chExt cx="480" cy="1968"/>
              </a:xfrm>
            </p:grpSpPr>
            <p:sp>
              <p:nvSpPr>
                <p:cNvPr id="76" name="Oval 8">
                  <a:extLst>
                    <a:ext uri="{FF2B5EF4-FFF2-40B4-BE49-F238E27FC236}">
                      <a16:creationId xmlns:a16="http://schemas.microsoft.com/office/drawing/2014/main" xmlns="" id="{1024E6A2-8D2F-44A5-B163-EE5003F60CE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77" name="Group 9">
                  <a:extLst>
                    <a:ext uri="{FF2B5EF4-FFF2-40B4-BE49-F238E27FC236}">
                      <a16:creationId xmlns:a16="http://schemas.microsoft.com/office/drawing/2014/main" xmlns="" id="{5A749A61-EE97-4C7E-B6D0-4D8528D7D4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78" name="Group 10">
                    <a:extLst>
                      <a:ext uri="{FF2B5EF4-FFF2-40B4-BE49-F238E27FC236}">
                        <a16:creationId xmlns:a16="http://schemas.microsoft.com/office/drawing/2014/main" xmlns="" id="{02004B91-E72D-4C03-BE50-89633C753997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80" name="AutoShape 11">
                      <a:extLst>
                        <a:ext uri="{FF2B5EF4-FFF2-40B4-BE49-F238E27FC236}">
                          <a16:creationId xmlns:a16="http://schemas.microsoft.com/office/drawing/2014/main" xmlns="" id="{66ED0648-0D52-4BD7-B07C-E98B07FDEB2A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Rectangle 12">
                      <a:extLst>
                        <a:ext uri="{FF2B5EF4-FFF2-40B4-BE49-F238E27FC236}">
                          <a16:creationId xmlns:a16="http://schemas.microsoft.com/office/drawing/2014/main" xmlns="" id="{665118C1-1336-4418-A0CF-BAC2E9BF4F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79" name="Line 13">
                    <a:extLst>
                      <a:ext uri="{FF2B5EF4-FFF2-40B4-BE49-F238E27FC236}">
                        <a16:creationId xmlns:a16="http://schemas.microsoft.com/office/drawing/2014/main" xmlns="" id="{14E0196B-C1A5-42E4-B89C-4BCEC8F1FFBB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73" name="Text Box 14">
              <a:extLst>
                <a:ext uri="{FF2B5EF4-FFF2-40B4-BE49-F238E27FC236}">
                  <a16:creationId xmlns:a16="http://schemas.microsoft.com/office/drawing/2014/main" xmlns="" id="{5B07F9DD-F6A5-4389-99AA-8FF48810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3" y="1978"/>
              <a:ext cx="9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12A35A6B-8FFA-463E-8D43-F13AA73BB65A}"/>
              </a:ext>
            </a:extLst>
          </p:cNvPr>
          <p:cNvGrpSpPr>
            <a:grpSpLocks/>
          </p:cNvGrpSpPr>
          <p:nvPr/>
        </p:nvGrpSpPr>
        <p:grpSpPr bwMode="auto">
          <a:xfrm>
            <a:off x="10675862" y="3186452"/>
            <a:ext cx="572461" cy="978672"/>
            <a:chOff x="5328" y="2352"/>
            <a:chExt cx="200" cy="528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61976346-E98A-4DEC-8D16-83261205330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28" y="2352"/>
              <a:ext cx="200" cy="528"/>
              <a:chOff x="6144" y="1584"/>
              <a:chExt cx="672" cy="1776"/>
            </a:xfrm>
          </p:grpSpPr>
          <p:sp>
            <p:nvSpPr>
              <p:cNvPr id="85" name="AutoShape 17">
                <a:extLst>
                  <a:ext uri="{FF2B5EF4-FFF2-40B4-BE49-F238E27FC236}">
                    <a16:creationId xmlns:a16="http://schemas.microsoft.com/office/drawing/2014/main" xmlns="" id="{7E9D9C31-7F54-42E3-9931-D716B72024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4396111" flipV="1">
                <a:off x="6432" y="1488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6" name="Group 18">
                <a:extLst>
                  <a:ext uri="{FF2B5EF4-FFF2-40B4-BE49-F238E27FC236}">
                    <a16:creationId xmlns:a16="http://schemas.microsoft.com/office/drawing/2014/main" xmlns="" id="{6ECE1412-9F31-4899-942D-21C7397BB52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336" y="1584"/>
                <a:ext cx="480" cy="1776"/>
                <a:chOff x="-1728" y="2544"/>
                <a:chExt cx="480" cy="1968"/>
              </a:xfrm>
            </p:grpSpPr>
            <p:sp>
              <p:nvSpPr>
                <p:cNvPr id="87" name="Oval 19">
                  <a:extLst>
                    <a:ext uri="{FF2B5EF4-FFF2-40B4-BE49-F238E27FC236}">
                      <a16:creationId xmlns:a16="http://schemas.microsoft.com/office/drawing/2014/main" xmlns="" id="{5CA2DAB4-3577-4DB0-B723-8F38070853F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88" name="Group 20">
                  <a:extLst>
                    <a:ext uri="{FF2B5EF4-FFF2-40B4-BE49-F238E27FC236}">
                      <a16:creationId xmlns:a16="http://schemas.microsoft.com/office/drawing/2014/main" xmlns="" id="{BD99423E-78F2-45BD-AD26-831E97516A4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89" name="Group 21">
                    <a:extLst>
                      <a:ext uri="{FF2B5EF4-FFF2-40B4-BE49-F238E27FC236}">
                        <a16:creationId xmlns:a16="http://schemas.microsoft.com/office/drawing/2014/main" xmlns="" id="{0D39AB3D-D2AB-4808-B736-8EC4F95D3B80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91" name="AutoShape 22">
                      <a:extLst>
                        <a:ext uri="{FF2B5EF4-FFF2-40B4-BE49-F238E27FC236}">
                          <a16:creationId xmlns:a16="http://schemas.microsoft.com/office/drawing/2014/main" xmlns="" id="{12DFAFB5-88CB-4A08-BF77-B5A94DF2DCB9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Rectangle 23">
                      <a:extLst>
                        <a:ext uri="{FF2B5EF4-FFF2-40B4-BE49-F238E27FC236}">
                          <a16:creationId xmlns:a16="http://schemas.microsoft.com/office/drawing/2014/main" xmlns="" id="{5C6A6B7C-9034-4306-B2FE-0B916683018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90" name="Line 24">
                    <a:extLst>
                      <a:ext uri="{FF2B5EF4-FFF2-40B4-BE49-F238E27FC236}">
                        <a16:creationId xmlns:a16="http://schemas.microsoft.com/office/drawing/2014/main" xmlns="" id="{0B640494-8F6F-4E92-B697-EFE3D9A5A2E6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84" name="Text Box 25">
              <a:extLst>
                <a:ext uri="{FF2B5EF4-FFF2-40B4-BE49-F238E27FC236}">
                  <a16:creationId xmlns:a16="http://schemas.microsoft.com/office/drawing/2014/main" xmlns="" id="{00ED10BE-F354-429C-9164-2A1B15AB7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4" y="2571"/>
              <a:ext cx="107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2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7A6854DF-846D-409E-AD3F-E44BBEB3F76A}"/>
              </a:ext>
            </a:extLst>
          </p:cNvPr>
          <p:cNvGrpSpPr>
            <a:grpSpLocks/>
          </p:cNvGrpSpPr>
          <p:nvPr/>
        </p:nvGrpSpPr>
        <p:grpSpPr bwMode="auto">
          <a:xfrm>
            <a:off x="9940990" y="4348217"/>
            <a:ext cx="1023932" cy="788390"/>
            <a:chOff x="4992" y="2832"/>
            <a:chExt cx="363" cy="62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2CDD262B-F1BF-4B98-90F4-5186FED69C0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992" y="2832"/>
              <a:ext cx="363" cy="624"/>
              <a:chOff x="6288" y="1392"/>
              <a:chExt cx="1030" cy="1776"/>
            </a:xfrm>
          </p:grpSpPr>
          <p:grpSp>
            <p:nvGrpSpPr>
              <p:cNvPr id="96" name="Group 28">
                <a:extLst>
                  <a:ext uri="{FF2B5EF4-FFF2-40B4-BE49-F238E27FC236}">
                    <a16:creationId xmlns:a16="http://schemas.microsoft.com/office/drawing/2014/main" xmlns="" id="{65909DED-BF1D-4697-AE83-879EACB7E0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88" y="1392"/>
                <a:ext cx="480" cy="1776"/>
                <a:chOff x="-1728" y="2544"/>
                <a:chExt cx="480" cy="1968"/>
              </a:xfrm>
            </p:grpSpPr>
            <p:sp>
              <p:nvSpPr>
                <p:cNvPr id="102" name="Oval 29">
                  <a:extLst>
                    <a:ext uri="{FF2B5EF4-FFF2-40B4-BE49-F238E27FC236}">
                      <a16:creationId xmlns:a16="http://schemas.microsoft.com/office/drawing/2014/main" xmlns="" id="{A8EC1719-92E4-46CA-A8E3-8101761F1E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03" name="Group 30">
                  <a:extLst>
                    <a:ext uri="{FF2B5EF4-FFF2-40B4-BE49-F238E27FC236}">
                      <a16:creationId xmlns:a16="http://schemas.microsoft.com/office/drawing/2014/main" xmlns="" id="{CC5B06EF-1E22-45AC-802C-9923908561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04" name="Group 31">
                    <a:extLst>
                      <a:ext uri="{FF2B5EF4-FFF2-40B4-BE49-F238E27FC236}">
                        <a16:creationId xmlns:a16="http://schemas.microsoft.com/office/drawing/2014/main" xmlns="" id="{1BFC86D4-7944-4E76-8BFF-23091E5A987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06" name="AutoShape 32">
                      <a:extLst>
                        <a:ext uri="{FF2B5EF4-FFF2-40B4-BE49-F238E27FC236}">
                          <a16:creationId xmlns:a16="http://schemas.microsoft.com/office/drawing/2014/main" xmlns="" id="{E1AFB2E6-7A19-48D2-A69F-97395DADB57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Rectangle 33">
                      <a:extLst>
                        <a:ext uri="{FF2B5EF4-FFF2-40B4-BE49-F238E27FC236}">
                          <a16:creationId xmlns:a16="http://schemas.microsoft.com/office/drawing/2014/main" xmlns="" id="{6BF00440-5E3D-43BB-B7F9-1B34C825C0A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05" name="Line 34">
                    <a:extLst>
                      <a:ext uri="{FF2B5EF4-FFF2-40B4-BE49-F238E27FC236}">
                        <a16:creationId xmlns:a16="http://schemas.microsoft.com/office/drawing/2014/main" xmlns="" id="{B07494F2-6636-4F30-93C3-93EFB315B4B7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8" name="AutoShape 36">
                <a:extLst>
                  <a:ext uri="{FF2B5EF4-FFF2-40B4-BE49-F238E27FC236}">
                    <a16:creationId xmlns:a16="http://schemas.microsoft.com/office/drawing/2014/main" xmlns="" id="{9ACA4371-4BA5-472D-8524-38A545641A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6869353" flipV="1">
                <a:off x="6934" y="1284"/>
                <a:ext cx="96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5" name="Text Box 40">
              <a:extLst>
                <a:ext uri="{FF2B5EF4-FFF2-40B4-BE49-F238E27FC236}">
                  <a16:creationId xmlns:a16="http://schemas.microsoft.com/office/drawing/2014/main" xmlns="" id="{50157C88-9114-473A-A9DD-4132A4B07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110"/>
              <a:ext cx="107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3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xmlns="" id="{A73CB146-035C-4C58-B7D0-0DEB4FF4B4A7}"/>
              </a:ext>
            </a:extLst>
          </p:cNvPr>
          <p:cNvGrpSpPr>
            <a:grpSpLocks/>
          </p:cNvGrpSpPr>
          <p:nvPr/>
        </p:nvGrpSpPr>
        <p:grpSpPr bwMode="auto">
          <a:xfrm>
            <a:off x="10504033" y="5107555"/>
            <a:ext cx="1303241" cy="912142"/>
            <a:chOff x="5289" y="3536"/>
            <a:chExt cx="474" cy="592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7E7B29DE-B64A-42ED-9FC2-54C3C8A344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9" y="3536"/>
              <a:ext cx="474" cy="592"/>
              <a:chOff x="4896" y="3536"/>
              <a:chExt cx="474" cy="592"/>
            </a:xfrm>
          </p:grpSpPr>
          <p:grpSp>
            <p:nvGrpSpPr>
              <p:cNvPr id="111" name="Group 43">
                <a:extLst>
                  <a:ext uri="{FF2B5EF4-FFF2-40B4-BE49-F238E27FC236}">
                    <a16:creationId xmlns:a16="http://schemas.microsoft.com/office/drawing/2014/main" xmlns="" id="{99EF72A1-BBF9-4B56-B316-F561FF77B6F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96" y="3536"/>
                <a:ext cx="160" cy="592"/>
                <a:chOff x="-1728" y="2544"/>
                <a:chExt cx="480" cy="1968"/>
              </a:xfrm>
            </p:grpSpPr>
            <p:sp>
              <p:nvSpPr>
                <p:cNvPr id="119" name="Oval 44">
                  <a:extLst>
                    <a:ext uri="{FF2B5EF4-FFF2-40B4-BE49-F238E27FC236}">
                      <a16:creationId xmlns:a16="http://schemas.microsoft.com/office/drawing/2014/main" xmlns="" id="{C9EA868C-5DEC-451D-AFA3-CD442D8E4F3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-1392" y="2544"/>
                  <a:ext cx="144" cy="192"/>
                </a:xfrm>
                <a:prstGeom prst="ellipse">
                  <a:avLst/>
                </a:pr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120" name="Group 45">
                  <a:extLst>
                    <a:ext uri="{FF2B5EF4-FFF2-40B4-BE49-F238E27FC236}">
                      <a16:creationId xmlns:a16="http://schemas.microsoft.com/office/drawing/2014/main" xmlns="" id="{F4750B85-88B3-47E5-A7D4-B853DFF10C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728" y="2592"/>
                  <a:ext cx="480" cy="1920"/>
                  <a:chOff x="192" y="1200"/>
                  <a:chExt cx="480" cy="1920"/>
                </a:xfrm>
              </p:grpSpPr>
              <p:grpSp>
                <p:nvGrpSpPr>
                  <p:cNvPr id="121" name="Group 46">
                    <a:extLst>
                      <a:ext uri="{FF2B5EF4-FFF2-40B4-BE49-F238E27FC236}">
                        <a16:creationId xmlns:a16="http://schemas.microsoft.com/office/drawing/2014/main" xmlns="" id="{EFB4FA5E-EE33-47B4-8037-66C609892004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2" y="1200"/>
                    <a:ext cx="480" cy="1920"/>
                    <a:chOff x="192" y="1200"/>
                    <a:chExt cx="480" cy="1920"/>
                  </a:xfrm>
                </p:grpSpPr>
                <p:sp>
                  <p:nvSpPr>
                    <p:cNvPr id="123" name="AutoShape 47">
                      <a:extLst>
                        <a:ext uri="{FF2B5EF4-FFF2-40B4-BE49-F238E27FC236}">
                          <a16:creationId xmlns:a16="http://schemas.microsoft.com/office/drawing/2014/main" xmlns="" id="{706EB0D4-E574-4092-81B1-061E9B7CD034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2" y="1824"/>
                      <a:ext cx="480" cy="1296"/>
                    </a:xfrm>
                    <a:custGeom>
                      <a:avLst/>
                      <a:gdLst>
                        <a:gd name="T0" fmla="*/ 0 w 21600"/>
                        <a:gd name="T1" fmla="*/ 2 h 21600"/>
                        <a:gd name="T2" fmla="*/ 0 w 21600"/>
                        <a:gd name="T3" fmla="*/ 5 h 21600"/>
                        <a:gd name="T4" fmla="*/ 0 w 21600"/>
                        <a:gd name="T5" fmla="*/ 2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0 w 21600"/>
                        <a:gd name="T13" fmla="*/ 4500 h 21600"/>
                        <a:gd name="T14" fmla="*/ 17100 w 21600"/>
                        <a:gd name="T15" fmla="*/ 171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Rectangle 48">
                      <a:extLst>
                        <a:ext uri="{FF2B5EF4-FFF2-40B4-BE49-F238E27FC236}">
                          <a16:creationId xmlns:a16="http://schemas.microsoft.com/office/drawing/2014/main" xmlns="" id="{B5BD26C5-7E28-459F-A5EF-C4004199C303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8" y="1200"/>
                      <a:ext cx="144" cy="624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 cap="sq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122" name="Line 49">
                    <a:extLst>
                      <a:ext uri="{FF2B5EF4-FFF2-40B4-BE49-F238E27FC236}">
                        <a16:creationId xmlns:a16="http://schemas.microsoft.com/office/drawing/2014/main" xmlns="" id="{1BA290FF-2C54-4C96-9DC1-7A42C2A8C4D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528" y="1200"/>
                    <a:ext cx="144" cy="0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accent1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51">
                <a:extLst>
                  <a:ext uri="{FF2B5EF4-FFF2-40B4-BE49-F238E27FC236}">
                    <a16:creationId xmlns:a16="http://schemas.microsoft.com/office/drawing/2014/main" xmlns="" id="{D49969E4-6AE6-475B-A13E-CF970CD6C86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46" y="3543"/>
                <a:ext cx="224" cy="55"/>
                <a:chOff x="6368" y="1024"/>
                <a:chExt cx="672" cy="164"/>
              </a:xfrm>
            </p:grpSpPr>
            <p:sp>
              <p:nvSpPr>
                <p:cNvPr id="115" name="AutoShape 52">
                  <a:extLst>
                    <a:ext uri="{FF2B5EF4-FFF2-40B4-BE49-F238E27FC236}">
                      <a16:creationId xmlns:a16="http://schemas.microsoft.com/office/drawing/2014/main" xmlns="" id="{0416CBB6-DD59-4D53-A062-E5A16EF3F57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6869353" flipV="1">
                  <a:off x="6656" y="804"/>
                  <a:ext cx="96" cy="6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1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" name="AutoShape 54">
                  <a:extLst>
                    <a:ext uri="{FF2B5EF4-FFF2-40B4-BE49-F238E27FC236}">
                      <a16:creationId xmlns:a16="http://schemas.microsoft.com/office/drawing/2014/main" xmlns="" id="{58D05B55-9989-45B9-81E2-2371487E33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18" y="1024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110" name="Text Box 57">
              <a:extLst>
                <a:ext uri="{FF2B5EF4-FFF2-40B4-BE49-F238E27FC236}">
                  <a16:creationId xmlns:a16="http://schemas.microsoft.com/office/drawing/2014/main" xmlns="" id="{EAE99BBB-B0CC-4F1B-9A0C-0358C68D8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6" y="3842"/>
              <a:ext cx="11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bg1"/>
                  </a:solidFill>
                  <a:latin typeface="Proxima Nova Lt" panose="02000506030000020004" pitchFamily="50" charset="0"/>
                </a:rPr>
                <a:t>4</a:t>
              </a:r>
            </a:p>
          </p:txBody>
        </p:sp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37D6D8D-6461-49D0-9B49-AAA356877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07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762</Words>
  <Application>Microsoft Office PowerPoint</Application>
  <PresentationFormat>Widescreen</PresentationFormat>
  <Paragraphs>150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Gotham Medium</vt:lpstr>
      <vt:lpstr>Proxima Nova Lt</vt:lpstr>
      <vt:lpstr>Calibri</vt:lpstr>
      <vt:lpstr>Cambria Math</vt:lpstr>
      <vt:lpstr>Symbol</vt:lpstr>
      <vt:lpstr>MS PGothic</vt:lpstr>
      <vt:lpstr>Calibri Light</vt:lpstr>
      <vt:lpstr>Proxima Nova Rg</vt:lpstr>
      <vt:lpstr>Arial</vt:lpstr>
      <vt:lpstr>Office Theme</vt:lpstr>
      <vt:lpstr>Equation</vt:lpstr>
      <vt:lpstr>Bitmap Image</vt:lpstr>
      <vt:lpstr>BOOM CONSTRUCTION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Admin</cp:lastModifiedBy>
  <cp:revision>79</cp:revision>
  <dcterms:created xsi:type="dcterms:W3CDTF">2019-06-25T23:10:16Z</dcterms:created>
  <dcterms:modified xsi:type="dcterms:W3CDTF">2020-10-14T12:02:07Z</dcterms:modified>
</cp:coreProperties>
</file>