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16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28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4F3BD5-45F8-42BE-91E4-1FBAF51E0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4FAB42-A436-44BE-971E-BA5B8A231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7EE7FF-537E-4251-9151-40AC8319E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76FEEA-5C5C-4599-83F8-932399A07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FA9E1B-E6D3-4375-8461-6F8922F3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D73ECB-FAF2-40F5-B646-302C75AA5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737F1-360A-462A-AC77-F52E4CCD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30183C-E901-49CE-A110-2E39C4F30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0BE089-05A4-46FC-ACBA-93B032AFF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B066D2-CB05-485F-B52A-5B0227D51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94ED51-FAB9-44A6-8F1F-75B7F3420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C50A81-DE84-4E0A-9593-AB680DC0E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A73B1BC-D293-4A95-8B8C-07871E6CC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EG1003 Overview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Policy for each meeting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1148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66"/>
                </a:solidFill>
              </a:rPr>
              <a:t>Lecture – attendance taken in first 5 minutes</a:t>
            </a:r>
          </a:p>
          <a:p>
            <a:pPr lvl="1" eaLnBrk="1" hangingPunct="1"/>
            <a:endParaRPr lang="en-US" sz="240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smtClean="0">
                <a:solidFill>
                  <a:srgbClr val="000066"/>
                </a:solidFill>
              </a:rPr>
              <a:t>Lab – doors close after 15 minutes</a:t>
            </a:r>
          </a:p>
          <a:p>
            <a:pPr lvl="1" eaLnBrk="1" hangingPunct="1"/>
            <a:r>
              <a:rPr lang="en-US" sz="2400" smtClean="0">
                <a:solidFill>
                  <a:srgbClr val="000066"/>
                </a:solidFill>
              </a:rPr>
              <a:t>Speak with TA to schedule make-up lab</a:t>
            </a:r>
          </a:p>
          <a:p>
            <a:pPr lvl="1" eaLnBrk="1" hangingPunct="1"/>
            <a:r>
              <a:rPr lang="en-US" sz="2400" smtClean="0">
                <a:solidFill>
                  <a:srgbClr val="000066"/>
                </a:solidFill>
              </a:rPr>
              <a:t>Report due dates for reports will be specified by the TAs</a:t>
            </a:r>
          </a:p>
          <a:p>
            <a:pPr lvl="1" eaLnBrk="1" hangingPunct="1"/>
            <a:endParaRPr lang="en-US" sz="140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smtClean="0">
                <a:solidFill>
                  <a:srgbClr val="000066"/>
                </a:solidFill>
              </a:rPr>
              <a:t>Recitation – doors close after 10 minutes</a:t>
            </a:r>
          </a:p>
          <a:p>
            <a:pPr lvl="1" eaLnBrk="1" hangingPunct="1"/>
            <a:r>
              <a:rPr lang="en-US" sz="2400" smtClean="0">
                <a:solidFill>
                  <a:srgbClr val="000066"/>
                </a:solidFill>
              </a:rPr>
              <a:t>After 10 minutes student is considered absent and will receive a zero, even if present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Communication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05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EG </a:t>
            </a:r>
            <a:r>
              <a:rPr lang="en-US" dirty="0" smtClean="0">
                <a:solidFill>
                  <a:srgbClr val="000066"/>
                </a:solidFill>
              </a:rPr>
              <a:t>Website (eg.poly.edu) 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Electronic Submission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Forums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Email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Grades</a:t>
            </a:r>
            <a:endParaRPr lang="en-US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EG Manual (egmanual.poly.edu)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Electronic Submission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153400" cy="4495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All work must be submitted electronically through the EG website (eg.poly.edu) </a:t>
            </a:r>
          </a:p>
          <a:p>
            <a:pPr eaLnBrk="1" hangingPunct="1">
              <a:buFontTx/>
              <a:buNone/>
            </a:pPr>
            <a:endParaRPr lang="en-US" sz="16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Required </a:t>
            </a:r>
            <a:r>
              <a:rPr lang="en-US" dirty="0" smtClean="0">
                <a:solidFill>
                  <a:srgbClr val="000066"/>
                </a:solidFill>
              </a:rPr>
              <a:t>by due date or no credit will be received for work</a:t>
            </a:r>
          </a:p>
          <a:p>
            <a:pPr eaLnBrk="1" hangingPunct="1"/>
            <a:endParaRPr lang="en-US" sz="16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No negotiation of grades if work is not submitted electronically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3820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Read manual ahead of time (egmanual.poly.edu)</a:t>
            </a:r>
          </a:p>
          <a:p>
            <a:pPr eaLnBrk="1" hangingPunct="1"/>
            <a:endParaRPr lang="en-US" sz="10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Use </a:t>
            </a:r>
            <a:r>
              <a:rPr lang="en-US" dirty="0" smtClean="0">
                <a:solidFill>
                  <a:srgbClr val="000066"/>
                </a:solidFill>
              </a:rPr>
              <a:t>EG </a:t>
            </a:r>
            <a:r>
              <a:rPr lang="en-US" dirty="0" smtClean="0">
                <a:solidFill>
                  <a:srgbClr val="000066"/>
                </a:solidFill>
              </a:rPr>
              <a:t>website regularly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Check for last minute cancellations and changes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Keep in contact with your partners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Express questions and concerns to your </a:t>
            </a:r>
            <a:r>
              <a:rPr lang="en-US" dirty="0" smtClean="0">
                <a:solidFill>
                  <a:srgbClr val="000066"/>
                </a:solidFill>
              </a:rPr>
              <a:t>instructor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Ask </a:t>
            </a:r>
            <a:r>
              <a:rPr lang="en-US" dirty="0" smtClean="0">
                <a:solidFill>
                  <a:srgbClr val="000066"/>
                </a:solidFill>
              </a:rPr>
              <a:t>questions!!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Objectives of </a:t>
            </a:r>
            <a:r>
              <a:rPr lang="en-US" dirty="0" smtClean="0">
                <a:solidFill>
                  <a:srgbClr val="000066"/>
                </a:solidFill>
              </a:rPr>
              <a:t>EG1003</a:t>
            </a:r>
            <a:endParaRPr lang="en-US" dirty="0" smtClean="0">
              <a:solidFill>
                <a:srgbClr val="000066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To teach you about what engineers do:</a:t>
            </a:r>
            <a:endParaRPr lang="en-US" sz="3300" dirty="0" smtClean="0">
              <a:solidFill>
                <a:srgbClr val="000066"/>
              </a:solidFill>
            </a:endParaRPr>
          </a:p>
          <a:p>
            <a:pPr lvl="1" eaLnBrk="1" hangingPunct="1"/>
            <a:r>
              <a:rPr lang="en-US" sz="2900" dirty="0" smtClean="0">
                <a:solidFill>
                  <a:srgbClr val="000066"/>
                </a:solidFill>
              </a:rPr>
              <a:t>Technical skills</a:t>
            </a:r>
          </a:p>
          <a:p>
            <a:pPr lvl="2" eaLnBrk="1" hangingPunct="1"/>
            <a:r>
              <a:rPr lang="en-US" sz="2500" dirty="0" smtClean="0">
                <a:solidFill>
                  <a:srgbClr val="000066"/>
                </a:solidFill>
              </a:rPr>
              <a:t>MS Office</a:t>
            </a:r>
          </a:p>
          <a:p>
            <a:pPr lvl="2" eaLnBrk="1" hangingPunct="1"/>
            <a:r>
              <a:rPr lang="en-US" sz="2500" dirty="0" err="1" smtClean="0">
                <a:solidFill>
                  <a:srgbClr val="000066"/>
                </a:solidFill>
              </a:rPr>
              <a:t>LabVIEW</a:t>
            </a:r>
            <a:endParaRPr lang="en-US" sz="2500" dirty="0" smtClean="0">
              <a:solidFill>
                <a:srgbClr val="000066"/>
              </a:solidFill>
            </a:endParaRPr>
          </a:p>
          <a:p>
            <a:pPr lvl="2" eaLnBrk="1" hangingPunct="1"/>
            <a:r>
              <a:rPr lang="en-US" sz="2500" dirty="0" err="1" smtClean="0">
                <a:solidFill>
                  <a:srgbClr val="000066"/>
                </a:solidFill>
              </a:rPr>
              <a:t>Mindstorms</a:t>
            </a:r>
            <a:r>
              <a:rPr lang="en-US" sz="2500" dirty="0" smtClean="0">
                <a:solidFill>
                  <a:srgbClr val="000066"/>
                </a:solidFill>
              </a:rPr>
              <a:t> NXT</a:t>
            </a:r>
          </a:p>
          <a:p>
            <a:pPr lvl="1" eaLnBrk="1" hangingPunct="1"/>
            <a:r>
              <a:rPr lang="en-US" sz="2900" dirty="0" smtClean="0">
                <a:solidFill>
                  <a:srgbClr val="000066"/>
                </a:solidFill>
              </a:rPr>
              <a:t>Professional skills</a:t>
            </a:r>
          </a:p>
          <a:p>
            <a:pPr lvl="2" eaLnBrk="1" hangingPunct="1"/>
            <a:r>
              <a:rPr lang="en-US" dirty="0" smtClean="0">
                <a:solidFill>
                  <a:srgbClr val="000066"/>
                </a:solidFill>
              </a:rPr>
              <a:t>Teamwork</a:t>
            </a:r>
          </a:p>
          <a:p>
            <a:pPr lvl="2" eaLnBrk="1" hangingPunct="1"/>
            <a:r>
              <a:rPr lang="en-US" dirty="0" smtClean="0">
                <a:solidFill>
                  <a:srgbClr val="000066"/>
                </a:solidFill>
              </a:rPr>
              <a:t>Oral communication</a:t>
            </a:r>
          </a:p>
          <a:p>
            <a:pPr lvl="2" eaLnBrk="1" hangingPunct="1"/>
            <a:r>
              <a:rPr lang="en-US" dirty="0" smtClean="0">
                <a:solidFill>
                  <a:srgbClr val="000066"/>
                </a:solidFill>
              </a:rPr>
              <a:t>Written communication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Course Format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3 </a:t>
            </a:r>
            <a:r>
              <a:rPr lang="en-US" sz="2800" dirty="0" smtClean="0">
                <a:solidFill>
                  <a:srgbClr val="000066"/>
                </a:solidFill>
              </a:rPr>
              <a:t>Credit Course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Lectures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Laboratories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Recitation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Semester-Long Design Project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Lectures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64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One hour per week</a:t>
            </a: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Professors and guest lecturers talk about different aspects of engineering</a:t>
            </a: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Attendance is mandatory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Laboratories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05800" cy="4114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Three hours per week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Students put in groups of 2 or 3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Lab report for each lab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Quizzes given every week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66"/>
                </a:solidFill>
              </a:rPr>
              <a:t>Lab material for that day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66"/>
                </a:solidFill>
              </a:rPr>
              <a:t>Lecture material from previous week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Recitations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724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1.5 </a:t>
            </a:r>
            <a:r>
              <a:rPr lang="en-US" sz="2800" dirty="0" smtClean="0">
                <a:solidFill>
                  <a:srgbClr val="000066"/>
                </a:solidFill>
              </a:rPr>
              <a:t>hours per week</a:t>
            </a: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Presentation of preceding lab or project status</a:t>
            </a: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Feedback will be provided by instructor and 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Semester-Long Design Project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Ten week project</a:t>
            </a:r>
          </a:p>
          <a:p>
            <a:pPr eaLnBrk="1" hangingPunct="1"/>
            <a:endParaRPr lang="en-US" sz="160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Students grouped in teams of 2 to 3 people</a:t>
            </a:r>
          </a:p>
          <a:p>
            <a:pPr eaLnBrk="1" hangingPunct="1"/>
            <a:endParaRPr lang="en-US" sz="160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Seven projects to choose from</a:t>
            </a:r>
          </a:p>
          <a:p>
            <a:pPr eaLnBrk="1" hangingPunct="1"/>
            <a:endParaRPr lang="en-US" sz="1600" smtClean="0">
              <a:solidFill>
                <a:srgbClr val="000066"/>
              </a:solidFill>
            </a:endParaRP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Grading System</a:t>
            </a:r>
          </a:p>
        </p:txBody>
      </p:sp>
      <p:graphicFrame>
        <p:nvGraphicFramePr>
          <p:cNvPr id="57433" name="Group 89"/>
          <p:cNvGraphicFramePr>
            <a:graphicFrameLocks noGrp="1"/>
          </p:cNvGraphicFramePr>
          <p:nvPr>
            <p:ph idx="1"/>
          </p:nvPr>
        </p:nvGraphicFramePr>
        <p:xfrm>
          <a:off x="1295400" y="1676400"/>
          <a:ext cx="6705600" cy="4175126"/>
        </p:xfrm>
        <a:graphic>
          <a:graphicData uri="http://schemas.openxmlformats.org/drawingml/2006/table">
            <a:tbl>
              <a:tblPr/>
              <a:tblGrid>
                <a:gridCol w="4424363"/>
                <a:gridCol w="2281237"/>
              </a:tblGrid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</a:t>
                      </a:r>
                      <a:endParaRPr kumimoji="0" lang="en-US" sz="2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% of Grade</a:t>
                      </a:r>
                      <a:endParaRPr kumimoji="0" lang="en-US" sz="28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TA Lab Reports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WC Lab Reports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Lab Quizzes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Recitation Presentations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15%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Semester long Project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30%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Attendance at Lectures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Attendance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66"/>
                </a:solidFill>
              </a:rPr>
              <a:t>Mandatory for all lectures, laboratories and recitation sessions</a:t>
            </a:r>
          </a:p>
          <a:p>
            <a:pPr eaLnBrk="1" hangingPunct="1">
              <a:lnSpc>
                <a:spcPct val="90000"/>
              </a:lnSpc>
            </a:pPr>
            <a:endParaRPr lang="en-US" sz="100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66"/>
                </a:solidFill>
              </a:rPr>
              <a:t>Unexcused absence will result in a zero grade for the recitation or lab</a:t>
            </a:r>
            <a:endParaRPr lang="en-US" sz="140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66"/>
                </a:solidFill>
              </a:rPr>
              <a:t>Constant Lateness/Absence will result in failure of course</a:t>
            </a:r>
          </a:p>
          <a:p>
            <a:pPr eaLnBrk="1" hangingPunct="1">
              <a:lnSpc>
                <a:spcPct val="90000"/>
              </a:lnSpc>
            </a:pPr>
            <a:endParaRPr lang="en-US" sz="200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360</Words>
  <Application>Microsoft Office PowerPoint</Application>
  <PresentationFormat>On-screen Show (4:3)</PresentationFormat>
  <Paragraphs>103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1_Default Design</vt:lpstr>
      <vt:lpstr>EG1003 Overview</vt:lpstr>
      <vt:lpstr>Objectives of EG1003</vt:lpstr>
      <vt:lpstr>Course Format</vt:lpstr>
      <vt:lpstr>Lectures</vt:lpstr>
      <vt:lpstr>Laboratories</vt:lpstr>
      <vt:lpstr>Recitations</vt:lpstr>
      <vt:lpstr>Semester-Long Design Project</vt:lpstr>
      <vt:lpstr>Grading System</vt:lpstr>
      <vt:lpstr>Attendance</vt:lpstr>
      <vt:lpstr>Policy for each meeting</vt:lpstr>
      <vt:lpstr>Communication</vt:lpstr>
      <vt:lpstr>Electronic Submission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78</cp:revision>
  <dcterms:created xsi:type="dcterms:W3CDTF">2002-02-21T04:34:32Z</dcterms:created>
  <dcterms:modified xsi:type="dcterms:W3CDTF">2009-09-06T08:32:24Z</dcterms:modified>
</cp:coreProperties>
</file>