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  <p:sldMasterId id="2147483722" r:id="rId2"/>
  </p:sldMasterIdLst>
  <p:notesMasterIdLst>
    <p:notesMasterId r:id="rId16"/>
  </p:notesMasterIdLst>
  <p:sldIdLst>
    <p:sldId id="257" r:id="rId3"/>
    <p:sldId id="301" r:id="rId4"/>
    <p:sldId id="302" r:id="rId5"/>
    <p:sldId id="303" r:id="rId6"/>
    <p:sldId id="304" r:id="rId7"/>
    <p:sldId id="305" r:id="rId8"/>
    <p:sldId id="306" r:id="rId9"/>
    <p:sldId id="307" r:id="rId10"/>
    <p:sldId id="308" r:id="rId11"/>
    <p:sldId id="309" r:id="rId12"/>
    <p:sldId id="310" r:id="rId13"/>
    <p:sldId id="311" r:id="rId14"/>
    <p:sldId id="312" r:id="rId15"/>
  </p:sldIdLst>
  <p:sldSz cx="9144000" cy="6858000" type="screen4x3"/>
  <p:notesSz cx="6858000" cy="9144000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DDDDDD"/>
    <a:srgbClr val="FFFFFF"/>
    <a:srgbClr val="000000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18" autoAdjust="0"/>
    <p:restoredTop sz="95388" autoAdjust="0"/>
  </p:normalViewPr>
  <p:slideViewPr>
    <p:cSldViewPr>
      <p:cViewPr varScale="1">
        <p:scale>
          <a:sx n="72" d="100"/>
          <a:sy n="72" d="100"/>
        </p:scale>
        <p:origin x="-39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73938B-2298-4C00-A6F8-20DCFF020E36}" type="datetimeFigureOut">
              <a:rPr lang="en-US" smtClean="0"/>
              <a:pPr/>
              <a:t>9/3/2011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038E97-8AB3-419F-A3E1-BD8EA91441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2864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L.Mexhitaj</a:t>
            </a:r>
            <a:r>
              <a:rPr lang="en-US" dirty="0" smtClean="0"/>
              <a:t> 2009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038E97-8AB3-419F-A3E1-BD8EA914413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00200" y="3429000"/>
            <a:ext cx="6705600" cy="866775"/>
          </a:xfrm>
        </p:spPr>
        <p:txBody>
          <a:bodyPr anchor="b"/>
          <a:lstStyle>
            <a:lvl1pPr algn="l">
              <a:defRPr sz="4000"/>
            </a:lvl1pPr>
          </a:lstStyle>
          <a:p>
            <a:r>
              <a:rPr lang="en-AU"/>
              <a:t>Click to edit title style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4267200"/>
            <a:ext cx="6705600" cy="68580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AU"/>
              <a:t>Click to edit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29450" y="304800"/>
            <a:ext cx="188595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304800"/>
            <a:ext cx="550545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304800"/>
            <a:ext cx="7543800" cy="8747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371600" y="1524000"/>
            <a:ext cx="36957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219700" y="1524000"/>
            <a:ext cx="369570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219700" y="4076700"/>
            <a:ext cx="369570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94F3BD5-45F8-42BE-91E4-1FBAF51E0F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64FAB42-A436-44BE-971E-BA5B8A231B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77EE7FF-537E-4251-9151-40AC8319E9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D76FEEA-5C5C-4599-83F8-932399A07F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1FA9E1B-E6D3-4375-8461-6F8922F324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FD73ECB-FAF2-40F5-B646-302C75AA5D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1C737F1-360A-462A-AC77-F52E4CCD0F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230183C-E901-49CE-A110-2E39C4F309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F0BE089-05A4-46FC-ACBA-93B032AFFA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FB066D2-CB05-485F-B52A-5B0227D511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294ED51-FAB9-44A6-8F1F-75B7F3420E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1C50A81-DE84-4E0A-9593-AB680DC0E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1524000"/>
            <a:ext cx="36957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19700" y="1524000"/>
            <a:ext cx="36957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blipFill dpi="0" rotWithShape="0">
          <a:blip r:embed="rId14" cstate="print"/>
          <a:srcRect/>
          <a:stretch>
            <a:fillRect/>
          </a:stretch>
        </a:blip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304800"/>
            <a:ext cx="7543800" cy="874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title style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1600" y="1524000"/>
            <a:ext cx="75438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		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AA73B1BC-D293-4A95-8B8C-07871E6CC5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  <p:sldLayoutId id="2147483734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accent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accent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accent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124200"/>
            <a:ext cx="7772400" cy="1470025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EG1003 Overview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pic>
        <p:nvPicPr>
          <p:cNvPr id="4" name="Picture 3" descr="NYU-Poly_RGB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2400" y="152400"/>
            <a:ext cx="27432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1371600" y="5638800"/>
            <a:ext cx="6400800" cy="40011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/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EG1003: Introduction to Engineering and Design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rgbClr val="000066"/>
                </a:solidFill>
              </a:rPr>
              <a:t>Policy for each meeting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534400" cy="4114800"/>
          </a:xfrm>
        </p:spPr>
        <p:txBody>
          <a:bodyPr/>
          <a:lstStyle/>
          <a:p>
            <a:pPr eaLnBrk="1" hangingPunct="1"/>
            <a:r>
              <a:rPr lang="en-US" sz="2800" smtClean="0">
                <a:solidFill>
                  <a:srgbClr val="000066"/>
                </a:solidFill>
              </a:rPr>
              <a:t>Lecture – attendance taken in first 5 minutes</a:t>
            </a:r>
          </a:p>
          <a:p>
            <a:pPr lvl="1" eaLnBrk="1" hangingPunct="1"/>
            <a:endParaRPr lang="en-US" sz="2400" smtClean="0">
              <a:solidFill>
                <a:srgbClr val="000066"/>
              </a:solidFill>
            </a:endParaRPr>
          </a:p>
          <a:p>
            <a:pPr eaLnBrk="1" hangingPunct="1"/>
            <a:r>
              <a:rPr lang="en-US" sz="2800" smtClean="0">
                <a:solidFill>
                  <a:srgbClr val="000066"/>
                </a:solidFill>
              </a:rPr>
              <a:t>Lab – doors close after 15 minutes</a:t>
            </a:r>
          </a:p>
          <a:p>
            <a:pPr lvl="1" eaLnBrk="1" hangingPunct="1"/>
            <a:r>
              <a:rPr lang="en-US" sz="2400" smtClean="0">
                <a:solidFill>
                  <a:srgbClr val="000066"/>
                </a:solidFill>
              </a:rPr>
              <a:t>Speak with TA to schedule make-up lab</a:t>
            </a:r>
          </a:p>
          <a:p>
            <a:pPr lvl="1" eaLnBrk="1" hangingPunct="1"/>
            <a:r>
              <a:rPr lang="en-US" sz="2400" smtClean="0">
                <a:solidFill>
                  <a:srgbClr val="000066"/>
                </a:solidFill>
              </a:rPr>
              <a:t>Report due dates for reports will be specified by the TAs</a:t>
            </a:r>
          </a:p>
          <a:p>
            <a:pPr lvl="1" eaLnBrk="1" hangingPunct="1"/>
            <a:endParaRPr lang="en-US" sz="1400" smtClean="0">
              <a:solidFill>
                <a:srgbClr val="000066"/>
              </a:solidFill>
            </a:endParaRPr>
          </a:p>
          <a:p>
            <a:pPr eaLnBrk="1" hangingPunct="1"/>
            <a:r>
              <a:rPr lang="en-US" sz="2800" smtClean="0">
                <a:solidFill>
                  <a:srgbClr val="000066"/>
                </a:solidFill>
              </a:rPr>
              <a:t>Recitation – doors close after 10 minutes</a:t>
            </a:r>
          </a:p>
          <a:p>
            <a:pPr lvl="1" eaLnBrk="1" hangingPunct="1"/>
            <a:r>
              <a:rPr lang="en-US" sz="2400" smtClean="0">
                <a:solidFill>
                  <a:srgbClr val="000066"/>
                </a:solidFill>
              </a:rPr>
              <a:t>After 10 minutes student is considered absent and will receive a zero, even if present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rgbClr val="000066"/>
                </a:solidFill>
              </a:rPr>
              <a:t>Communication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382000" cy="51054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000066"/>
                </a:solidFill>
              </a:rPr>
              <a:t>EG Website (eg.poly.edu) </a:t>
            </a:r>
          </a:p>
          <a:p>
            <a:pPr lvl="1" eaLnBrk="1" hangingPunct="1"/>
            <a:r>
              <a:rPr lang="en-US" dirty="0" smtClean="0">
                <a:solidFill>
                  <a:srgbClr val="000066"/>
                </a:solidFill>
              </a:rPr>
              <a:t>Electronic Submission</a:t>
            </a:r>
          </a:p>
          <a:p>
            <a:pPr lvl="1" eaLnBrk="1" hangingPunct="1"/>
            <a:r>
              <a:rPr lang="en-US" dirty="0" smtClean="0">
                <a:solidFill>
                  <a:srgbClr val="000066"/>
                </a:solidFill>
              </a:rPr>
              <a:t>Forums</a:t>
            </a:r>
          </a:p>
          <a:p>
            <a:pPr lvl="1" eaLnBrk="1" hangingPunct="1"/>
            <a:r>
              <a:rPr lang="en-US" dirty="0" smtClean="0">
                <a:solidFill>
                  <a:srgbClr val="000066"/>
                </a:solidFill>
              </a:rPr>
              <a:t>Email</a:t>
            </a:r>
          </a:p>
          <a:p>
            <a:pPr lvl="1" eaLnBrk="1" hangingPunct="1"/>
            <a:r>
              <a:rPr lang="en-US" dirty="0" smtClean="0">
                <a:solidFill>
                  <a:srgbClr val="000066"/>
                </a:solidFill>
              </a:rPr>
              <a:t>Grades</a:t>
            </a: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</a:rPr>
              <a:t>EG Manual </a:t>
            </a:r>
            <a:r>
              <a:rPr lang="en-US" dirty="0" smtClean="0">
                <a:solidFill>
                  <a:srgbClr val="000066"/>
                </a:solidFill>
              </a:rPr>
              <a:t>(manual.eg.poly.edu</a:t>
            </a:r>
            <a:r>
              <a:rPr lang="en-US" dirty="0" smtClean="0">
                <a:solidFill>
                  <a:srgbClr val="000066"/>
                </a:solidFill>
              </a:rPr>
              <a:t>)</a:t>
            </a:r>
          </a:p>
          <a:p>
            <a:pPr lvl="1" eaLnBrk="1" hangingPunct="1"/>
            <a:r>
              <a:rPr lang="en-US" dirty="0" smtClean="0">
                <a:solidFill>
                  <a:srgbClr val="000066"/>
                </a:solidFill>
              </a:rPr>
              <a:t>Detailed information about labs, projects and policies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 lIns="92075" tIns="46038" rIns="92075" bIns="46038"/>
          <a:lstStyle/>
          <a:p>
            <a:pPr eaLnBrk="1" hangingPunct="1">
              <a:defRPr/>
            </a:pPr>
            <a:r>
              <a:rPr lang="en-US" smtClean="0">
                <a:solidFill>
                  <a:srgbClr val="000066"/>
                </a:solidFill>
              </a:rPr>
              <a:t>Electronic Submission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153400" cy="4495800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en-US" dirty="0" smtClean="0">
                <a:solidFill>
                  <a:srgbClr val="000066"/>
                </a:solidFill>
              </a:rPr>
              <a:t>All work must be submitted electronically through the EG website (eg.poly.edu) </a:t>
            </a:r>
          </a:p>
          <a:p>
            <a:pPr eaLnBrk="1" hangingPunct="1">
              <a:buFontTx/>
              <a:buNone/>
            </a:pPr>
            <a:endParaRPr lang="en-US" sz="1600" dirty="0" smtClean="0">
              <a:solidFill>
                <a:srgbClr val="000066"/>
              </a:solidFill>
            </a:endParaRP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</a:rPr>
              <a:t>Required by due date or no credit will be received for work</a:t>
            </a:r>
          </a:p>
          <a:p>
            <a:pPr eaLnBrk="1" hangingPunct="1"/>
            <a:endParaRPr lang="en-US" sz="1600" dirty="0" smtClean="0">
              <a:solidFill>
                <a:srgbClr val="000066"/>
              </a:solidFill>
            </a:endParaRP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</a:rPr>
              <a:t>No negotiation of grades if work is not submitted electronically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rgbClr val="000066"/>
                </a:solidFill>
              </a:rPr>
              <a:t>Closing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382000" cy="48768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000066"/>
                </a:solidFill>
              </a:rPr>
              <a:t>Read manual ahead of </a:t>
            </a:r>
            <a:r>
              <a:rPr lang="en-US" smtClean="0">
                <a:solidFill>
                  <a:srgbClr val="000066"/>
                </a:solidFill>
              </a:rPr>
              <a:t>time </a:t>
            </a:r>
            <a:r>
              <a:rPr lang="en-US" smtClean="0">
                <a:solidFill>
                  <a:srgbClr val="000066"/>
                </a:solidFill>
              </a:rPr>
              <a:t>(manual.eg.poly.edu</a:t>
            </a:r>
            <a:r>
              <a:rPr lang="en-US" dirty="0" smtClean="0">
                <a:solidFill>
                  <a:srgbClr val="000066"/>
                </a:solidFill>
              </a:rPr>
              <a:t>)</a:t>
            </a:r>
          </a:p>
          <a:p>
            <a:pPr eaLnBrk="1" hangingPunct="1"/>
            <a:endParaRPr lang="en-US" sz="1000" dirty="0" smtClean="0">
              <a:solidFill>
                <a:srgbClr val="000066"/>
              </a:solidFill>
            </a:endParaRP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</a:rPr>
              <a:t>Use EG website regularly</a:t>
            </a:r>
          </a:p>
          <a:p>
            <a:pPr lvl="1" eaLnBrk="1" hangingPunct="1"/>
            <a:r>
              <a:rPr lang="en-US" dirty="0" smtClean="0">
                <a:solidFill>
                  <a:srgbClr val="000066"/>
                </a:solidFill>
              </a:rPr>
              <a:t>Check for last minute cancellations and changes</a:t>
            </a:r>
          </a:p>
          <a:p>
            <a:pPr lvl="1" eaLnBrk="1" hangingPunct="1"/>
            <a:r>
              <a:rPr lang="en-US" dirty="0" smtClean="0">
                <a:solidFill>
                  <a:srgbClr val="000066"/>
                </a:solidFill>
              </a:rPr>
              <a:t>Keep in contact with your partners</a:t>
            </a:r>
          </a:p>
          <a:p>
            <a:pPr lvl="1" eaLnBrk="1" hangingPunct="1"/>
            <a:r>
              <a:rPr lang="en-US" dirty="0" smtClean="0">
                <a:solidFill>
                  <a:srgbClr val="000066"/>
                </a:solidFill>
              </a:rPr>
              <a:t>Express questions and concerns to your instructor</a:t>
            </a: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</a:rPr>
              <a:t>Ask questions!!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rgbClr val="000066"/>
                </a:solidFill>
              </a:rPr>
              <a:t>Objectives of EG1003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8458200" cy="4419600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 smtClean="0">
                <a:solidFill>
                  <a:srgbClr val="000066"/>
                </a:solidFill>
              </a:rPr>
              <a:t>To teach you about what engineers do:</a:t>
            </a:r>
            <a:endParaRPr lang="en-US" sz="3300" dirty="0" smtClean="0">
              <a:solidFill>
                <a:srgbClr val="000066"/>
              </a:solidFill>
            </a:endParaRPr>
          </a:p>
          <a:p>
            <a:pPr lvl="1" eaLnBrk="1" hangingPunct="1"/>
            <a:r>
              <a:rPr lang="en-US" sz="2900" dirty="0" smtClean="0">
                <a:solidFill>
                  <a:srgbClr val="000066"/>
                </a:solidFill>
              </a:rPr>
              <a:t>Technical skills</a:t>
            </a:r>
          </a:p>
          <a:p>
            <a:pPr lvl="2" eaLnBrk="1" hangingPunct="1"/>
            <a:r>
              <a:rPr lang="en-US" sz="2500" dirty="0" smtClean="0">
                <a:solidFill>
                  <a:srgbClr val="000066"/>
                </a:solidFill>
              </a:rPr>
              <a:t>MS Office</a:t>
            </a:r>
          </a:p>
          <a:p>
            <a:pPr lvl="2" eaLnBrk="1" hangingPunct="1"/>
            <a:r>
              <a:rPr lang="en-US" sz="2500" dirty="0" err="1" smtClean="0">
                <a:solidFill>
                  <a:srgbClr val="000066"/>
                </a:solidFill>
              </a:rPr>
              <a:t>LabVIEW</a:t>
            </a:r>
            <a:endParaRPr lang="en-US" sz="2500" dirty="0" smtClean="0">
              <a:solidFill>
                <a:srgbClr val="000066"/>
              </a:solidFill>
            </a:endParaRPr>
          </a:p>
          <a:p>
            <a:pPr lvl="2" eaLnBrk="1" hangingPunct="1"/>
            <a:r>
              <a:rPr lang="en-US" sz="2500" dirty="0" err="1" smtClean="0">
                <a:solidFill>
                  <a:srgbClr val="000066"/>
                </a:solidFill>
              </a:rPr>
              <a:t>Mindstorms</a:t>
            </a:r>
            <a:r>
              <a:rPr lang="en-US" sz="2500" dirty="0" smtClean="0">
                <a:solidFill>
                  <a:srgbClr val="000066"/>
                </a:solidFill>
              </a:rPr>
              <a:t> NXT</a:t>
            </a:r>
          </a:p>
          <a:p>
            <a:pPr lvl="1" eaLnBrk="1" hangingPunct="1"/>
            <a:r>
              <a:rPr lang="en-US" sz="2900" dirty="0" smtClean="0">
                <a:solidFill>
                  <a:srgbClr val="000066"/>
                </a:solidFill>
              </a:rPr>
              <a:t>Professional skills</a:t>
            </a:r>
          </a:p>
          <a:p>
            <a:pPr lvl="2" eaLnBrk="1" hangingPunct="1"/>
            <a:r>
              <a:rPr lang="en-US" dirty="0" smtClean="0">
                <a:solidFill>
                  <a:srgbClr val="000066"/>
                </a:solidFill>
              </a:rPr>
              <a:t>Teamwork</a:t>
            </a:r>
          </a:p>
          <a:p>
            <a:pPr lvl="2" eaLnBrk="1" hangingPunct="1"/>
            <a:r>
              <a:rPr lang="en-US" dirty="0" smtClean="0">
                <a:solidFill>
                  <a:srgbClr val="000066"/>
                </a:solidFill>
              </a:rPr>
              <a:t>Oral communication</a:t>
            </a:r>
          </a:p>
          <a:p>
            <a:pPr lvl="2" eaLnBrk="1" hangingPunct="1"/>
            <a:r>
              <a:rPr lang="en-US" dirty="0" smtClean="0">
                <a:solidFill>
                  <a:srgbClr val="000066"/>
                </a:solidFill>
              </a:rPr>
              <a:t>Written communication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rgbClr val="000066"/>
                </a:solidFill>
              </a:rPr>
              <a:t>Course Format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524000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solidFill>
                  <a:srgbClr val="000066"/>
                </a:solidFill>
              </a:rPr>
              <a:t>3 Credit Course</a:t>
            </a:r>
          </a:p>
          <a:p>
            <a:pPr eaLnBrk="1" hangingPunct="1">
              <a:lnSpc>
                <a:spcPct val="90000"/>
              </a:lnSpc>
            </a:pPr>
            <a:endParaRPr lang="en-US" sz="2800" dirty="0" smtClean="0">
              <a:solidFill>
                <a:srgbClr val="000066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solidFill>
                  <a:srgbClr val="000066"/>
                </a:solidFill>
              </a:rPr>
              <a:t>Lectures</a:t>
            </a:r>
          </a:p>
          <a:p>
            <a:pPr eaLnBrk="1" hangingPunct="1">
              <a:lnSpc>
                <a:spcPct val="90000"/>
              </a:lnSpc>
            </a:pPr>
            <a:endParaRPr lang="en-US" sz="2800" dirty="0" smtClean="0">
              <a:solidFill>
                <a:srgbClr val="000066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solidFill>
                  <a:srgbClr val="000066"/>
                </a:solidFill>
              </a:rPr>
              <a:t>Laboratories</a:t>
            </a:r>
          </a:p>
          <a:p>
            <a:pPr eaLnBrk="1" hangingPunct="1">
              <a:lnSpc>
                <a:spcPct val="90000"/>
              </a:lnSpc>
            </a:pPr>
            <a:endParaRPr lang="en-US" sz="2800" dirty="0" smtClean="0">
              <a:solidFill>
                <a:srgbClr val="000066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solidFill>
                  <a:srgbClr val="000066"/>
                </a:solidFill>
              </a:rPr>
              <a:t>Recitation</a:t>
            </a:r>
          </a:p>
          <a:p>
            <a:pPr eaLnBrk="1" hangingPunct="1">
              <a:lnSpc>
                <a:spcPct val="90000"/>
              </a:lnSpc>
            </a:pPr>
            <a:endParaRPr lang="en-US" sz="2800" dirty="0" smtClean="0">
              <a:solidFill>
                <a:srgbClr val="000066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solidFill>
                  <a:srgbClr val="000066"/>
                </a:solidFill>
              </a:rPr>
              <a:t>Semester-Long Design Project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 lIns="92075" tIns="46038" rIns="92075" bIns="46038"/>
          <a:lstStyle/>
          <a:p>
            <a:pPr eaLnBrk="1" hangingPunct="1">
              <a:defRPr/>
            </a:pPr>
            <a:r>
              <a:rPr lang="en-US" smtClean="0">
                <a:solidFill>
                  <a:srgbClr val="000066"/>
                </a:solidFill>
              </a:rPr>
              <a:t>Lectures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524000"/>
            <a:ext cx="8610600" cy="4648200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en-US" smtClean="0">
                <a:solidFill>
                  <a:srgbClr val="000066"/>
                </a:solidFill>
              </a:rPr>
              <a:t>One hour per week</a:t>
            </a:r>
          </a:p>
          <a:p>
            <a:pPr eaLnBrk="1" hangingPunct="1"/>
            <a:endParaRPr lang="en-US" smtClean="0">
              <a:solidFill>
                <a:srgbClr val="000066"/>
              </a:solidFill>
            </a:endParaRPr>
          </a:p>
          <a:p>
            <a:pPr eaLnBrk="1" hangingPunct="1"/>
            <a:r>
              <a:rPr lang="en-US" smtClean="0">
                <a:solidFill>
                  <a:srgbClr val="000066"/>
                </a:solidFill>
              </a:rPr>
              <a:t>Professors and guest lecturers talk about different aspects of engineering</a:t>
            </a:r>
          </a:p>
          <a:p>
            <a:pPr eaLnBrk="1" hangingPunct="1"/>
            <a:endParaRPr lang="en-US" smtClean="0">
              <a:solidFill>
                <a:srgbClr val="000066"/>
              </a:solidFill>
            </a:endParaRPr>
          </a:p>
          <a:p>
            <a:pPr eaLnBrk="1" hangingPunct="1"/>
            <a:r>
              <a:rPr lang="en-US" smtClean="0">
                <a:solidFill>
                  <a:srgbClr val="000066"/>
                </a:solidFill>
              </a:rPr>
              <a:t>Attendance is mandatory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 lIns="92075" tIns="46038" rIns="92075" bIns="46038"/>
          <a:lstStyle/>
          <a:p>
            <a:pPr eaLnBrk="1" hangingPunct="1">
              <a:defRPr/>
            </a:pPr>
            <a:r>
              <a:rPr lang="en-US" smtClean="0">
                <a:solidFill>
                  <a:srgbClr val="000066"/>
                </a:solidFill>
              </a:rPr>
              <a:t>Laboratories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305800" cy="41148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90000"/>
              </a:lnSpc>
            </a:pPr>
            <a:r>
              <a:rPr lang="en-US" sz="2800" smtClean="0">
                <a:solidFill>
                  <a:srgbClr val="000066"/>
                </a:solidFill>
              </a:rPr>
              <a:t>Three hours per week</a:t>
            </a:r>
          </a:p>
          <a:p>
            <a:pPr eaLnBrk="1" hangingPunct="1">
              <a:lnSpc>
                <a:spcPct val="90000"/>
              </a:lnSpc>
            </a:pPr>
            <a:endParaRPr lang="en-US" sz="2800" smtClean="0">
              <a:solidFill>
                <a:srgbClr val="000066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solidFill>
                  <a:srgbClr val="000066"/>
                </a:solidFill>
              </a:rPr>
              <a:t>Students put in groups of 2 or 3</a:t>
            </a:r>
          </a:p>
          <a:p>
            <a:pPr eaLnBrk="1" hangingPunct="1">
              <a:lnSpc>
                <a:spcPct val="90000"/>
              </a:lnSpc>
            </a:pPr>
            <a:endParaRPr lang="en-US" sz="2800" smtClean="0">
              <a:solidFill>
                <a:srgbClr val="000066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solidFill>
                  <a:srgbClr val="000066"/>
                </a:solidFill>
              </a:rPr>
              <a:t>Lab report for each lab</a:t>
            </a:r>
          </a:p>
          <a:p>
            <a:pPr eaLnBrk="1" hangingPunct="1">
              <a:lnSpc>
                <a:spcPct val="90000"/>
              </a:lnSpc>
            </a:pPr>
            <a:endParaRPr lang="en-US" sz="2800" smtClean="0">
              <a:solidFill>
                <a:srgbClr val="000066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solidFill>
                  <a:srgbClr val="000066"/>
                </a:solidFill>
              </a:rPr>
              <a:t>Quizzes given every week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>
                <a:solidFill>
                  <a:srgbClr val="000066"/>
                </a:solidFill>
              </a:rPr>
              <a:t>Lab material for that day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>
                <a:solidFill>
                  <a:srgbClr val="000066"/>
                </a:solidFill>
              </a:rPr>
              <a:t>Lecture material from previous week</a:t>
            </a:r>
          </a:p>
          <a:p>
            <a:pPr eaLnBrk="1" hangingPunct="1">
              <a:lnSpc>
                <a:spcPct val="90000"/>
              </a:lnSpc>
            </a:pPr>
            <a:endParaRPr lang="en-US" sz="2800" smtClean="0">
              <a:solidFill>
                <a:srgbClr val="000066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 lIns="92075" tIns="46038" rIns="92075" bIns="46038"/>
          <a:lstStyle/>
          <a:p>
            <a:pPr eaLnBrk="1" hangingPunct="1">
              <a:defRPr/>
            </a:pPr>
            <a:r>
              <a:rPr lang="en-US" smtClean="0">
                <a:solidFill>
                  <a:srgbClr val="000066"/>
                </a:solidFill>
              </a:rPr>
              <a:t>Recitations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524000"/>
            <a:ext cx="8610600" cy="4724400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en-US" sz="2800" dirty="0" smtClean="0">
                <a:solidFill>
                  <a:srgbClr val="000066"/>
                </a:solidFill>
              </a:rPr>
              <a:t>1.5 hours per week</a:t>
            </a:r>
          </a:p>
          <a:p>
            <a:pPr eaLnBrk="1" hangingPunct="1"/>
            <a:endParaRPr lang="en-US" sz="2800" dirty="0" smtClean="0">
              <a:solidFill>
                <a:srgbClr val="000066"/>
              </a:solidFill>
            </a:endParaRPr>
          </a:p>
          <a:p>
            <a:pPr eaLnBrk="1" hangingPunct="1"/>
            <a:r>
              <a:rPr lang="en-US" sz="2800" dirty="0" smtClean="0">
                <a:solidFill>
                  <a:srgbClr val="000066"/>
                </a:solidFill>
              </a:rPr>
              <a:t>Presentation of preceding lab or project status</a:t>
            </a:r>
          </a:p>
          <a:p>
            <a:pPr eaLnBrk="1" hangingPunct="1"/>
            <a:endParaRPr lang="en-US" sz="2800" dirty="0" smtClean="0">
              <a:solidFill>
                <a:srgbClr val="000066"/>
              </a:solidFill>
            </a:endParaRPr>
          </a:p>
          <a:p>
            <a:pPr eaLnBrk="1" hangingPunct="1"/>
            <a:r>
              <a:rPr lang="en-US" sz="2800" dirty="0" smtClean="0">
                <a:solidFill>
                  <a:srgbClr val="000066"/>
                </a:solidFill>
              </a:rPr>
              <a:t>Feedback will be provided by instructor and TA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>
                <a:solidFill>
                  <a:srgbClr val="000066"/>
                </a:solidFill>
              </a:rPr>
              <a:t>Semester-Long Design Project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534400" cy="48006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000066"/>
                </a:solidFill>
              </a:rPr>
              <a:t>Ten week project</a:t>
            </a:r>
          </a:p>
          <a:p>
            <a:pPr eaLnBrk="1" hangingPunct="1"/>
            <a:endParaRPr lang="en-US" sz="1600" smtClean="0">
              <a:solidFill>
                <a:srgbClr val="000066"/>
              </a:solidFill>
            </a:endParaRPr>
          </a:p>
          <a:p>
            <a:pPr eaLnBrk="1" hangingPunct="1"/>
            <a:r>
              <a:rPr lang="en-US" smtClean="0">
                <a:solidFill>
                  <a:srgbClr val="000066"/>
                </a:solidFill>
              </a:rPr>
              <a:t>Students grouped in teams of 2 to 3 people</a:t>
            </a:r>
          </a:p>
          <a:p>
            <a:pPr eaLnBrk="1" hangingPunct="1"/>
            <a:endParaRPr lang="en-US" sz="1600" smtClean="0">
              <a:solidFill>
                <a:srgbClr val="000066"/>
              </a:solidFill>
            </a:endParaRPr>
          </a:p>
          <a:p>
            <a:pPr eaLnBrk="1" hangingPunct="1"/>
            <a:r>
              <a:rPr lang="en-US" smtClean="0">
                <a:solidFill>
                  <a:srgbClr val="000066"/>
                </a:solidFill>
              </a:rPr>
              <a:t>Seven projects to choose from</a:t>
            </a:r>
          </a:p>
          <a:p>
            <a:pPr eaLnBrk="1" hangingPunct="1"/>
            <a:endParaRPr lang="en-US" sz="1600" smtClean="0">
              <a:solidFill>
                <a:srgbClr val="000066"/>
              </a:solidFill>
            </a:endParaRPr>
          </a:p>
          <a:p>
            <a:pPr eaLnBrk="1" hangingPunct="1"/>
            <a:endParaRPr lang="en-US" smtClean="0">
              <a:solidFill>
                <a:srgbClr val="000066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2075" tIns="46038" rIns="92075" bIns="46038"/>
          <a:lstStyle/>
          <a:p>
            <a:pPr eaLnBrk="1" hangingPunct="1">
              <a:defRPr/>
            </a:pPr>
            <a:r>
              <a:rPr lang="en-US" smtClean="0">
                <a:solidFill>
                  <a:srgbClr val="000066"/>
                </a:solidFill>
              </a:rPr>
              <a:t>Grading System</a:t>
            </a:r>
          </a:p>
        </p:txBody>
      </p:sp>
      <p:graphicFrame>
        <p:nvGraphicFramePr>
          <p:cNvPr id="57433" name="Group 8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3094906"/>
              </p:ext>
            </p:extLst>
          </p:nvPr>
        </p:nvGraphicFramePr>
        <p:xfrm>
          <a:off x="1295400" y="1676400"/>
          <a:ext cx="6705600" cy="4175126"/>
        </p:xfrm>
        <a:graphic>
          <a:graphicData uri="http://schemas.openxmlformats.org/drawingml/2006/table">
            <a:tbl>
              <a:tblPr/>
              <a:tblGrid>
                <a:gridCol w="4424363"/>
                <a:gridCol w="2281237"/>
              </a:tblGrid>
              <a:tr h="6096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Item</a:t>
                      </a:r>
                      <a:endParaRPr kumimoji="0" lang="en-US" sz="2800" b="1" i="0" u="sng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% of Grade</a:t>
                      </a:r>
                      <a:endParaRPr kumimoji="0" lang="en-US" sz="2800" b="1" i="0" u="sng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37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TA Lab Reports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20%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53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WC Lab Reports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20%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37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Lab Quizzes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5%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37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Recitation Presentations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15%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53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Semester-Long 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Project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30%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37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Attendance at Lectures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10%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rgbClr val="000066"/>
                </a:solidFill>
              </a:rPr>
              <a:t>Attendance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153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>
                <a:solidFill>
                  <a:srgbClr val="000066"/>
                </a:solidFill>
              </a:rPr>
              <a:t>Mandatory for all lectures, laboratories and recitation sessions</a:t>
            </a:r>
          </a:p>
          <a:p>
            <a:pPr eaLnBrk="1" hangingPunct="1">
              <a:lnSpc>
                <a:spcPct val="90000"/>
              </a:lnSpc>
            </a:pPr>
            <a:endParaRPr lang="en-US" sz="1000" smtClean="0">
              <a:solidFill>
                <a:srgbClr val="000066"/>
              </a:solidFill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2400" smtClean="0">
                <a:solidFill>
                  <a:srgbClr val="000066"/>
                </a:solidFill>
              </a:rPr>
              <a:t>Unexcused absence will result in a zero grade for the recitation or lab</a:t>
            </a:r>
            <a:endParaRPr lang="en-US" sz="1400" smtClean="0">
              <a:solidFill>
                <a:srgbClr val="000066"/>
              </a:solidFill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2400" smtClean="0">
                <a:solidFill>
                  <a:srgbClr val="000066"/>
                </a:solidFill>
              </a:rPr>
              <a:t>Constant Lateness/Absence will result in failure of course</a:t>
            </a:r>
          </a:p>
          <a:p>
            <a:pPr eaLnBrk="1" hangingPunct="1">
              <a:lnSpc>
                <a:spcPct val="90000"/>
              </a:lnSpc>
            </a:pPr>
            <a:endParaRPr lang="en-US" sz="2000" smtClean="0">
              <a:solidFill>
                <a:srgbClr val="000066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220011"/>
      </a:dk1>
      <a:lt1>
        <a:srgbClr val="336699"/>
      </a:lt1>
      <a:dk2>
        <a:srgbClr val="000066"/>
      </a:dk2>
      <a:lt2>
        <a:srgbClr val="336699"/>
      </a:lt2>
      <a:accent1>
        <a:srgbClr val="003399"/>
      </a:accent1>
      <a:accent2>
        <a:srgbClr val="3366CC"/>
      </a:accent2>
      <a:accent3>
        <a:srgbClr val="AAAAB8"/>
      </a:accent3>
      <a:accent4>
        <a:srgbClr val="2A5682"/>
      </a:accent4>
      <a:accent5>
        <a:srgbClr val="AAADCA"/>
      </a:accent5>
      <a:accent6>
        <a:srgbClr val="2D5CB9"/>
      </a:accent6>
      <a:hlink>
        <a:srgbClr val="336699"/>
      </a:hlink>
      <a:folHlink>
        <a:srgbClr val="003366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220011"/>
        </a:dk1>
        <a:lt1>
          <a:srgbClr val="336699"/>
        </a:lt1>
        <a:dk2>
          <a:srgbClr val="000066"/>
        </a:dk2>
        <a:lt2>
          <a:srgbClr val="336699"/>
        </a:lt2>
        <a:accent1>
          <a:srgbClr val="003399"/>
        </a:accent1>
        <a:accent2>
          <a:srgbClr val="3366CC"/>
        </a:accent2>
        <a:accent3>
          <a:srgbClr val="AAAAB8"/>
        </a:accent3>
        <a:accent4>
          <a:srgbClr val="2A5682"/>
        </a:accent4>
        <a:accent5>
          <a:srgbClr val="AAADCA"/>
        </a:accent5>
        <a:accent6>
          <a:srgbClr val="2D5CB9"/>
        </a:accent6>
        <a:hlink>
          <a:srgbClr val="336699"/>
        </a:hlink>
        <a:folHlink>
          <a:srgbClr val="003366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404</TotalTime>
  <Words>359</Words>
  <Application>Microsoft Office PowerPoint</Application>
  <PresentationFormat>On-screen Show (4:3)</PresentationFormat>
  <Paragraphs>103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Default Design</vt:lpstr>
      <vt:lpstr>1_Default Design</vt:lpstr>
      <vt:lpstr>EG1003 Overview</vt:lpstr>
      <vt:lpstr>Objectives of EG1003</vt:lpstr>
      <vt:lpstr>Course Format</vt:lpstr>
      <vt:lpstr>Lectures</vt:lpstr>
      <vt:lpstr>Laboratories</vt:lpstr>
      <vt:lpstr>Recitations</vt:lpstr>
      <vt:lpstr>Semester-Long Design Project</vt:lpstr>
      <vt:lpstr>Grading System</vt:lpstr>
      <vt:lpstr>Attendance</vt:lpstr>
      <vt:lpstr>Policy for each meeting</vt:lpstr>
      <vt:lpstr>Communication</vt:lpstr>
      <vt:lpstr>Electronic Submission</vt:lpstr>
      <vt:lpstr>Closing</vt:lpstr>
    </vt:vector>
  </TitlesOfParts>
  <Company>Hot Chilli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Management in Freshman Engineering</dc:title>
  <dc:creator>L.Mexhitaj</dc:creator>
  <cp:lastModifiedBy>Peter Yuk Li</cp:lastModifiedBy>
  <cp:revision>79</cp:revision>
  <dcterms:created xsi:type="dcterms:W3CDTF">2002-02-21T04:34:32Z</dcterms:created>
  <dcterms:modified xsi:type="dcterms:W3CDTF">2011-09-03T05:10:18Z</dcterms:modified>
</cp:coreProperties>
</file>