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69" r:id="rId2"/>
    <p:sldId id="257" r:id="rId3"/>
    <p:sldId id="258" r:id="rId4"/>
    <p:sldId id="265" r:id="rId5"/>
    <p:sldId id="259" r:id="rId6"/>
    <p:sldId id="260" r:id="rId7"/>
    <p:sldId id="270" r:id="rId8"/>
    <p:sldId id="261" r:id="rId9"/>
    <p:sldId id="271" r:id="rId10"/>
    <p:sldId id="262" r:id="rId11"/>
    <p:sldId id="263" r:id="rId12"/>
    <p:sldId id="266" r:id="rId13"/>
    <p:sldId id="267" r:id="rId14"/>
    <p:sldId id="268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2E91"/>
    <a:srgbClr val="569B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3" y="2043258"/>
            <a:ext cx="3637261" cy="2415052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3" y="4958531"/>
            <a:ext cx="1783159" cy="4826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23874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53525" cy="6877051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15325" y="38946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687543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2111809"/>
            <a:ext cx="3737844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56924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3810941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950131"/>
            <a:ext cx="4480560" cy="5907869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DE706D50-8D46-4290-9DAE-88AB70EABF72}" type="datetimeFigureOut">
              <a:rPr lang="en-US" smtClean="0"/>
              <a:pPr/>
              <a:t>6/15/2014</a:t>
            </a:fld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738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8315553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DE706D50-8D46-4290-9DAE-88AB70EABF72}" type="datetimeFigureOut">
              <a:rPr lang="en-US" smtClean="0"/>
              <a:pPr/>
              <a:t>6/15/2014</a:t>
            </a:fld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753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6/15/2014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Til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29600" cy="22860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3962400"/>
            <a:ext cx="8229600" cy="22860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313267"/>
            <a:ext cx="673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" y="0"/>
            <a:ext cx="9153525" cy="950384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DE706D50-8D46-4290-9DAE-88AB70EABF72}" type="datetimeFigureOut">
              <a:rPr lang="en-US" smtClean="0"/>
              <a:pPr/>
              <a:t>6/15/2014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1" r:id="rId5"/>
    <p:sldLayoutId id="2147483673" r:id="rId6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28650" indent="-1714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085850" indent="-1714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1145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8242183" cy="1143000"/>
          </a:xfrm>
        </p:spPr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</a:rPr>
              <a:t>EG 1003: Introduction of Engineering and Design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algn="ctr"/>
            <a:r>
              <a:rPr lang="en-US" sz="4800" dirty="0"/>
              <a:t>EG1003 Overview</a:t>
            </a:r>
          </a:p>
        </p:txBody>
      </p:sp>
      <p:pic>
        <p:nvPicPr>
          <p:cNvPr id="5" name="Content Placeholder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739" y="2133600"/>
            <a:ext cx="3693059" cy="424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237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7848600" cy="1828800"/>
          </a:xfrm>
        </p:spPr>
        <p:txBody>
          <a:bodyPr/>
          <a:lstStyle/>
          <a:p>
            <a:r>
              <a:rPr lang="en-US" sz="4000" dirty="0" smtClean="0">
                <a:solidFill>
                  <a:schemeClr val="bg1"/>
                </a:solidFill>
              </a:rPr>
              <a:t>Semester-Long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Design Project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Ten-week project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Students grouped in teams of 2 to 3 people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Seven projects to choose from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28600"/>
            <a:ext cx="4572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Grading System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600200"/>
          <a:ext cx="80772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00"/>
                <a:gridCol w="2362200"/>
              </a:tblGrid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Item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522E9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% of</a:t>
                      </a:r>
                      <a:r>
                        <a:rPr lang="en-US" sz="3200" baseline="0" dirty="0" smtClean="0">
                          <a:latin typeface="Arial" pitchFamily="34" charset="0"/>
                          <a:cs typeface="Arial" pitchFamily="34" charset="0"/>
                        </a:rPr>
                        <a:t> Grade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522E91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TA Lab Reports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20%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WC Lab Reports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20%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Lab Quizzes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Recitation Presentations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15%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Semester-Long</a:t>
                      </a:r>
                      <a:r>
                        <a:rPr lang="en-US" sz="3200" baseline="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 Design Project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30%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Lecture Attendance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10%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304800"/>
            <a:ext cx="44958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Communication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EG Website (eg.poly.edu) </a:t>
            </a:r>
          </a:p>
          <a:p>
            <a:pPr lvl="1"/>
            <a:r>
              <a:rPr lang="en-US" sz="2400" dirty="0" smtClean="0"/>
              <a:t>Electronic Submission</a:t>
            </a:r>
          </a:p>
          <a:p>
            <a:pPr lvl="1"/>
            <a:r>
              <a:rPr lang="en-US" sz="2400" dirty="0" smtClean="0"/>
              <a:t>Forums</a:t>
            </a:r>
          </a:p>
          <a:p>
            <a:pPr lvl="1"/>
            <a:r>
              <a:rPr lang="en-US" sz="2400" dirty="0" smtClean="0"/>
              <a:t>Email</a:t>
            </a:r>
          </a:p>
          <a:p>
            <a:pPr lvl="1"/>
            <a:r>
              <a:rPr lang="en-US" sz="2400" dirty="0" smtClean="0"/>
              <a:t>Grades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EG Manual (manual.eg.poly.edu)</a:t>
            </a:r>
          </a:p>
          <a:p>
            <a:pPr lvl="1"/>
            <a:r>
              <a:rPr lang="en-US" sz="2400" dirty="0" smtClean="0"/>
              <a:t>Detailed information about labs, projects and policies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Electronic Submission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All work must be submitted electronically through the EG website (eg.poly.edu)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Required by due date or no credit will be received for work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No negotiation of grades if work is not submitted electronically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228600"/>
            <a:ext cx="2819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Closing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Read manual ahead of time (manual.eg.poly.edu)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Use EG website regularly</a:t>
            </a:r>
          </a:p>
          <a:p>
            <a:pPr lvl="1"/>
            <a:r>
              <a:rPr lang="en-US" sz="2400" dirty="0" smtClean="0"/>
              <a:t>Check for last minute cancellations and changes</a:t>
            </a:r>
          </a:p>
          <a:p>
            <a:pPr lvl="1"/>
            <a:r>
              <a:rPr lang="en-US" sz="2400" dirty="0" smtClean="0"/>
              <a:t>Keep in contact with your partners</a:t>
            </a:r>
          </a:p>
          <a:p>
            <a:pPr lvl="1"/>
            <a:r>
              <a:rPr lang="en-US" sz="2400" dirty="0" smtClean="0"/>
              <a:t>Express questions and concerns to your instructor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Ask questions</a:t>
            </a:r>
            <a:r>
              <a:rPr lang="en-US" dirty="0" smtClean="0"/>
              <a:t>!!!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Objectives of EG1003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To teach you about what engineers </a:t>
            </a:r>
            <a:r>
              <a:rPr lang="en-US" dirty="0" smtClean="0"/>
              <a:t>do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Technical skills</a:t>
            </a:r>
          </a:p>
          <a:p>
            <a:pPr lvl="1"/>
            <a:r>
              <a:rPr lang="en-US" sz="2400" dirty="0" smtClean="0"/>
              <a:t>MS Office</a:t>
            </a:r>
          </a:p>
          <a:p>
            <a:pPr lvl="1"/>
            <a:r>
              <a:rPr lang="en-US" sz="2400" dirty="0" err="1" smtClean="0"/>
              <a:t>LabVIEW</a:t>
            </a:r>
            <a:endParaRPr lang="en-US" sz="2400" dirty="0" smtClean="0"/>
          </a:p>
          <a:p>
            <a:pPr lvl="1"/>
            <a:r>
              <a:rPr lang="en-US" sz="2400" dirty="0" err="1" smtClean="0"/>
              <a:t>Mindstorms</a:t>
            </a:r>
            <a:r>
              <a:rPr lang="en-US" sz="2400" dirty="0" smtClean="0"/>
              <a:t> NXT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Professional skills</a:t>
            </a:r>
          </a:p>
          <a:p>
            <a:pPr lvl="1"/>
            <a:r>
              <a:rPr lang="en-US" sz="2400" dirty="0" smtClean="0"/>
              <a:t>Teamwork</a:t>
            </a:r>
          </a:p>
          <a:p>
            <a:pPr lvl="1"/>
            <a:r>
              <a:rPr lang="en-US" sz="2400" dirty="0" smtClean="0"/>
              <a:t>Oral communication</a:t>
            </a:r>
          </a:p>
          <a:p>
            <a:pPr lvl="1"/>
            <a:r>
              <a:rPr lang="en-US" sz="2400" dirty="0" smtClean="0"/>
              <a:t>Written communication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0"/>
            <a:ext cx="4724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Course Format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3 Credit Course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Lectures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Laboratories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Recitation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Semester-Long Design 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Policy for </a:t>
            </a:r>
            <a:r>
              <a:rPr lang="en-US" dirty="0" smtClean="0">
                <a:solidFill>
                  <a:schemeClr val="bg1"/>
                </a:solidFill>
              </a:rPr>
              <a:t>Each Meeting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Lecture – attendance taken in first 5 minutes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Lab – doors close after 15 minutes</a:t>
            </a:r>
          </a:p>
          <a:p>
            <a:pPr lvl="1"/>
            <a:r>
              <a:rPr lang="en-US" sz="2400" dirty="0" smtClean="0"/>
              <a:t>Speak with TA to schedule make-up lab</a:t>
            </a:r>
          </a:p>
          <a:p>
            <a:pPr lvl="1"/>
            <a:r>
              <a:rPr lang="en-US" sz="2400" dirty="0" smtClean="0"/>
              <a:t>Report due dates for reports will be specified by the TAs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Recitation – doors close after 10 minutes</a:t>
            </a:r>
          </a:p>
          <a:p>
            <a:pPr lvl="1"/>
            <a:r>
              <a:rPr lang="en-US" sz="2400" dirty="0" smtClean="0"/>
              <a:t>After 10 minutes student is considered absent and will receive a zero, even if present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Lectures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One hour per week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Professors and guest lecturers talk about different aspects of engineering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Attendance is </a:t>
            </a:r>
            <a:r>
              <a:rPr lang="en-US" dirty="0" smtClean="0"/>
              <a:t>mandatory</a:t>
            </a:r>
          </a:p>
          <a:p>
            <a:pPr lvl="1"/>
            <a:r>
              <a:rPr lang="en-US" sz="2400" dirty="0" smtClean="0"/>
              <a:t>Your ID will only be scanned during </a:t>
            </a:r>
            <a:r>
              <a:rPr lang="en-US" sz="2400" dirty="0"/>
              <a:t>the first five minutes of the </a:t>
            </a:r>
            <a:r>
              <a:rPr lang="en-US" sz="2400" dirty="0" smtClean="0"/>
              <a:t>lecture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04800"/>
            <a:ext cx="5486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Laboratories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Three hours per week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Students </a:t>
            </a:r>
            <a:r>
              <a:rPr lang="en-US" dirty="0" smtClean="0"/>
              <a:t>are placed </a:t>
            </a:r>
            <a:r>
              <a:rPr lang="en-US" dirty="0" smtClean="0"/>
              <a:t>in groups of 2 or 3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Lab report for each lab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Quizzes given every week</a:t>
            </a:r>
          </a:p>
          <a:p>
            <a:pPr lvl="1"/>
            <a:r>
              <a:rPr lang="en-US" sz="2400" dirty="0" smtClean="0"/>
              <a:t>Lab material for that day</a:t>
            </a:r>
          </a:p>
          <a:p>
            <a:pPr lvl="1"/>
            <a:r>
              <a:rPr lang="en-US" sz="2400" dirty="0" smtClean="0"/>
              <a:t>Lecture material from previous week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If </a:t>
            </a:r>
            <a:r>
              <a:rPr lang="en-US" dirty="0"/>
              <a:t>you arrive while the quiz is underway, you can take the quiz, but will get no additional time to complete </a:t>
            </a:r>
            <a:r>
              <a:rPr lang="en-US" dirty="0" smtClean="0"/>
              <a:t>it</a:t>
            </a:r>
          </a:p>
          <a:p>
            <a:pPr lvl="1"/>
            <a:r>
              <a:rPr lang="en-US" sz="2400" dirty="0" smtClean="0"/>
              <a:t>If </a:t>
            </a:r>
            <a:r>
              <a:rPr lang="en-US" sz="2400" dirty="0"/>
              <a:t>you arrive after the quiz is over, you will get a zero for the quiz, and can do the lab in whatever time is left, but your lab TA will notify your faculty member of your </a:t>
            </a:r>
            <a:r>
              <a:rPr lang="en-US" sz="2400" dirty="0" smtClean="0"/>
              <a:t>lateness</a:t>
            </a:r>
          </a:p>
          <a:p>
            <a:pPr lvl="1"/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If </a:t>
            </a:r>
            <a:r>
              <a:rPr lang="en-US" dirty="0"/>
              <a:t>you do not complete the lab in the </a:t>
            </a:r>
            <a:r>
              <a:rPr lang="en-US" dirty="0" smtClean="0"/>
              <a:t>allotted </a:t>
            </a:r>
            <a:r>
              <a:rPr lang="en-US" dirty="0"/>
              <a:t>time, you will need to have your faculty member approve an EG1003 Open Lab Authorization Form allowing you to finish the lab during Open </a:t>
            </a:r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895600" y="304800"/>
            <a:ext cx="5486400" cy="1143000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559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mtClean="0">
                <a:solidFill>
                  <a:schemeClr val="bg1"/>
                </a:solidFill>
              </a:rPr>
              <a:t>Laboratories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82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304800"/>
            <a:ext cx="33528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Recitations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1.5 hours per week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Presentation of preceding lab or project status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Feedback will be provided by instructor and 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If you miss a </a:t>
            </a:r>
            <a:r>
              <a:rPr lang="en-US" dirty="0" smtClean="0"/>
              <a:t>recitation: </a:t>
            </a:r>
          </a:p>
          <a:p>
            <a:pPr lvl="1"/>
            <a:r>
              <a:rPr lang="en-US" sz="2400" dirty="0" smtClean="0"/>
              <a:t>Your </a:t>
            </a:r>
            <a:r>
              <a:rPr lang="en-US" sz="2400" dirty="0"/>
              <a:t>partners will </a:t>
            </a:r>
            <a:r>
              <a:rPr lang="en-US" sz="2400" dirty="0" smtClean="0"/>
              <a:t>give </a:t>
            </a:r>
            <a:r>
              <a:rPr lang="en-US" sz="2400" dirty="0"/>
              <a:t>the presentation without </a:t>
            </a:r>
            <a:r>
              <a:rPr lang="en-US" sz="2400" dirty="0" smtClean="0"/>
              <a:t>you</a:t>
            </a:r>
          </a:p>
          <a:p>
            <a:pPr lvl="1"/>
            <a:r>
              <a:rPr lang="en-US" sz="2400" dirty="0" smtClean="0"/>
              <a:t>Notify </a:t>
            </a:r>
            <a:r>
              <a:rPr lang="en-US" sz="2400" dirty="0"/>
              <a:t>your </a:t>
            </a:r>
            <a:r>
              <a:rPr lang="en-US" sz="2400" dirty="0" smtClean="0"/>
              <a:t>teammates, faculty member, and recitation TA </a:t>
            </a:r>
            <a:r>
              <a:rPr lang="en-US" sz="2400" dirty="0"/>
              <a:t>of your absence ahead of time if at all </a:t>
            </a:r>
            <a:r>
              <a:rPr lang="en-US" sz="2400" dirty="0" smtClean="0"/>
              <a:t>possible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marL="342900" lvl="1" indent="-342900"/>
            <a:r>
              <a:rPr lang="en-US" sz="2400" dirty="0"/>
              <a:t>If you are excused from the recitation by your faculty member, you will receive the same presentation grade as your </a:t>
            </a:r>
            <a:r>
              <a:rPr lang="en-US" sz="2400" dirty="0" smtClean="0"/>
              <a:t>teammates</a:t>
            </a:r>
          </a:p>
          <a:p>
            <a:pPr marL="342900" lvl="1" indent="-342900"/>
            <a:r>
              <a:rPr lang="en-US" sz="2400" dirty="0" smtClean="0"/>
              <a:t>If </a:t>
            </a:r>
            <a:r>
              <a:rPr lang="en-US" sz="2400" dirty="0"/>
              <a:t>you are not excused, you will receive a zero for any coursework performed that </a:t>
            </a:r>
            <a:r>
              <a:rPr lang="en-US" sz="2400" dirty="0" smtClean="0"/>
              <a:t>day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00400" y="304800"/>
            <a:ext cx="33528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Recitations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41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Engineering_Master_Presentation</Template>
  <TotalTime>79</TotalTime>
  <Words>515</Words>
  <Application>Microsoft Office PowerPoint</Application>
  <PresentationFormat>On-screen Show (4:3)</PresentationFormat>
  <Paragraphs>113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NYU Schools Master Template</vt:lpstr>
      <vt:lpstr>EG 1003: Introduction of Engineering and Design </vt:lpstr>
      <vt:lpstr>Objectives of EG1003</vt:lpstr>
      <vt:lpstr>Course Format</vt:lpstr>
      <vt:lpstr>Policy for Each Meeting</vt:lpstr>
      <vt:lpstr>Lectures</vt:lpstr>
      <vt:lpstr>Laboratories</vt:lpstr>
      <vt:lpstr>PowerPoint Presentation</vt:lpstr>
      <vt:lpstr>Recitations</vt:lpstr>
      <vt:lpstr>Recitations</vt:lpstr>
      <vt:lpstr>Semester-Long Design Project</vt:lpstr>
      <vt:lpstr>Grading System</vt:lpstr>
      <vt:lpstr>Communication</vt:lpstr>
      <vt:lpstr>Electronic Submission</vt:lpstr>
      <vt:lpstr>Closing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EG1003 Overview</dc:title>
  <dc:creator>TA</dc:creator>
  <cp:lastModifiedBy>matthew</cp:lastModifiedBy>
  <cp:revision>32</cp:revision>
  <dcterms:created xsi:type="dcterms:W3CDTF">2011-09-13T04:06:03Z</dcterms:created>
  <dcterms:modified xsi:type="dcterms:W3CDTF">2014-06-16T02:24:31Z</dcterms:modified>
</cp:coreProperties>
</file>