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69" r:id="rId2"/>
    <p:sldId id="257" r:id="rId3"/>
    <p:sldId id="258" r:id="rId4"/>
    <p:sldId id="265" r:id="rId5"/>
    <p:sldId id="259" r:id="rId6"/>
    <p:sldId id="260" r:id="rId7"/>
    <p:sldId id="270" r:id="rId8"/>
    <p:sldId id="261" r:id="rId9"/>
    <p:sldId id="271" r:id="rId10"/>
    <p:sldId id="262" r:id="rId11"/>
    <p:sldId id="263" r:id="rId12"/>
    <p:sldId id="266" r:id="rId13"/>
    <p:sldId id="267" r:id="rId14"/>
    <p:sldId id="268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22E91"/>
    <a:srgbClr val="569B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61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/>
          <p:cNvSpPr>
            <a:spLocks noGrp="1"/>
          </p:cNvSpPr>
          <p:nvPr>
            <p:ph type="pic" sz="quarter" idx="10"/>
          </p:nvPr>
        </p:nvSpPr>
        <p:spPr>
          <a:xfrm>
            <a:off x="-9144" y="0"/>
            <a:ext cx="9153144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227753" y="2043258"/>
            <a:ext cx="3637261" cy="2415052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>
              <a:spcBef>
                <a:spcPts val="0"/>
              </a:spcBef>
              <a:defRPr sz="3000" b="1" i="0">
                <a:solidFill>
                  <a:schemeClr val="bg1"/>
                </a:solidFill>
                <a:latin typeface="Arial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27013" y="4958531"/>
            <a:ext cx="1783159" cy="4826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spcBef>
                <a:spcPts val="0"/>
              </a:spcBef>
              <a:defRPr sz="1000" baseline="0">
                <a:solidFill>
                  <a:srgbClr val="FFFFFF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223874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Tit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9153525" cy="6877051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8315325" y="389467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endParaRPr lang="en-US" sz="1800" smtClean="0"/>
          </a:p>
        </p:txBody>
      </p:sp>
      <p:pic>
        <p:nvPicPr>
          <p:cNvPr id="6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9638" y="317500"/>
            <a:ext cx="16891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 Placeholder 2"/>
          <p:cNvSpPr>
            <a:spLocks noGrp="1"/>
          </p:cNvSpPr>
          <p:nvPr>
            <p:ph idx="11"/>
          </p:nvPr>
        </p:nvSpPr>
        <p:spPr>
          <a:xfrm>
            <a:off x="0" y="0"/>
            <a:ext cx="4480560" cy="6875432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4997268" y="2111809"/>
            <a:ext cx="3737844" cy="4174691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3000" b="1" i="0">
                <a:solidFill>
                  <a:srgbClr val="FFFFFF"/>
                </a:solidFill>
                <a:latin typeface="Arial"/>
                <a:cs typeface="Arial"/>
              </a:defRPr>
            </a:lvl1pPr>
            <a:lvl2pPr marL="0" indent="0">
              <a:spcBef>
                <a:spcPts val="0"/>
              </a:spcBef>
              <a:buNone/>
              <a:defRPr baseline="0"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569244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3" y="2111809"/>
            <a:ext cx="3810941" cy="4174691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1"/>
          </p:nvPr>
        </p:nvSpPr>
        <p:spPr>
          <a:xfrm>
            <a:off x="4672577" y="950131"/>
            <a:ext cx="4480560" cy="5907869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6712" y="305319"/>
            <a:ext cx="2740741" cy="353484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DE706D50-8D46-4290-9DAE-88AB70EABF72}" type="datetimeFigureOut">
              <a:rPr lang="en-US" smtClean="0"/>
              <a:pPr/>
              <a:t>6/15/2014</a:t>
            </a:fld>
            <a:endParaRPr lang="en-US" dirty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fld id="{AFC1DDAC-48DF-4037-9F4B-6EBFCFC29A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738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3" y="2111809"/>
            <a:ext cx="8315553" cy="4174691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176712" y="305319"/>
            <a:ext cx="2740741" cy="353484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fld id="{DE706D50-8D46-4290-9DAE-88AB70EABF72}" type="datetimeFigureOut">
              <a:rPr lang="en-US" smtClean="0"/>
              <a:pPr/>
              <a:t>6/15/2014</a:t>
            </a:fld>
            <a:endParaRPr lang="en-US" dirty="0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AFC1DDAC-48DF-4037-9F4B-6EBFCFC29A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753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0559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Ø"/>
              <a:defRPr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3pPr>
            <a:lvl4pPr>
              <a:buFont typeface="Wingdings" pitchFamily="2" charset="2"/>
              <a:buChar char="v"/>
              <a:defRPr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DE706D50-8D46-4290-9DAE-88AB70EABF72}" type="datetimeFigureOut">
              <a:rPr lang="en-US" smtClean="0"/>
              <a:pPr/>
              <a:t>6/15/2014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AFC1DDAC-48DF-4037-9F4B-6EBFCFC29A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Til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0559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8229600" cy="2286000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Ø"/>
              <a:defRPr sz="24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3pPr>
            <a:lvl4pPr>
              <a:buFont typeface="Wingdings" pitchFamily="2" charset="2"/>
              <a:buChar char="v"/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DE706D50-8D46-4290-9DAE-88AB70EABF72}" type="datetimeFigureOut">
              <a:rPr lang="en-US" smtClean="0"/>
              <a:pPr/>
              <a:t>6/15/2014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AFC1DDAC-48DF-4037-9F4B-6EBFCFC29A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Content Placeholder 2"/>
          <p:cNvSpPr>
            <a:spLocks noGrp="1"/>
          </p:cNvSpPr>
          <p:nvPr>
            <p:ph sz="half" idx="13"/>
          </p:nvPr>
        </p:nvSpPr>
        <p:spPr>
          <a:xfrm>
            <a:off x="457200" y="3962400"/>
            <a:ext cx="8229600" cy="2286000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Ø"/>
              <a:defRPr sz="24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3pPr>
            <a:lvl4pPr>
              <a:buFont typeface="Wingdings" pitchFamily="2" charset="2"/>
              <a:buChar char="v"/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nyu_white.pn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88" y="313267"/>
            <a:ext cx="6731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1" y="0"/>
            <a:ext cx="9153525" cy="950384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1028" name="Picture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3" y="317500"/>
            <a:ext cx="16891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618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DE706D50-8D46-4290-9DAE-88AB70EABF72}" type="datetimeFigureOut">
              <a:rPr lang="en-US" smtClean="0"/>
              <a:pPr/>
              <a:t>6/15/2014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618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AFC1DDAC-48DF-4037-9F4B-6EBFCFC29A9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1" r:id="rId5"/>
    <p:sldLayoutId id="2147483673" r:id="rId6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24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28650" indent="-1714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085850" indent="-1714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Courier New" pitchFamily="49" charset="0"/>
        <a:buChar char="o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1145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57200"/>
            <a:ext cx="8242183" cy="1143000"/>
          </a:xfrm>
        </p:spPr>
        <p:txBody>
          <a:bodyPr/>
          <a:lstStyle/>
          <a:p>
            <a:r>
              <a:rPr lang="en-US" sz="2800" dirty="0" smtClean="0">
                <a:solidFill>
                  <a:schemeClr val="bg1"/>
                </a:solidFill>
              </a:rPr>
              <a:t>EG 1003: Introduction of Engineering and Design 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pPr algn="ctr"/>
            <a:r>
              <a:rPr lang="en-US" sz="4800" dirty="0"/>
              <a:t>EG1003 Overview</a:t>
            </a:r>
          </a:p>
        </p:txBody>
      </p:sp>
      <p:pic>
        <p:nvPicPr>
          <p:cNvPr id="5" name="Content Placeholder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7739" y="2133600"/>
            <a:ext cx="3693059" cy="4248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2379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04800"/>
            <a:ext cx="7848600" cy="1828800"/>
          </a:xfrm>
        </p:spPr>
        <p:txBody>
          <a:bodyPr/>
          <a:lstStyle/>
          <a:p>
            <a:r>
              <a:rPr lang="en-US" sz="4000" dirty="0" smtClean="0">
                <a:solidFill>
                  <a:schemeClr val="bg1"/>
                </a:solidFill>
              </a:rPr>
              <a:t>Semester-Long</a:t>
            </a:r>
            <a:r>
              <a:rPr lang="en-US" sz="4000" dirty="0" smtClean="0"/>
              <a:t> </a:t>
            </a:r>
            <a:r>
              <a:rPr lang="en-US" sz="4000" dirty="0" smtClean="0">
                <a:solidFill>
                  <a:schemeClr val="bg1"/>
                </a:solidFill>
              </a:rPr>
              <a:t>Design Project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Ten-week project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Students grouped in teams of 2 to 3 people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Seven projects to choose from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000" y="228600"/>
            <a:ext cx="45720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Grading System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3400" y="1600200"/>
          <a:ext cx="8077200" cy="405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000"/>
                <a:gridCol w="2362200"/>
              </a:tblGrid>
              <a:tr h="57912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Arial" pitchFamily="34" charset="0"/>
                          <a:cs typeface="Arial" pitchFamily="34" charset="0"/>
                        </a:rPr>
                        <a:t>Item</a:t>
                      </a:r>
                      <a:endParaRPr lang="en-US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522E9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>
                          <a:latin typeface="Arial" pitchFamily="34" charset="0"/>
                          <a:cs typeface="Arial" pitchFamily="34" charset="0"/>
                        </a:rPr>
                        <a:t>% of</a:t>
                      </a:r>
                      <a:r>
                        <a:rPr lang="en-US" sz="3200" baseline="0" dirty="0" smtClean="0">
                          <a:latin typeface="Arial" pitchFamily="34" charset="0"/>
                          <a:cs typeface="Arial" pitchFamily="34" charset="0"/>
                        </a:rPr>
                        <a:t> Grade</a:t>
                      </a:r>
                      <a:endParaRPr lang="en-US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522E91"/>
                    </a:solidFill>
                  </a:tcPr>
                </a:tc>
              </a:tr>
              <a:tr h="57912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TA Lab Reports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20%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7912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WC Lab Reports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20%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7912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Lab Quizzes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5%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7912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Recitation Presentations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15%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7912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Semester-Long</a:t>
                      </a:r>
                      <a:r>
                        <a:rPr lang="en-US" sz="3200" baseline="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 Design Project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30%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7912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Lecture Attendance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10%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000" y="304800"/>
            <a:ext cx="44958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Communication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EG Website (eg.poly.edu) </a:t>
            </a:r>
          </a:p>
          <a:p>
            <a:pPr lvl="1"/>
            <a:r>
              <a:rPr lang="en-US" sz="2400" dirty="0" smtClean="0"/>
              <a:t>Electronic Submission</a:t>
            </a:r>
          </a:p>
          <a:p>
            <a:pPr lvl="1"/>
            <a:r>
              <a:rPr lang="en-US" sz="2400" dirty="0" smtClean="0"/>
              <a:t>Forums</a:t>
            </a:r>
          </a:p>
          <a:p>
            <a:pPr lvl="1"/>
            <a:r>
              <a:rPr lang="en-US" sz="2400" dirty="0" smtClean="0"/>
              <a:t>Email</a:t>
            </a:r>
          </a:p>
          <a:p>
            <a:pPr lvl="1"/>
            <a:r>
              <a:rPr lang="en-US" sz="2400" dirty="0" smtClean="0"/>
              <a:t>Grades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EG Manual (manual.eg.poly.edu)</a:t>
            </a:r>
          </a:p>
          <a:p>
            <a:pPr lvl="1"/>
            <a:r>
              <a:rPr lang="en-US" sz="2400" dirty="0" smtClean="0"/>
              <a:t>Detailed information about labs, projects and policies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048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Electronic Submission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All work must be submitted electronically through the EG website (eg.poly.edu)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Required by due date or no credit will be received for work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No negotiation of grades if work is not submitted electronically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0" y="228600"/>
            <a:ext cx="28194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Closing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Read manual ahead of time (manual.eg.poly.edu)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Use EG website regularly</a:t>
            </a:r>
          </a:p>
          <a:p>
            <a:pPr lvl="1"/>
            <a:r>
              <a:rPr lang="en-US" sz="2400" dirty="0" smtClean="0"/>
              <a:t>Check for last minute cancellations and changes</a:t>
            </a:r>
          </a:p>
          <a:p>
            <a:pPr lvl="1"/>
            <a:r>
              <a:rPr lang="en-US" sz="2400" dirty="0" smtClean="0"/>
              <a:t>Keep in contact with your partners</a:t>
            </a:r>
          </a:p>
          <a:p>
            <a:pPr lvl="1"/>
            <a:r>
              <a:rPr lang="en-US" sz="2400" dirty="0" smtClean="0"/>
              <a:t>Express questions and concerns to your instructor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Ask questions</a:t>
            </a:r>
            <a:r>
              <a:rPr lang="en-US" dirty="0" smtClean="0"/>
              <a:t>!!!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286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Objectives of EG1003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To teach you about what engineers </a:t>
            </a:r>
            <a:r>
              <a:rPr lang="en-US" dirty="0" smtClean="0"/>
              <a:t>do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Technical skills</a:t>
            </a:r>
          </a:p>
          <a:p>
            <a:pPr lvl="1"/>
            <a:r>
              <a:rPr lang="en-US" sz="2400" dirty="0" smtClean="0"/>
              <a:t>MS Office</a:t>
            </a:r>
          </a:p>
          <a:p>
            <a:pPr lvl="1"/>
            <a:r>
              <a:rPr lang="en-US" sz="2400" dirty="0" err="1" smtClean="0"/>
              <a:t>LabVIEW</a:t>
            </a:r>
            <a:endParaRPr lang="en-US" sz="2400" dirty="0" smtClean="0"/>
          </a:p>
          <a:p>
            <a:pPr lvl="1"/>
            <a:r>
              <a:rPr lang="en-US" sz="2400" dirty="0" err="1" smtClean="0"/>
              <a:t>Mindstorms</a:t>
            </a:r>
            <a:r>
              <a:rPr lang="en-US" sz="2400" dirty="0" smtClean="0"/>
              <a:t> NXT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Professional skills</a:t>
            </a:r>
          </a:p>
          <a:p>
            <a:pPr lvl="1"/>
            <a:r>
              <a:rPr lang="en-US" sz="2400" dirty="0" smtClean="0"/>
              <a:t>Teamwork</a:t>
            </a:r>
          </a:p>
          <a:p>
            <a:pPr lvl="1"/>
            <a:r>
              <a:rPr lang="en-US" sz="2400" dirty="0" smtClean="0"/>
              <a:t>Oral communication</a:t>
            </a:r>
          </a:p>
          <a:p>
            <a:pPr lvl="1"/>
            <a:r>
              <a:rPr lang="en-US" sz="2400" dirty="0" smtClean="0"/>
              <a:t>Written communication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04800"/>
            <a:ext cx="47244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Course Format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3 Credit Course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Lectures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Laboratories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Recitation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Semester-Long Design Project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286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Policy for </a:t>
            </a:r>
            <a:r>
              <a:rPr lang="en-US" dirty="0" smtClean="0">
                <a:solidFill>
                  <a:schemeClr val="bg1"/>
                </a:solidFill>
              </a:rPr>
              <a:t>Each Meeting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Lecture – attendance taken in first 5 minutes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Lab – doors close after 15 minutes</a:t>
            </a:r>
          </a:p>
          <a:p>
            <a:pPr lvl="1"/>
            <a:r>
              <a:rPr lang="en-US" sz="2400" dirty="0" smtClean="0"/>
              <a:t>Speak with TA to schedule make-up lab</a:t>
            </a:r>
          </a:p>
          <a:p>
            <a:pPr lvl="1"/>
            <a:r>
              <a:rPr lang="en-US" sz="2400" dirty="0" smtClean="0"/>
              <a:t>Report due dates for reports will be specified by the TAs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Recitation – doors close after 10 minutes</a:t>
            </a:r>
          </a:p>
          <a:p>
            <a:pPr lvl="1"/>
            <a:r>
              <a:rPr lang="en-US" sz="2400" dirty="0" smtClean="0"/>
              <a:t>After 10 minutes student is considered absent and will receive a zero, even if present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0" y="3048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Lectures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One hour per week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Professors and guest lecturers talk about different aspects of engineering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Attendance is </a:t>
            </a:r>
            <a:r>
              <a:rPr lang="en-US" dirty="0" smtClean="0"/>
              <a:t>mandatory</a:t>
            </a:r>
          </a:p>
          <a:p>
            <a:pPr lvl="1"/>
            <a:r>
              <a:rPr lang="en-US" sz="2400" dirty="0" smtClean="0"/>
              <a:t>Your ID will only be scanned during </a:t>
            </a:r>
            <a:r>
              <a:rPr lang="en-US" sz="2400" dirty="0"/>
              <a:t>the first five minutes of the </a:t>
            </a:r>
            <a:r>
              <a:rPr lang="en-US" sz="2400" dirty="0" smtClean="0"/>
              <a:t>lecture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304800"/>
            <a:ext cx="54864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Laboratories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Three hours per week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Students </a:t>
            </a:r>
            <a:r>
              <a:rPr lang="en-US" dirty="0" smtClean="0"/>
              <a:t>are placed </a:t>
            </a:r>
            <a:r>
              <a:rPr lang="en-US" dirty="0" smtClean="0"/>
              <a:t>in groups of 2 or 3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Lab report for each lab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Quizzes given every week</a:t>
            </a:r>
          </a:p>
          <a:p>
            <a:pPr lvl="1"/>
            <a:r>
              <a:rPr lang="en-US" sz="2400" dirty="0" smtClean="0"/>
              <a:t>Lab material for that day</a:t>
            </a:r>
          </a:p>
          <a:p>
            <a:pPr lvl="1"/>
            <a:r>
              <a:rPr lang="en-US" sz="2400" dirty="0" smtClean="0"/>
              <a:t>Lecture material from previous week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If </a:t>
            </a:r>
            <a:r>
              <a:rPr lang="en-US" dirty="0"/>
              <a:t>you arrive while the quiz is underway, you can take the quiz, but will get no additional time to complete </a:t>
            </a:r>
            <a:r>
              <a:rPr lang="en-US" dirty="0" smtClean="0"/>
              <a:t>it</a:t>
            </a:r>
          </a:p>
          <a:p>
            <a:pPr lvl="1"/>
            <a:r>
              <a:rPr lang="en-US" sz="2400" dirty="0" smtClean="0"/>
              <a:t>If </a:t>
            </a:r>
            <a:r>
              <a:rPr lang="en-US" sz="2400" dirty="0"/>
              <a:t>you arrive after the quiz is over, you will get a zero for the quiz, and can do the lab in whatever time is left, but your lab TA will notify your faculty member of your </a:t>
            </a:r>
            <a:r>
              <a:rPr lang="en-US" sz="2400" dirty="0" smtClean="0"/>
              <a:t>lateness</a:t>
            </a:r>
          </a:p>
          <a:p>
            <a:pPr lvl="1"/>
            <a:endParaRPr lang="en-US" sz="2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If </a:t>
            </a:r>
            <a:r>
              <a:rPr lang="en-US" dirty="0"/>
              <a:t>you do not complete the lab in the </a:t>
            </a:r>
            <a:r>
              <a:rPr lang="en-US" dirty="0" smtClean="0"/>
              <a:t>allotted </a:t>
            </a:r>
            <a:r>
              <a:rPr lang="en-US" dirty="0"/>
              <a:t>time, you will need to have your faculty member approve an EG1003 Open Lab Authorization Form allowing you to finish the lab during Open </a:t>
            </a:r>
            <a:r>
              <a:rPr lang="en-US" dirty="0" smtClean="0"/>
              <a:t>Lab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895600" y="304800"/>
            <a:ext cx="5486400" cy="1143000"/>
          </a:xfrm>
          <a:prstGeom prst="rect">
            <a:avLst/>
          </a:prstGeom>
        </p:spPr>
        <p:txBody>
          <a:bodyPr/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5596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mtClean="0">
                <a:solidFill>
                  <a:schemeClr val="bg1"/>
                </a:solidFill>
              </a:rPr>
              <a:t>Laboratories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5820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0" y="304800"/>
            <a:ext cx="33528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Recitations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1.5 hours per week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Presentation of preceding lab or project status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Feedback will be provided by instructor and 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If you miss a </a:t>
            </a:r>
            <a:r>
              <a:rPr lang="en-US" dirty="0" smtClean="0"/>
              <a:t>recitation: </a:t>
            </a:r>
          </a:p>
          <a:p>
            <a:pPr lvl="1"/>
            <a:r>
              <a:rPr lang="en-US" sz="2400" dirty="0" smtClean="0"/>
              <a:t>Your </a:t>
            </a:r>
            <a:r>
              <a:rPr lang="en-US" sz="2400" dirty="0"/>
              <a:t>partners will </a:t>
            </a:r>
            <a:r>
              <a:rPr lang="en-US" sz="2400" dirty="0" smtClean="0"/>
              <a:t>give </a:t>
            </a:r>
            <a:r>
              <a:rPr lang="en-US" sz="2400" dirty="0"/>
              <a:t>the presentation without </a:t>
            </a:r>
            <a:r>
              <a:rPr lang="en-US" sz="2400" dirty="0" smtClean="0"/>
              <a:t>you</a:t>
            </a:r>
          </a:p>
          <a:p>
            <a:pPr lvl="1"/>
            <a:r>
              <a:rPr lang="en-US" sz="2400" dirty="0" smtClean="0"/>
              <a:t>Notify </a:t>
            </a:r>
            <a:r>
              <a:rPr lang="en-US" sz="2400" dirty="0"/>
              <a:t>your </a:t>
            </a:r>
            <a:r>
              <a:rPr lang="en-US" sz="2400" dirty="0" smtClean="0"/>
              <a:t>teammates, faculty member, and recitation TA </a:t>
            </a:r>
            <a:r>
              <a:rPr lang="en-US" sz="2400" dirty="0"/>
              <a:t>of your absence ahead of time if at all </a:t>
            </a:r>
            <a:r>
              <a:rPr lang="en-US" sz="2400" dirty="0" smtClean="0"/>
              <a:t>possible</a:t>
            </a:r>
          </a:p>
          <a:p>
            <a:pPr marL="457200" lvl="1" indent="0">
              <a:buNone/>
            </a:pPr>
            <a:endParaRPr lang="en-US" sz="2400" dirty="0" smtClean="0"/>
          </a:p>
          <a:p>
            <a:pPr marL="342900" lvl="1" indent="-342900"/>
            <a:r>
              <a:rPr lang="en-US" sz="2400" dirty="0"/>
              <a:t>If you are excused from the recitation by your faculty member, you will receive the same presentation grade as your </a:t>
            </a:r>
            <a:r>
              <a:rPr lang="en-US" sz="2400" dirty="0" smtClean="0"/>
              <a:t>teammates</a:t>
            </a:r>
          </a:p>
          <a:p>
            <a:pPr marL="342900" lvl="1" indent="-342900"/>
            <a:r>
              <a:rPr lang="en-US" sz="2400" dirty="0" smtClean="0"/>
              <a:t>If </a:t>
            </a:r>
            <a:r>
              <a:rPr lang="en-US" sz="2400" dirty="0"/>
              <a:t>you are not excused, you will receive a zero for any coursework performed that </a:t>
            </a:r>
            <a:r>
              <a:rPr lang="en-US" sz="2400" dirty="0" smtClean="0"/>
              <a:t>day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200400" y="304800"/>
            <a:ext cx="33528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Recitations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4410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YU Schools Maste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Engineering_Master_Presentation</Template>
  <TotalTime>79</TotalTime>
  <Words>515</Words>
  <Application>Microsoft Office PowerPoint</Application>
  <PresentationFormat>On-screen Show (4:3)</PresentationFormat>
  <Paragraphs>113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NYU Schools Master Template</vt:lpstr>
      <vt:lpstr>EG 1003: Introduction of Engineering and Design </vt:lpstr>
      <vt:lpstr>Objectives of EG1003</vt:lpstr>
      <vt:lpstr>Course Format</vt:lpstr>
      <vt:lpstr>Policy for Each Meeting</vt:lpstr>
      <vt:lpstr>Lectures</vt:lpstr>
      <vt:lpstr>Laboratories</vt:lpstr>
      <vt:lpstr>PowerPoint Presentation</vt:lpstr>
      <vt:lpstr>Recitations</vt:lpstr>
      <vt:lpstr>Recitations</vt:lpstr>
      <vt:lpstr>Semester-Long Design Project</vt:lpstr>
      <vt:lpstr>Grading System</vt:lpstr>
      <vt:lpstr>Communication</vt:lpstr>
      <vt:lpstr>Electronic Submission</vt:lpstr>
      <vt:lpstr>Closing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EG1003 Overview</dc:title>
  <dc:creator>TA</dc:creator>
  <cp:lastModifiedBy>matthew</cp:lastModifiedBy>
  <cp:revision>32</cp:revision>
  <dcterms:created xsi:type="dcterms:W3CDTF">2011-09-13T04:06:03Z</dcterms:created>
  <dcterms:modified xsi:type="dcterms:W3CDTF">2014-06-16T02:24:31Z</dcterms:modified>
</cp:coreProperties>
</file>