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74" r:id="rId2"/>
    <p:sldId id="275" r:id="rId3"/>
    <p:sldId id="276" r:id="rId4"/>
    <p:sldId id="287" r:id="rId5"/>
    <p:sldId id="288" r:id="rId6"/>
    <p:sldId id="289" r:id="rId7"/>
    <p:sldId id="290" r:id="rId8"/>
    <p:sldId id="283" r:id="rId9"/>
    <p:sldId id="280" r:id="rId10"/>
    <p:sldId id="282" r:id="rId11"/>
    <p:sldId id="291" r:id="rId12"/>
    <p:sldId id="293" r:id="rId13"/>
    <p:sldId id="294" r:id="rId14"/>
    <p:sldId id="292" r:id="rId15"/>
  </p:sldIdLst>
  <p:sldSz cx="9144000" cy="5143500" type="screen16x9"/>
  <p:notesSz cx="6858000" cy="9144000"/>
  <p:defaultTextStyle>
    <a:defPPr>
      <a:defRPr lang="en-US"/>
    </a:defPPr>
    <a:lvl1pPr algn="l" defTabSz="457200"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1pPr>
    <a:lvl2pPr marL="457200" algn="l" defTabSz="457200"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defTabSz="457200"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defTabSz="457200"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defTabSz="457200"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06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82" autoAdjust="0"/>
    <p:restoredTop sz="94660"/>
  </p:normalViewPr>
  <p:slideViewPr>
    <p:cSldViewPr snapToGrid="0" snapToObjects="1">
      <p:cViewPr>
        <p:scale>
          <a:sx n="73" d="100"/>
          <a:sy n="73" d="100"/>
        </p:scale>
        <p:origin x="-72" y="-1050"/>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B88CD5B2-10F0-438A-811A-4FB21E6A8D85}" type="datetimeFigureOut">
              <a:rPr lang="en-US" altLang="en-US"/>
              <a:pPr>
                <a:defRPr/>
              </a:pPr>
              <a:t>10/1/2014</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CA937140-E881-4975-AF23-4F5D759EA6D6}" type="slidenum">
              <a:rPr lang="en-US" altLang="en-US"/>
              <a:pPr/>
              <a:t>‹#›</a:t>
            </a:fld>
            <a:endParaRPr lang="en-US" altLang="en-US"/>
          </a:p>
        </p:txBody>
      </p:sp>
    </p:spTree>
    <p:extLst>
      <p:ext uri="{BB962C8B-B14F-4D97-AF65-F5344CB8AC3E}">
        <p14:creationId xmlns:p14="http://schemas.microsoft.com/office/powerpoint/2010/main" val="7272285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2F996E7F-EDAB-4790-979C-7E852A11C320}" type="datetimeFigureOut">
              <a:rPr lang="en-US" altLang="en-US"/>
              <a:pPr>
                <a:defRPr/>
              </a:pPr>
              <a:t>10/1/2014</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5DCFF5D6-010A-4D91-93C4-C2628A7D35A5}" type="slidenum">
              <a:rPr lang="en-US" altLang="en-US"/>
              <a:pPr/>
              <a:t>‹#›</a:t>
            </a:fld>
            <a:endParaRPr lang="en-US" altLang="en-US"/>
          </a:p>
        </p:txBody>
      </p:sp>
    </p:spTree>
    <p:extLst>
      <p:ext uri="{BB962C8B-B14F-4D97-AF65-F5344CB8AC3E}">
        <p14:creationId xmlns:p14="http://schemas.microsoft.com/office/powerpoint/2010/main" val="197299141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CFF5D6-010A-4D91-93C4-C2628A7D35A5}" type="slidenum">
              <a:rPr lang="en-US" altLang="en-US" smtClean="0"/>
              <a:pPr/>
              <a:t>3</a:t>
            </a:fld>
            <a:endParaRPr lang="en-US" altLang="en-US"/>
          </a:p>
        </p:txBody>
      </p:sp>
    </p:spTree>
    <p:extLst>
      <p:ext uri="{BB962C8B-B14F-4D97-AF65-F5344CB8AC3E}">
        <p14:creationId xmlns:p14="http://schemas.microsoft.com/office/powerpoint/2010/main" val="294062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7" name="Picture Placeholder 16"/>
          <p:cNvSpPr>
            <a:spLocks noGrp="1"/>
          </p:cNvSpPr>
          <p:nvPr>
            <p:ph type="pic" sz="quarter" idx="10"/>
          </p:nvPr>
        </p:nvSpPr>
        <p:spPr>
          <a:xfrm>
            <a:off x="-9144" y="0"/>
            <a:ext cx="9153144" cy="5143500"/>
          </a:xfrm>
          <a:prstGeom prst="rect">
            <a:avLst/>
          </a:prstGeom>
        </p:spPr>
        <p:txBody>
          <a:bodyPr/>
          <a:lstStyle/>
          <a:p>
            <a:pPr lvl="0"/>
            <a:r>
              <a:rPr lang="en-US" noProof="0" smtClean="0"/>
              <a:t>Drag picture to placeholder or click icon to add</a:t>
            </a:r>
            <a:endParaRPr lang="en-US" noProof="0" dirty="0"/>
          </a:p>
        </p:txBody>
      </p:sp>
      <p:sp>
        <p:nvSpPr>
          <p:cNvPr id="19" name="Text Placeholder 18"/>
          <p:cNvSpPr>
            <a:spLocks noGrp="1"/>
          </p:cNvSpPr>
          <p:nvPr>
            <p:ph type="body" sz="quarter" idx="11"/>
          </p:nvPr>
        </p:nvSpPr>
        <p:spPr>
          <a:xfrm>
            <a:off x="227752" y="1532443"/>
            <a:ext cx="3637261" cy="1811289"/>
          </a:xfrm>
          <a:prstGeom prst="rect">
            <a:avLst/>
          </a:prstGeom>
        </p:spPr>
        <p:txBody>
          <a:bodyPr lIns="0" tIns="0" rIns="0" bIns="0" anchor="ctr" anchorCtr="0">
            <a:normAutofit/>
          </a:bodyPr>
          <a:lstStyle>
            <a:lvl1pPr marL="0">
              <a:spcBef>
                <a:spcPts val="0"/>
              </a:spcBef>
              <a:defRPr sz="3000" b="1" i="0">
                <a:solidFill>
                  <a:schemeClr val="bg1"/>
                </a:solidFill>
                <a:latin typeface="Aria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p:txBody>
      </p:sp>
      <p:sp>
        <p:nvSpPr>
          <p:cNvPr id="3" name="Text Placeholder 2"/>
          <p:cNvSpPr>
            <a:spLocks noGrp="1"/>
          </p:cNvSpPr>
          <p:nvPr>
            <p:ph type="body" sz="quarter" idx="13"/>
          </p:nvPr>
        </p:nvSpPr>
        <p:spPr>
          <a:xfrm>
            <a:off x="227012" y="3718898"/>
            <a:ext cx="1783159" cy="361950"/>
          </a:xfrm>
          <a:prstGeom prst="rect">
            <a:avLst/>
          </a:prstGeom>
        </p:spPr>
        <p:txBody>
          <a:bodyPr lIns="0" tIns="0" rIns="0" bIns="0">
            <a:noAutofit/>
          </a:bodyPr>
          <a:lstStyle>
            <a:lvl1pPr>
              <a:spcBef>
                <a:spcPts val="0"/>
              </a:spcBef>
              <a:defRPr sz="1000" baseline="0">
                <a:solidFill>
                  <a:srgbClr val="FFFFFF"/>
                </a:solidFill>
              </a:defRPr>
            </a:lvl1pPr>
            <a:lvl2pPr marL="457200" indent="0">
              <a:buNone/>
              <a:defRPr/>
            </a:lvl2pPr>
            <a:lvl3pPr marL="914400" indent="0">
              <a:buNone/>
              <a:defRPr/>
            </a:lvl3pPr>
          </a:lstStyle>
          <a:p>
            <a:pPr lvl="0"/>
            <a:r>
              <a:rPr lang="en-US" smtClean="0"/>
              <a:t>Click to edit Master text styles</a:t>
            </a:r>
          </a:p>
        </p:txBody>
      </p:sp>
    </p:spTree>
    <p:extLst>
      <p:ext uri="{BB962C8B-B14F-4D97-AF65-F5344CB8AC3E}">
        <p14:creationId xmlns:p14="http://schemas.microsoft.com/office/powerpoint/2010/main" val="50267670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Title Content">
    <p:spTree>
      <p:nvGrpSpPr>
        <p:cNvPr id="1" name=""/>
        <p:cNvGrpSpPr/>
        <p:nvPr/>
      </p:nvGrpSpPr>
      <p:grpSpPr>
        <a:xfrm>
          <a:off x="0" y="0"/>
          <a:ext cx="0" cy="0"/>
          <a:chOff x="0" y="0"/>
          <a:chExt cx="0" cy="0"/>
        </a:xfrm>
      </p:grpSpPr>
      <p:sp>
        <p:nvSpPr>
          <p:cNvPr id="4" name="Rectangle 3"/>
          <p:cNvSpPr/>
          <p:nvPr userDrawn="1"/>
        </p:nvSpPr>
        <p:spPr>
          <a:xfrm>
            <a:off x="0" y="0"/>
            <a:ext cx="9153525" cy="5157788"/>
          </a:xfrm>
          <a:prstGeom prst="rect">
            <a:avLst/>
          </a:prstGeom>
          <a:solidFill>
            <a:srgbClr val="57068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5" name="TextBox 4"/>
          <p:cNvSpPr txBox="1">
            <a:spLocks noChangeArrowheads="1"/>
          </p:cNvSpPr>
          <p:nvPr userDrawn="1"/>
        </p:nvSpPr>
        <p:spPr bwMode="auto">
          <a:xfrm>
            <a:off x="8315325" y="292100"/>
            <a:ext cx="184150" cy="369888"/>
          </a:xfrm>
          <a:prstGeom prst="rect">
            <a:avLst/>
          </a:prstGeom>
          <a:noFill/>
          <a:ln>
            <a:noFill/>
          </a:ln>
          <a:extLst/>
        </p:spPr>
        <p:txBody>
          <a:bodyPr wrap="none">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eaLnBrk="1" hangingPunct="1">
              <a:defRPr/>
            </a:pPr>
            <a:endParaRPr lang="en-US" sz="1800" smtClean="0"/>
          </a:p>
        </p:txBody>
      </p:sp>
      <p:pic>
        <p:nvPicPr>
          <p:cNvPr id="6"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19638" y="238125"/>
            <a:ext cx="16891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 Placeholder 2"/>
          <p:cNvSpPr>
            <a:spLocks noGrp="1"/>
          </p:cNvSpPr>
          <p:nvPr>
            <p:ph idx="11"/>
          </p:nvPr>
        </p:nvSpPr>
        <p:spPr>
          <a:xfrm>
            <a:off x="0" y="0"/>
            <a:ext cx="4480560" cy="5156574"/>
          </a:xfrm>
          <a:prstGeom prst="rect">
            <a:avLst/>
          </a:prstGeom>
        </p:spPr>
        <p:txBody>
          <a:bodyPr vert="horz" lIns="0" tIns="0" rIns="0" bIns="0" rtlCol="0" anchor="ctr" anchorCtr="0">
            <a:normAutofit/>
          </a:bodyPr>
          <a:lstStyle>
            <a:lvl1pPr algn="ctr">
              <a:defRPr sz="3000" b="1">
                <a:solidFill>
                  <a:srgbClr val="FFFFFF"/>
                </a:solidFill>
              </a:defRPr>
            </a:lvl1pPr>
            <a:lvl2pPr marL="0" indent="0">
              <a:spcBef>
                <a:spcPts val="0"/>
              </a:spcBef>
              <a:buNone/>
              <a:defRPr>
                <a:solidFill>
                  <a:srgbClr val="FFFFFF"/>
                </a:solidFill>
              </a:defRPr>
            </a:lvl2pPr>
          </a:lstStyle>
          <a:p>
            <a:pPr lvl="0"/>
            <a:r>
              <a:rPr lang="en-US" smtClean="0"/>
              <a:t>Click to edit Master text styles</a:t>
            </a:r>
          </a:p>
        </p:txBody>
      </p:sp>
      <p:sp>
        <p:nvSpPr>
          <p:cNvPr id="7" name="Text Placeholder 3"/>
          <p:cNvSpPr>
            <a:spLocks noGrp="1"/>
          </p:cNvSpPr>
          <p:nvPr>
            <p:ph type="body" sz="quarter" idx="12"/>
          </p:nvPr>
        </p:nvSpPr>
        <p:spPr>
          <a:xfrm>
            <a:off x="4997268" y="1583857"/>
            <a:ext cx="3737844" cy="3131018"/>
          </a:xfrm>
          <a:prstGeom prst="rect">
            <a:avLst/>
          </a:prstGeom>
        </p:spPr>
        <p:txBody>
          <a:bodyPr vert="horz" lIns="0" tIns="0" rIns="0" bIns="0"/>
          <a:lstStyle>
            <a:lvl1pPr marL="0">
              <a:spcBef>
                <a:spcPts val="0"/>
              </a:spcBef>
              <a:defRPr sz="3000" b="1" i="0">
                <a:solidFill>
                  <a:srgbClr val="FFFFFF"/>
                </a:solidFill>
                <a:latin typeface="Arial"/>
                <a:cs typeface="Arial"/>
              </a:defRPr>
            </a:lvl1pPr>
            <a:lvl2pPr marL="0" indent="0">
              <a:spcBef>
                <a:spcPts val="0"/>
              </a:spcBef>
              <a:buNone/>
              <a:defRPr baseline="0">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3117915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2" name="Text Placeholder 3"/>
          <p:cNvSpPr>
            <a:spLocks noGrp="1"/>
          </p:cNvSpPr>
          <p:nvPr>
            <p:ph type="body" sz="quarter" idx="12"/>
          </p:nvPr>
        </p:nvSpPr>
        <p:spPr>
          <a:xfrm>
            <a:off x="501792" y="1583857"/>
            <a:ext cx="3810941" cy="3131018"/>
          </a:xfrm>
          <a:prstGeom prst="rect">
            <a:avLst/>
          </a:prstGeom>
        </p:spPr>
        <p:txBody>
          <a:bodyPr vert="horz" lIns="0" tIns="0" rIns="0" bIns="0"/>
          <a:lstStyle>
            <a:lvl1pPr mar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Text Placeholder 2"/>
          <p:cNvSpPr>
            <a:spLocks noGrp="1"/>
          </p:cNvSpPr>
          <p:nvPr>
            <p:ph idx="11"/>
          </p:nvPr>
        </p:nvSpPr>
        <p:spPr>
          <a:xfrm>
            <a:off x="4672577" y="712598"/>
            <a:ext cx="4480560" cy="4430902"/>
          </a:xfrm>
          <a:prstGeom prst="rect">
            <a:avLst/>
          </a:prstGeom>
        </p:spPr>
        <p:txBody>
          <a:bodyPr vert="horz" lIns="0" tIns="0" rIns="0" bIns="0" rtlCol="0" anchor="ctr" anchorCtr="0">
            <a:normAutofit/>
          </a:bodyPr>
          <a:lstStyle>
            <a:lvl1pPr algn="ctr">
              <a:defRPr sz="3000" b="1">
                <a:solidFill>
                  <a:schemeClr val="tx1"/>
                </a:solidFill>
              </a:defRPr>
            </a:lvl1pPr>
            <a:lvl2pPr marL="0" indent="0">
              <a:spcBef>
                <a:spcPts val="0"/>
              </a:spcBef>
              <a:buNone/>
              <a:defRPr>
                <a:solidFill>
                  <a:srgbClr val="FFFFFF"/>
                </a:solidFill>
              </a:defRPr>
            </a:lvl2pPr>
          </a:lstStyle>
          <a:p>
            <a:pPr lvl="0"/>
            <a:r>
              <a:rPr lang="en-US" smtClean="0"/>
              <a:t>Click to edit Master text styles</a:t>
            </a:r>
          </a:p>
        </p:txBody>
      </p:sp>
      <p:sp>
        <p:nvSpPr>
          <p:cNvPr id="5" name="Text Placeholder 4"/>
          <p:cNvSpPr>
            <a:spLocks noGrp="1"/>
          </p:cNvSpPr>
          <p:nvPr>
            <p:ph type="body" sz="quarter" idx="13"/>
          </p:nvPr>
        </p:nvSpPr>
        <p:spPr>
          <a:xfrm>
            <a:off x="6176711" y="228989"/>
            <a:ext cx="2740741" cy="265113"/>
          </a:xfrm>
          <a:prstGeom prst="rect">
            <a:avLst/>
          </a:prstGeom>
        </p:spPr>
        <p:txBody>
          <a:bodyPr vert="horz" lIns="0" tIns="0" rIns="0" bIns="0"/>
          <a:lstStyle>
            <a:lvl1pPr marL="0" algn="r">
              <a:spcBef>
                <a:spcPts val="0"/>
              </a:spcBef>
              <a:defRPr sz="1400" b="1" baseline="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6" name="Date Placeholder 1"/>
          <p:cNvSpPr>
            <a:spLocks noGrp="1"/>
          </p:cNvSpPr>
          <p:nvPr>
            <p:ph type="dt" sz="half" idx="14"/>
          </p:nvPr>
        </p:nvSpPr>
        <p:spPr/>
        <p:txBody>
          <a:bodyPr/>
          <a:lstStyle>
            <a:lvl1pPr>
              <a:defRPr/>
            </a:lvl1pPr>
          </a:lstStyle>
          <a:p>
            <a:pPr>
              <a:defRPr/>
            </a:pPr>
            <a:fld id="{296AE64F-0329-4099-BAA8-FCD88697F9EC}" type="datetime1">
              <a:rPr lang="en-US" altLang="en-US"/>
              <a:pPr>
                <a:defRPr/>
              </a:pPr>
              <a:t>10/1/2014</a:t>
            </a:fld>
            <a:endParaRPr lang="en-US" altLang="en-US"/>
          </a:p>
        </p:txBody>
      </p:sp>
      <p:sp>
        <p:nvSpPr>
          <p:cNvPr id="7" name="Slide Number Placeholder 2"/>
          <p:cNvSpPr>
            <a:spLocks noGrp="1"/>
          </p:cNvSpPr>
          <p:nvPr>
            <p:ph type="sldNum" sz="quarter" idx="15"/>
          </p:nvPr>
        </p:nvSpPr>
        <p:spPr/>
        <p:txBody>
          <a:bodyPr/>
          <a:lstStyle>
            <a:lvl1pPr>
              <a:defRPr/>
            </a:lvl1pPr>
          </a:lstStyle>
          <a:p>
            <a:fld id="{D196EBC6-8F7B-4341-BCD0-77E3CCCD3B7A}" type="slidenum">
              <a:rPr lang="en-US" altLang="en-US"/>
              <a:pPr/>
              <a:t>‹#›</a:t>
            </a:fld>
            <a:endParaRPr lang="en-US" altLang="en-US"/>
          </a:p>
        </p:txBody>
      </p:sp>
    </p:spTree>
    <p:extLst>
      <p:ext uri="{BB962C8B-B14F-4D97-AF65-F5344CB8AC3E}">
        <p14:creationId xmlns:p14="http://schemas.microsoft.com/office/powerpoint/2010/main" val="181559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Text Placeholder 3"/>
          <p:cNvSpPr>
            <a:spLocks noGrp="1"/>
          </p:cNvSpPr>
          <p:nvPr>
            <p:ph type="body" sz="quarter" idx="12"/>
          </p:nvPr>
        </p:nvSpPr>
        <p:spPr>
          <a:xfrm>
            <a:off x="501792" y="1583857"/>
            <a:ext cx="8315553" cy="3131018"/>
          </a:xfrm>
          <a:prstGeom prst="rect">
            <a:avLst/>
          </a:prstGeom>
        </p:spPr>
        <p:txBody>
          <a:bodyPr vert="horz" lIns="0" tIns="0" rIns="0" bIns="0"/>
          <a:lstStyle>
            <a:lvl1pPr mar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14"/>
          </p:nvPr>
        </p:nvSpPr>
        <p:spPr>
          <a:xfrm>
            <a:off x="6176711" y="228989"/>
            <a:ext cx="2740741" cy="265113"/>
          </a:xfrm>
          <a:prstGeom prst="rect">
            <a:avLst/>
          </a:prstGeom>
        </p:spPr>
        <p:txBody>
          <a:bodyPr vert="horz" lIns="0" tIns="0" rIns="0" bIns="0"/>
          <a:lstStyle>
            <a:lvl1pPr marL="0" algn="r">
              <a:spcBef>
                <a:spcPts val="0"/>
              </a:spcBef>
              <a:defRPr sz="1400" b="1" baseline="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4" name="Date Placeholder 1"/>
          <p:cNvSpPr>
            <a:spLocks noGrp="1"/>
          </p:cNvSpPr>
          <p:nvPr>
            <p:ph type="dt" sz="half" idx="15"/>
          </p:nvPr>
        </p:nvSpPr>
        <p:spPr/>
        <p:txBody>
          <a:bodyPr/>
          <a:lstStyle>
            <a:lvl1pPr>
              <a:defRPr/>
            </a:lvl1pPr>
          </a:lstStyle>
          <a:p>
            <a:pPr>
              <a:defRPr/>
            </a:pPr>
            <a:fld id="{E1E51061-519A-4784-892B-B95E7889EEBA}" type="datetime1">
              <a:rPr lang="en-US" altLang="en-US"/>
              <a:pPr>
                <a:defRPr/>
              </a:pPr>
              <a:t>10/1/2014</a:t>
            </a:fld>
            <a:endParaRPr lang="en-US" altLang="en-US"/>
          </a:p>
        </p:txBody>
      </p:sp>
      <p:sp>
        <p:nvSpPr>
          <p:cNvPr id="6" name="Slide Number Placeholder 2"/>
          <p:cNvSpPr>
            <a:spLocks noGrp="1"/>
          </p:cNvSpPr>
          <p:nvPr>
            <p:ph type="sldNum" sz="quarter" idx="16"/>
          </p:nvPr>
        </p:nvSpPr>
        <p:spPr/>
        <p:txBody>
          <a:bodyPr/>
          <a:lstStyle>
            <a:lvl1pPr>
              <a:defRPr/>
            </a:lvl1pPr>
          </a:lstStyle>
          <a:p>
            <a:fld id="{7C3EF180-0D60-44B2-9F82-6747EC9A3947}" type="slidenum">
              <a:rPr lang="en-US" altLang="en-US"/>
              <a:pPr/>
              <a:t>‹#›</a:t>
            </a:fld>
            <a:endParaRPr lang="en-US" altLang="en-US"/>
          </a:p>
        </p:txBody>
      </p:sp>
    </p:spTree>
    <p:extLst>
      <p:ext uri="{BB962C8B-B14F-4D97-AF65-F5344CB8AC3E}">
        <p14:creationId xmlns:p14="http://schemas.microsoft.com/office/powerpoint/2010/main" val="870937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nyu_white.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30188" y="234950"/>
            <a:ext cx="6731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0"/>
            <a:ext cx="9153525" cy="712788"/>
          </a:xfrm>
          <a:prstGeom prst="rect">
            <a:avLst/>
          </a:prstGeom>
          <a:solidFill>
            <a:srgbClr val="57068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pic>
        <p:nvPicPr>
          <p:cNvPr id="1028" name="Picture 1"/>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33363" y="238125"/>
            <a:ext cx="16891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2"/>
          </p:nvPr>
        </p:nvSpPr>
        <p:spPr>
          <a:xfrm>
            <a:off x="457200" y="4767263"/>
            <a:ext cx="2133600" cy="274637"/>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D3C6B9CB-E168-4894-A991-F440560B5009}" type="datetime1">
              <a:rPr lang="en-US" altLang="en-US"/>
              <a:pPr>
                <a:defRPr/>
              </a:pPr>
              <a:t>10/1/2014</a:t>
            </a:fld>
            <a:endParaRPr lang="en-US" altLang="en-US"/>
          </a:p>
        </p:txBody>
      </p:sp>
      <p:sp>
        <p:nvSpPr>
          <p:cNvPr id="3" name="Slide Number Placeholder 2"/>
          <p:cNvSpPr>
            <a:spLocks noGrp="1"/>
          </p:cNvSpPr>
          <p:nvPr>
            <p:ph type="sldNum" sz="quarter" idx="4"/>
          </p:nvPr>
        </p:nvSpPr>
        <p:spPr>
          <a:xfrm>
            <a:off x="6553200" y="4767263"/>
            <a:ext cx="2133600" cy="274637"/>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5EF6DBCF-3A38-469F-BCB5-3B5338553E5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1" r:id="rId3"/>
    <p:sldLayoutId id="2147483732" r:id="rId4"/>
  </p:sldLayoutIdLst>
  <p:hf hdr="0" ftr="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defRPr sz="2400" kern="1200">
          <a:solidFill>
            <a:schemeClr val="tx1"/>
          </a:solidFill>
          <a:latin typeface="+mn-lt"/>
          <a:ea typeface="MS PGothic" panose="020B0600070205080204" pitchFamily="34" charset="-128"/>
          <a:cs typeface="ＭＳ Ｐゴシック" charset="0"/>
        </a:defRPr>
      </a:lvl1pPr>
      <a:lvl2pPr marL="628650" indent="-171450" algn="l" defTabSz="457200" rtl="0" eaLnBrk="0" fontAlgn="base" hangingPunct="0">
        <a:spcBef>
          <a:spcPct val="20000"/>
        </a:spcBef>
        <a:spcAft>
          <a:spcPct val="0"/>
        </a:spcAft>
        <a:buFont typeface="Arial" pitchFamily="34" charset="0"/>
        <a:buChar char="•"/>
        <a:defRPr sz="1400" kern="1200">
          <a:solidFill>
            <a:schemeClr val="tx1"/>
          </a:solidFill>
          <a:latin typeface="+mn-lt"/>
          <a:ea typeface="MS PGothic" panose="020B0600070205080204" pitchFamily="34" charset="-128"/>
          <a:cs typeface="+mn-cs"/>
        </a:defRPr>
      </a:lvl2pPr>
      <a:lvl3pPr marL="1085850" indent="-171450" algn="l" defTabSz="457200" rtl="0" eaLnBrk="0" fontAlgn="base" hangingPunct="0">
        <a:spcBef>
          <a:spcPct val="20000"/>
        </a:spcBef>
        <a:spcAft>
          <a:spcPct val="0"/>
        </a:spcAft>
        <a:buFont typeface="Arial" pitchFamily="34" charset="0"/>
        <a:buChar char="•"/>
        <a:defRPr sz="1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Courier New" pitchFamily="49" charset="0"/>
        <a:buChar char="o"/>
        <a:defRPr sz="1400" kern="1200">
          <a:solidFill>
            <a:schemeClr val="tx1"/>
          </a:solidFill>
          <a:latin typeface="+mn-lt"/>
          <a:ea typeface="MS PGothic" panose="020B0600070205080204" pitchFamily="34" charset="-128"/>
          <a:cs typeface="+mn-cs"/>
        </a:defRPr>
      </a:lvl4pPr>
      <a:lvl5pPr marL="2114550" indent="-285750" algn="l" defTabSz="457200" rtl="0" eaLnBrk="0" fontAlgn="base" hangingPunct="0">
        <a:spcBef>
          <a:spcPct val="20000"/>
        </a:spcBef>
        <a:spcAft>
          <a:spcPct val="0"/>
        </a:spcAft>
        <a:buFont typeface="Wingdings" pitchFamily="2" charset="2"/>
        <a:buChar char="Ø"/>
        <a:defRPr sz="14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smtClean="0">
                <a:latin typeface="Tahoma" pitchFamily="34" charset="0"/>
                <a:cs typeface="Tahoma" pitchFamily="34" charset="0"/>
              </a:rPr>
              <a:t>EG1003: Introduction to Engineering and Design</a:t>
            </a:r>
          </a:p>
        </p:txBody>
      </p:sp>
      <p:sp>
        <p:nvSpPr>
          <p:cNvPr id="3" name="Rectangle 2"/>
          <p:cNvSpPr txBox="1">
            <a:spLocks noChangeArrowheads="1"/>
          </p:cNvSpPr>
          <p:nvPr/>
        </p:nvSpPr>
        <p:spPr>
          <a:xfrm>
            <a:off x="533400" y="1209675"/>
            <a:ext cx="8153400" cy="1219200"/>
          </a:xfrm>
          <a:prstGeom prst="rect">
            <a:avLst/>
          </a:prstGeom>
        </p:spPr>
        <p:txBody>
          <a:bodyPr/>
          <a:lst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9pPr>
          </a:lstStyle>
          <a:p>
            <a:pPr>
              <a:defRPr/>
            </a:pPr>
            <a:r>
              <a:rPr lang="en-US" b="1" dirty="0">
                <a:solidFill>
                  <a:srgbClr val="000066"/>
                </a:solidFill>
                <a:effectLst>
                  <a:outerShdw blurRad="38100" dist="38100" dir="2700000" algn="tl">
                    <a:srgbClr val="000000"/>
                  </a:outerShdw>
                </a:effectLst>
                <a:latin typeface="Tahoma" pitchFamily="34" charset="0"/>
              </a:rPr>
              <a:t>EG1003 Overview</a:t>
            </a:r>
          </a:p>
        </p:txBody>
      </p:sp>
      <p:pic>
        <p:nvPicPr>
          <p:cNvPr id="5" name="Content Placeholder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01852" y="1977394"/>
            <a:ext cx="2616496" cy="300989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Semester-Long Design Project</a:t>
            </a:r>
            <a:endParaRPr lang="en-US" altLang="en-US" sz="2400" b="0" dirty="0" smtClean="0">
              <a:latin typeface="Tahoma" pitchFamily="34" charset="0"/>
              <a:cs typeface="Tahoma" pitchFamily="34" charset="0"/>
            </a:endParaRPr>
          </a:p>
        </p:txBody>
      </p:sp>
      <p:sp>
        <p:nvSpPr>
          <p:cNvPr id="14339" name="Rectangle 3"/>
          <p:cNvSpPr txBox="1">
            <a:spLocks noChangeArrowheads="1"/>
          </p:cNvSpPr>
          <p:nvPr/>
        </p:nvSpPr>
        <p:spPr bwMode="auto">
          <a:xfrm>
            <a:off x="930275" y="1222375"/>
            <a:ext cx="7413625"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marL="914400"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Ten-week project</a:t>
            </a:r>
          </a:p>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Students grouped in teams of 2 to 3 people</a:t>
            </a:r>
          </a:p>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Nine projects to choose from</a:t>
            </a:r>
          </a:p>
          <a:p>
            <a:pPr marL="914400"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Section dependent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Semester-Long Design Project</a:t>
            </a:r>
            <a:endParaRPr lang="en-US" altLang="en-US" sz="2400" b="0" dirty="0" smtClean="0">
              <a:latin typeface="Tahoma" pitchFamily="34" charset="0"/>
              <a:cs typeface="Tahoma" pitchFamily="34" charset="0"/>
            </a:endParaRPr>
          </a:p>
        </p:txBody>
      </p:sp>
      <p:graphicFrame>
        <p:nvGraphicFramePr>
          <p:cNvPr id="4" name="Content Placeholder 3"/>
          <p:cNvGraphicFramePr>
            <a:graphicFrameLocks/>
          </p:cNvGraphicFramePr>
          <p:nvPr>
            <p:extLst>
              <p:ext uri="{D42A27DB-BD31-4B8C-83A1-F6EECF244321}">
                <p14:modId xmlns:p14="http://schemas.microsoft.com/office/powerpoint/2010/main" val="2828419323"/>
              </p:ext>
            </p:extLst>
          </p:nvPr>
        </p:nvGraphicFramePr>
        <p:xfrm>
          <a:off x="546462" y="829491"/>
          <a:ext cx="8077200" cy="4053840"/>
        </p:xfrm>
        <a:graphic>
          <a:graphicData uri="http://schemas.openxmlformats.org/drawingml/2006/table">
            <a:tbl>
              <a:tblPr firstRow="1" bandRow="1">
                <a:tableStyleId>{5C22544A-7EE6-4342-B048-85BDC9FD1C3A}</a:tableStyleId>
              </a:tblPr>
              <a:tblGrid>
                <a:gridCol w="5715000"/>
                <a:gridCol w="2362200"/>
              </a:tblGrid>
              <a:tr h="579120">
                <a:tc>
                  <a:txBody>
                    <a:bodyPr/>
                    <a:lstStyle/>
                    <a:p>
                      <a:r>
                        <a:rPr lang="en-US" sz="3200" dirty="0" smtClean="0">
                          <a:latin typeface="Arial" pitchFamily="34" charset="0"/>
                          <a:cs typeface="Arial" pitchFamily="34" charset="0"/>
                        </a:rPr>
                        <a:t>Item</a:t>
                      </a:r>
                      <a:endParaRPr lang="en-US" sz="3200" dirty="0">
                        <a:latin typeface="Arial" pitchFamily="34" charset="0"/>
                        <a:cs typeface="Arial" pitchFamily="34" charset="0"/>
                      </a:endParaRPr>
                    </a:p>
                  </a:txBody>
                  <a:tcPr anchor="ctr">
                    <a:solidFill>
                      <a:srgbClr val="522E91"/>
                    </a:solidFill>
                  </a:tcPr>
                </a:tc>
                <a:tc>
                  <a:txBody>
                    <a:bodyPr/>
                    <a:lstStyle/>
                    <a:p>
                      <a:pPr algn="r"/>
                      <a:r>
                        <a:rPr lang="en-US" sz="3200" dirty="0" smtClean="0">
                          <a:latin typeface="Arial" pitchFamily="34" charset="0"/>
                          <a:cs typeface="Arial" pitchFamily="34" charset="0"/>
                        </a:rPr>
                        <a:t>% of</a:t>
                      </a:r>
                      <a:r>
                        <a:rPr lang="en-US" sz="3200" baseline="0" dirty="0" smtClean="0">
                          <a:latin typeface="Arial" pitchFamily="34" charset="0"/>
                          <a:cs typeface="Arial" pitchFamily="34" charset="0"/>
                        </a:rPr>
                        <a:t> Grade</a:t>
                      </a:r>
                      <a:endParaRPr lang="en-US" sz="3200" dirty="0">
                        <a:latin typeface="Arial" pitchFamily="34" charset="0"/>
                        <a:cs typeface="Arial" pitchFamily="34" charset="0"/>
                      </a:endParaRPr>
                    </a:p>
                  </a:txBody>
                  <a:tcPr anchor="ctr">
                    <a:solidFill>
                      <a:srgbClr val="522E91"/>
                    </a:solidFill>
                  </a:tcPr>
                </a:tc>
              </a:tr>
              <a:tr h="579120">
                <a:tc>
                  <a:txBody>
                    <a:bodyPr/>
                    <a:lstStyle/>
                    <a:p>
                      <a:r>
                        <a:rPr lang="en-US" sz="3200" dirty="0" smtClean="0">
                          <a:solidFill>
                            <a:srgbClr val="522E91"/>
                          </a:solidFill>
                          <a:latin typeface="Arial" pitchFamily="34" charset="0"/>
                          <a:cs typeface="Arial" pitchFamily="34" charset="0"/>
                        </a:rPr>
                        <a:t>TA Lab Reports</a:t>
                      </a:r>
                      <a:endParaRPr lang="en-US" sz="3200" dirty="0">
                        <a:solidFill>
                          <a:srgbClr val="522E91"/>
                        </a:solidFill>
                        <a:latin typeface="Arial" pitchFamily="34" charset="0"/>
                        <a:cs typeface="Arial" pitchFamily="34" charset="0"/>
                      </a:endParaRPr>
                    </a:p>
                  </a:txBody>
                  <a:tcPr anchor="ctr"/>
                </a:tc>
                <a:tc>
                  <a:txBody>
                    <a:bodyPr/>
                    <a:lstStyle/>
                    <a:p>
                      <a:pPr algn="r"/>
                      <a:r>
                        <a:rPr lang="en-US" sz="3200" dirty="0" smtClean="0">
                          <a:solidFill>
                            <a:srgbClr val="522E91"/>
                          </a:solidFill>
                          <a:latin typeface="Arial" pitchFamily="34" charset="0"/>
                          <a:cs typeface="Arial" pitchFamily="34" charset="0"/>
                        </a:rPr>
                        <a:t>20%</a:t>
                      </a:r>
                      <a:endParaRPr lang="en-US" sz="3200" dirty="0">
                        <a:solidFill>
                          <a:srgbClr val="522E91"/>
                        </a:solidFill>
                        <a:latin typeface="Arial" pitchFamily="34" charset="0"/>
                        <a:cs typeface="Arial" pitchFamily="34" charset="0"/>
                      </a:endParaRPr>
                    </a:p>
                  </a:txBody>
                  <a:tcPr anchor="ctr"/>
                </a:tc>
              </a:tr>
              <a:tr h="579120">
                <a:tc>
                  <a:txBody>
                    <a:bodyPr/>
                    <a:lstStyle/>
                    <a:p>
                      <a:r>
                        <a:rPr lang="en-US" sz="3200" dirty="0" smtClean="0">
                          <a:solidFill>
                            <a:srgbClr val="522E91"/>
                          </a:solidFill>
                          <a:latin typeface="Arial" pitchFamily="34" charset="0"/>
                          <a:cs typeface="Arial" pitchFamily="34" charset="0"/>
                        </a:rPr>
                        <a:t>WC Lab Reports</a:t>
                      </a:r>
                      <a:endParaRPr lang="en-US" sz="3200" dirty="0">
                        <a:solidFill>
                          <a:srgbClr val="522E91"/>
                        </a:solidFill>
                        <a:latin typeface="Arial" pitchFamily="34" charset="0"/>
                        <a:cs typeface="Arial" pitchFamily="34" charset="0"/>
                      </a:endParaRPr>
                    </a:p>
                  </a:txBody>
                  <a:tcPr anchor="ctr"/>
                </a:tc>
                <a:tc>
                  <a:txBody>
                    <a:bodyPr/>
                    <a:lstStyle/>
                    <a:p>
                      <a:pPr algn="r"/>
                      <a:r>
                        <a:rPr lang="en-US" sz="3200" dirty="0" smtClean="0">
                          <a:solidFill>
                            <a:srgbClr val="522E91"/>
                          </a:solidFill>
                          <a:latin typeface="Arial" pitchFamily="34" charset="0"/>
                          <a:cs typeface="Arial" pitchFamily="34" charset="0"/>
                        </a:rPr>
                        <a:t>20%</a:t>
                      </a:r>
                      <a:endParaRPr lang="en-US" sz="3200" dirty="0">
                        <a:solidFill>
                          <a:srgbClr val="522E91"/>
                        </a:solidFill>
                        <a:latin typeface="Arial" pitchFamily="34" charset="0"/>
                        <a:cs typeface="Arial" pitchFamily="34" charset="0"/>
                      </a:endParaRPr>
                    </a:p>
                  </a:txBody>
                  <a:tcPr anchor="ctr"/>
                </a:tc>
              </a:tr>
              <a:tr h="579120">
                <a:tc>
                  <a:txBody>
                    <a:bodyPr/>
                    <a:lstStyle/>
                    <a:p>
                      <a:r>
                        <a:rPr lang="en-US" sz="3200" dirty="0" smtClean="0">
                          <a:solidFill>
                            <a:srgbClr val="522E91"/>
                          </a:solidFill>
                          <a:latin typeface="Arial" pitchFamily="34" charset="0"/>
                          <a:cs typeface="Arial" pitchFamily="34" charset="0"/>
                        </a:rPr>
                        <a:t>Lab Quizzes</a:t>
                      </a:r>
                      <a:endParaRPr lang="en-US" sz="3200" dirty="0">
                        <a:solidFill>
                          <a:srgbClr val="522E91"/>
                        </a:solidFill>
                        <a:latin typeface="Arial" pitchFamily="34" charset="0"/>
                        <a:cs typeface="Arial" pitchFamily="34" charset="0"/>
                      </a:endParaRPr>
                    </a:p>
                  </a:txBody>
                  <a:tcPr anchor="ctr"/>
                </a:tc>
                <a:tc>
                  <a:txBody>
                    <a:bodyPr/>
                    <a:lstStyle/>
                    <a:p>
                      <a:pPr algn="r"/>
                      <a:r>
                        <a:rPr lang="en-US" sz="3200" dirty="0" smtClean="0">
                          <a:solidFill>
                            <a:srgbClr val="522E91"/>
                          </a:solidFill>
                          <a:latin typeface="Arial" pitchFamily="34" charset="0"/>
                          <a:cs typeface="Arial" pitchFamily="34" charset="0"/>
                        </a:rPr>
                        <a:t>5%</a:t>
                      </a:r>
                      <a:endParaRPr lang="en-US" sz="3200" dirty="0">
                        <a:solidFill>
                          <a:srgbClr val="522E91"/>
                        </a:solidFill>
                        <a:latin typeface="Arial" pitchFamily="34" charset="0"/>
                        <a:cs typeface="Arial" pitchFamily="34" charset="0"/>
                      </a:endParaRPr>
                    </a:p>
                  </a:txBody>
                  <a:tcPr anchor="ctr"/>
                </a:tc>
              </a:tr>
              <a:tr h="579120">
                <a:tc>
                  <a:txBody>
                    <a:bodyPr/>
                    <a:lstStyle/>
                    <a:p>
                      <a:r>
                        <a:rPr lang="en-US" sz="3200" dirty="0" smtClean="0">
                          <a:solidFill>
                            <a:srgbClr val="522E91"/>
                          </a:solidFill>
                          <a:latin typeface="Arial" pitchFamily="34" charset="0"/>
                          <a:cs typeface="Arial" pitchFamily="34" charset="0"/>
                        </a:rPr>
                        <a:t>Recitation Presentations</a:t>
                      </a:r>
                      <a:endParaRPr lang="en-US" sz="3200" dirty="0">
                        <a:solidFill>
                          <a:srgbClr val="522E91"/>
                        </a:solidFill>
                        <a:latin typeface="Arial" pitchFamily="34" charset="0"/>
                        <a:cs typeface="Arial" pitchFamily="34" charset="0"/>
                      </a:endParaRPr>
                    </a:p>
                  </a:txBody>
                  <a:tcPr anchor="ctr"/>
                </a:tc>
                <a:tc>
                  <a:txBody>
                    <a:bodyPr/>
                    <a:lstStyle/>
                    <a:p>
                      <a:pPr algn="r"/>
                      <a:r>
                        <a:rPr lang="en-US" sz="3200" dirty="0" smtClean="0">
                          <a:solidFill>
                            <a:srgbClr val="522E91"/>
                          </a:solidFill>
                          <a:latin typeface="Arial" pitchFamily="34" charset="0"/>
                          <a:cs typeface="Arial" pitchFamily="34" charset="0"/>
                        </a:rPr>
                        <a:t>15%</a:t>
                      </a:r>
                      <a:endParaRPr lang="en-US" sz="3200" dirty="0">
                        <a:solidFill>
                          <a:srgbClr val="522E91"/>
                        </a:solidFill>
                        <a:latin typeface="Arial" pitchFamily="34" charset="0"/>
                        <a:cs typeface="Arial" pitchFamily="34" charset="0"/>
                      </a:endParaRPr>
                    </a:p>
                  </a:txBody>
                  <a:tcPr anchor="ctr"/>
                </a:tc>
              </a:tr>
              <a:tr h="579120">
                <a:tc>
                  <a:txBody>
                    <a:bodyPr/>
                    <a:lstStyle/>
                    <a:p>
                      <a:r>
                        <a:rPr lang="en-US" sz="3200" dirty="0" smtClean="0">
                          <a:solidFill>
                            <a:srgbClr val="522E91"/>
                          </a:solidFill>
                          <a:latin typeface="Arial" pitchFamily="34" charset="0"/>
                          <a:cs typeface="Arial" pitchFamily="34" charset="0"/>
                        </a:rPr>
                        <a:t>Semester-Long</a:t>
                      </a:r>
                      <a:r>
                        <a:rPr lang="en-US" sz="3200" baseline="0" dirty="0" smtClean="0">
                          <a:solidFill>
                            <a:srgbClr val="522E91"/>
                          </a:solidFill>
                          <a:latin typeface="Arial" pitchFamily="34" charset="0"/>
                          <a:cs typeface="Arial" pitchFamily="34" charset="0"/>
                        </a:rPr>
                        <a:t> Design Project</a:t>
                      </a:r>
                      <a:endParaRPr lang="en-US" sz="3200" dirty="0">
                        <a:solidFill>
                          <a:srgbClr val="522E91"/>
                        </a:solidFill>
                        <a:latin typeface="Arial" pitchFamily="34" charset="0"/>
                        <a:cs typeface="Arial" pitchFamily="34" charset="0"/>
                      </a:endParaRPr>
                    </a:p>
                  </a:txBody>
                  <a:tcPr anchor="ctr"/>
                </a:tc>
                <a:tc>
                  <a:txBody>
                    <a:bodyPr/>
                    <a:lstStyle/>
                    <a:p>
                      <a:pPr algn="r"/>
                      <a:r>
                        <a:rPr lang="en-US" sz="3200" dirty="0" smtClean="0">
                          <a:solidFill>
                            <a:srgbClr val="522E91"/>
                          </a:solidFill>
                          <a:latin typeface="Arial" pitchFamily="34" charset="0"/>
                          <a:cs typeface="Arial" pitchFamily="34" charset="0"/>
                        </a:rPr>
                        <a:t>30%</a:t>
                      </a:r>
                      <a:endParaRPr lang="en-US" sz="3200" dirty="0">
                        <a:solidFill>
                          <a:srgbClr val="522E91"/>
                        </a:solidFill>
                        <a:latin typeface="Arial" pitchFamily="34" charset="0"/>
                        <a:cs typeface="Arial" pitchFamily="34" charset="0"/>
                      </a:endParaRPr>
                    </a:p>
                  </a:txBody>
                  <a:tcPr anchor="ctr"/>
                </a:tc>
              </a:tr>
              <a:tr h="579120">
                <a:tc>
                  <a:txBody>
                    <a:bodyPr/>
                    <a:lstStyle/>
                    <a:p>
                      <a:r>
                        <a:rPr lang="en-US" sz="3200" dirty="0" smtClean="0">
                          <a:solidFill>
                            <a:srgbClr val="522E91"/>
                          </a:solidFill>
                          <a:latin typeface="Arial" pitchFamily="34" charset="0"/>
                          <a:cs typeface="Arial" pitchFamily="34" charset="0"/>
                        </a:rPr>
                        <a:t>Lecture Attendance</a:t>
                      </a:r>
                      <a:endParaRPr lang="en-US" sz="3200" dirty="0">
                        <a:solidFill>
                          <a:srgbClr val="522E91"/>
                        </a:solidFill>
                        <a:latin typeface="Arial" pitchFamily="34" charset="0"/>
                        <a:cs typeface="Arial" pitchFamily="34" charset="0"/>
                      </a:endParaRPr>
                    </a:p>
                  </a:txBody>
                  <a:tcPr anchor="ctr"/>
                </a:tc>
                <a:tc>
                  <a:txBody>
                    <a:bodyPr/>
                    <a:lstStyle/>
                    <a:p>
                      <a:pPr algn="r"/>
                      <a:r>
                        <a:rPr lang="en-US" sz="3200" dirty="0" smtClean="0">
                          <a:solidFill>
                            <a:srgbClr val="522E91"/>
                          </a:solidFill>
                          <a:latin typeface="Arial" pitchFamily="34" charset="0"/>
                          <a:cs typeface="Arial" pitchFamily="34" charset="0"/>
                        </a:rPr>
                        <a:t>10%</a:t>
                      </a:r>
                      <a:endParaRPr lang="en-US" sz="3200" dirty="0">
                        <a:solidFill>
                          <a:srgbClr val="522E91"/>
                        </a:solidFill>
                        <a:latin typeface="Arial" pitchFamily="34" charset="0"/>
                        <a:cs typeface="Arial" pitchFamily="34" charset="0"/>
                      </a:endParaRPr>
                    </a:p>
                  </a:txBody>
                  <a:tcPr anchor="ct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Communication</a:t>
            </a:r>
            <a:endParaRPr lang="en-US" altLang="en-US" sz="2400" b="0" dirty="0" smtClean="0">
              <a:latin typeface="Tahoma" pitchFamily="34" charset="0"/>
              <a:cs typeface="Tahoma" pitchFamily="34" charset="0"/>
            </a:endParaRPr>
          </a:p>
        </p:txBody>
      </p:sp>
      <p:sp>
        <p:nvSpPr>
          <p:cNvPr id="14339" name="Rectangle 3"/>
          <p:cNvSpPr txBox="1">
            <a:spLocks noChangeArrowheads="1"/>
          </p:cNvSpPr>
          <p:nvPr/>
        </p:nvSpPr>
        <p:spPr bwMode="auto">
          <a:xfrm>
            <a:off x="930275" y="961117"/>
            <a:ext cx="7413625"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marL="914400"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ts val="600"/>
              </a:spcBef>
              <a:buFont typeface="Wingdings" pitchFamily="2" charset="2"/>
              <a:buChar char="Ø"/>
            </a:pPr>
            <a:r>
              <a:rPr lang="en-US" altLang="en-US" dirty="0" smtClean="0">
                <a:solidFill>
                  <a:srgbClr val="000066"/>
                </a:solidFill>
                <a:latin typeface="Tahoma" pitchFamily="34" charset="0"/>
                <a:cs typeface="Tahoma" pitchFamily="34" charset="0"/>
              </a:rPr>
              <a:t>EG Website (eg.poly.edu) </a:t>
            </a:r>
          </a:p>
          <a:p>
            <a:pPr marL="914400" eaLnBrk="1" hangingPunct="1">
              <a:spcBef>
                <a:spcPts val="600"/>
              </a:spcBef>
              <a:buFont typeface="Wingdings" pitchFamily="2" charset="2"/>
              <a:buChar char="Ø"/>
            </a:pPr>
            <a:r>
              <a:rPr lang="en-US" altLang="en-US" dirty="0" smtClean="0">
                <a:solidFill>
                  <a:srgbClr val="000066"/>
                </a:solidFill>
                <a:latin typeface="Tahoma" pitchFamily="34" charset="0"/>
                <a:cs typeface="Tahoma" pitchFamily="34" charset="0"/>
              </a:rPr>
              <a:t>Electronic Submission</a:t>
            </a:r>
          </a:p>
          <a:p>
            <a:pPr marL="914400" eaLnBrk="1" hangingPunct="1">
              <a:spcBef>
                <a:spcPts val="600"/>
              </a:spcBef>
              <a:buFont typeface="Wingdings" pitchFamily="2" charset="2"/>
              <a:buChar char="Ø"/>
            </a:pPr>
            <a:r>
              <a:rPr lang="en-US" altLang="en-US" dirty="0" smtClean="0">
                <a:solidFill>
                  <a:srgbClr val="000066"/>
                </a:solidFill>
                <a:latin typeface="Tahoma" pitchFamily="34" charset="0"/>
                <a:cs typeface="Tahoma" pitchFamily="34" charset="0"/>
              </a:rPr>
              <a:t>Forums</a:t>
            </a:r>
          </a:p>
          <a:p>
            <a:pPr marL="914400" eaLnBrk="1" hangingPunct="1">
              <a:spcBef>
                <a:spcPts val="600"/>
              </a:spcBef>
              <a:buFont typeface="Wingdings" pitchFamily="2" charset="2"/>
              <a:buChar char="Ø"/>
            </a:pPr>
            <a:r>
              <a:rPr lang="en-US" altLang="en-US" dirty="0" smtClean="0">
                <a:solidFill>
                  <a:srgbClr val="000066"/>
                </a:solidFill>
                <a:latin typeface="Tahoma" pitchFamily="34" charset="0"/>
                <a:cs typeface="Tahoma" pitchFamily="34" charset="0"/>
              </a:rPr>
              <a:t>Email</a:t>
            </a:r>
          </a:p>
          <a:p>
            <a:pPr marL="914400" eaLnBrk="1" hangingPunct="1">
              <a:spcBef>
                <a:spcPts val="600"/>
              </a:spcBef>
              <a:buFont typeface="Wingdings" pitchFamily="2" charset="2"/>
              <a:buChar char="Ø"/>
            </a:pPr>
            <a:r>
              <a:rPr lang="en-US" altLang="en-US" dirty="0" smtClean="0">
                <a:solidFill>
                  <a:srgbClr val="000066"/>
                </a:solidFill>
                <a:latin typeface="Tahoma" pitchFamily="34" charset="0"/>
                <a:cs typeface="Tahoma" pitchFamily="34" charset="0"/>
              </a:rPr>
              <a:t>Grades</a:t>
            </a:r>
          </a:p>
          <a:p>
            <a:pPr eaLnBrk="1" hangingPunct="1">
              <a:spcBef>
                <a:spcPts val="600"/>
              </a:spcBef>
              <a:buFont typeface="Wingdings" pitchFamily="2" charset="2"/>
              <a:buChar char="Ø"/>
            </a:pPr>
            <a:r>
              <a:rPr lang="en-US" altLang="en-US" dirty="0" smtClean="0">
                <a:solidFill>
                  <a:srgbClr val="000066"/>
                </a:solidFill>
                <a:latin typeface="Tahoma" pitchFamily="34" charset="0"/>
                <a:cs typeface="Tahoma" pitchFamily="34" charset="0"/>
              </a:rPr>
              <a:t>EG Manual (manual.eg.poly.edu)</a:t>
            </a:r>
          </a:p>
          <a:p>
            <a:pPr marL="914400" eaLnBrk="1" hangingPunct="1">
              <a:spcBef>
                <a:spcPts val="600"/>
              </a:spcBef>
              <a:buFont typeface="Wingdings" pitchFamily="2" charset="2"/>
              <a:buChar char="Ø"/>
            </a:pPr>
            <a:r>
              <a:rPr lang="en-US" altLang="en-US" dirty="0" smtClean="0">
                <a:solidFill>
                  <a:srgbClr val="000066"/>
                </a:solidFill>
                <a:latin typeface="Tahoma" pitchFamily="34" charset="0"/>
                <a:cs typeface="Tahoma" pitchFamily="34" charset="0"/>
              </a:rPr>
              <a:t>Detailed information about labs, projects, and policies</a:t>
            </a:r>
          </a:p>
        </p:txBody>
      </p:sp>
    </p:spTree>
    <p:extLst>
      <p:ext uri="{BB962C8B-B14F-4D97-AF65-F5344CB8AC3E}">
        <p14:creationId xmlns:p14="http://schemas.microsoft.com/office/powerpoint/2010/main" val="2267042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Electronic Submission</a:t>
            </a:r>
            <a:endParaRPr lang="en-US" altLang="en-US" sz="2400" b="0" dirty="0" smtClean="0">
              <a:latin typeface="Tahoma" pitchFamily="34" charset="0"/>
              <a:cs typeface="Tahoma" pitchFamily="34" charset="0"/>
            </a:endParaRPr>
          </a:p>
        </p:txBody>
      </p:sp>
      <p:sp>
        <p:nvSpPr>
          <p:cNvPr id="14339" name="Rectangle 3"/>
          <p:cNvSpPr txBox="1">
            <a:spLocks noChangeArrowheads="1"/>
          </p:cNvSpPr>
          <p:nvPr/>
        </p:nvSpPr>
        <p:spPr bwMode="auto">
          <a:xfrm>
            <a:off x="930275" y="1039495"/>
            <a:ext cx="7413625"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marL="914400"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All work must be submitted electronically through the EG website (eg.poly.edu) </a:t>
            </a:r>
          </a:p>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Required by due date or no credit will be received for work</a:t>
            </a:r>
          </a:p>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No negotiation of grades if work is not submitted electronically</a:t>
            </a:r>
          </a:p>
        </p:txBody>
      </p:sp>
    </p:spTree>
    <p:extLst>
      <p:ext uri="{BB962C8B-B14F-4D97-AF65-F5344CB8AC3E}">
        <p14:creationId xmlns:p14="http://schemas.microsoft.com/office/powerpoint/2010/main" val="22670425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Closing</a:t>
            </a:r>
            <a:endParaRPr lang="en-US" altLang="en-US" sz="2400" b="0" dirty="0" smtClean="0">
              <a:latin typeface="Tahoma" pitchFamily="34" charset="0"/>
              <a:cs typeface="Tahoma" pitchFamily="34" charset="0"/>
            </a:endParaRPr>
          </a:p>
        </p:txBody>
      </p:sp>
      <p:sp>
        <p:nvSpPr>
          <p:cNvPr id="14339" name="Rectangle 3"/>
          <p:cNvSpPr txBox="1">
            <a:spLocks noChangeArrowheads="1"/>
          </p:cNvSpPr>
          <p:nvPr/>
        </p:nvSpPr>
        <p:spPr bwMode="auto">
          <a:xfrm>
            <a:off x="483326" y="1222375"/>
            <a:ext cx="8229599"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marL="914400"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Read manual ahead of time (manual.eg.poly.edu)</a:t>
            </a:r>
          </a:p>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Use EG website regularly</a:t>
            </a:r>
          </a:p>
          <a:p>
            <a:pPr marL="914400" eaLnBrk="1" hangingPunct="1">
              <a:spcBef>
                <a:spcPct val="40000"/>
              </a:spcBef>
              <a:buFont typeface="Wingdings" pitchFamily="2" charset="2"/>
              <a:buChar char="Ø"/>
            </a:pPr>
            <a:r>
              <a:rPr lang="en-US" altLang="en-US" sz="2200" dirty="0" smtClean="0">
                <a:solidFill>
                  <a:srgbClr val="000066"/>
                </a:solidFill>
                <a:latin typeface="Tahoma" pitchFamily="34" charset="0"/>
                <a:cs typeface="Tahoma" pitchFamily="34" charset="0"/>
              </a:rPr>
              <a:t>Check for last minute cancellations and changes</a:t>
            </a:r>
          </a:p>
          <a:p>
            <a:pPr marL="914400" eaLnBrk="1" hangingPunct="1">
              <a:spcBef>
                <a:spcPct val="40000"/>
              </a:spcBef>
              <a:buFont typeface="Wingdings" pitchFamily="2" charset="2"/>
              <a:buChar char="Ø"/>
            </a:pPr>
            <a:r>
              <a:rPr lang="en-US" altLang="en-US" sz="2200" dirty="0" smtClean="0">
                <a:solidFill>
                  <a:srgbClr val="000066"/>
                </a:solidFill>
                <a:latin typeface="Tahoma" pitchFamily="34" charset="0"/>
                <a:cs typeface="Tahoma" pitchFamily="34" charset="0"/>
              </a:rPr>
              <a:t>Keep in contact with your partners</a:t>
            </a:r>
          </a:p>
          <a:p>
            <a:pPr marL="914400" eaLnBrk="1" hangingPunct="1">
              <a:spcBef>
                <a:spcPct val="40000"/>
              </a:spcBef>
              <a:buFont typeface="Wingdings" pitchFamily="2" charset="2"/>
              <a:buChar char="Ø"/>
            </a:pPr>
            <a:r>
              <a:rPr lang="en-US" altLang="en-US" sz="2200" dirty="0" smtClean="0">
                <a:solidFill>
                  <a:srgbClr val="000066"/>
                </a:solidFill>
                <a:latin typeface="Tahoma" pitchFamily="34" charset="0"/>
                <a:cs typeface="Tahoma" pitchFamily="34" charset="0"/>
              </a:rPr>
              <a:t>Express questions </a:t>
            </a:r>
            <a:r>
              <a:rPr lang="en-US" altLang="en-US" dirty="0" smtClean="0">
                <a:solidFill>
                  <a:srgbClr val="000066"/>
                </a:solidFill>
                <a:latin typeface="Tahoma" pitchFamily="34" charset="0"/>
                <a:cs typeface="Tahoma" pitchFamily="34" charset="0"/>
              </a:rPr>
              <a:t>and concerns to your instructor</a:t>
            </a:r>
          </a:p>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Ask questions!!!</a:t>
            </a:r>
          </a:p>
          <a:p>
            <a:pPr eaLnBrk="1" hangingPunct="1">
              <a:spcBef>
                <a:spcPct val="40000"/>
              </a:spcBef>
              <a:buFont typeface="Wingdings" pitchFamily="2" charset="2"/>
              <a:buChar char="Ø"/>
            </a:pPr>
            <a:endParaRPr lang="en-US" altLang="en-US" dirty="0" smtClean="0">
              <a:solidFill>
                <a:srgbClr val="000066"/>
              </a:solidFill>
              <a:latin typeface="Tahoma" pitchFamily="34" charset="0"/>
              <a:cs typeface="Tahoma" pitchFamily="34" charset="0"/>
            </a:endParaRPr>
          </a:p>
        </p:txBody>
      </p:sp>
    </p:spTree>
    <p:extLst>
      <p:ext uri="{BB962C8B-B14F-4D97-AF65-F5344CB8AC3E}">
        <p14:creationId xmlns:p14="http://schemas.microsoft.com/office/powerpoint/2010/main" val="2267042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Objectives of EG1003</a:t>
            </a:r>
            <a:endParaRPr lang="en-US" altLang="en-US" sz="2400" b="0" dirty="0" smtClean="0">
              <a:latin typeface="Tahoma" pitchFamily="34" charset="0"/>
              <a:cs typeface="Tahoma" pitchFamily="34" charset="0"/>
            </a:endParaRPr>
          </a:p>
        </p:txBody>
      </p:sp>
      <p:sp>
        <p:nvSpPr>
          <p:cNvPr id="6147" name="Rectangle 3"/>
          <p:cNvSpPr txBox="1">
            <a:spLocks noChangeArrowheads="1"/>
          </p:cNvSpPr>
          <p:nvPr/>
        </p:nvSpPr>
        <p:spPr bwMode="auto">
          <a:xfrm>
            <a:off x="1371600" y="970915"/>
            <a:ext cx="6972300"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marL="1371600"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spcBef>
                <a:spcPts val="600"/>
              </a:spcBef>
              <a:spcAft>
                <a:spcPts val="0"/>
              </a:spcAft>
              <a:buFont typeface="Wingdings" pitchFamily="2" charset="2"/>
              <a:buChar char="Ø"/>
            </a:pPr>
            <a:r>
              <a:rPr lang="en-US" altLang="en-US" dirty="0" smtClean="0">
                <a:solidFill>
                  <a:srgbClr val="000066"/>
                </a:solidFill>
                <a:latin typeface="Tahoma" pitchFamily="34" charset="0"/>
              </a:rPr>
              <a:t>To teach you about what engineers do</a:t>
            </a:r>
          </a:p>
          <a:p>
            <a:pPr>
              <a:spcBef>
                <a:spcPts val="600"/>
              </a:spcBef>
              <a:spcAft>
                <a:spcPts val="0"/>
              </a:spcAft>
              <a:buFont typeface="Wingdings" pitchFamily="2" charset="2"/>
              <a:buChar char="Ø"/>
            </a:pPr>
            <a:r>
              <a:rPr lang="en-US" altLang="en-US" dirty="0" smtClean="0">
                <a:solidFill>
                  <a:srgbClr val="000066"/>
                </a:solidFill>
                <a:latin typeface="Tahoma" pitchFamily="34" charset="0"/>
              </a:rPr>
              <a:t>Technical skills</a:t>
            </a:r>
          </a:p>
          <a:p>
            <a:pPr indent="457200">
              <a:spcBef>
                <a:spcPts val="600"/>
              </a:spcBef>
              <a:spcAft>
                <a:spcPts val="0"/>
              </a:spcAft>
              <a:buFont typeface="Wingdings" pitchFamily="2" charset="2"/>
              <a:buChar char="Ø"/>
            </a:pPr>
            <a:r>
              <a:rPr lang="en-US" altLang="en-US" dirty="0" smtClean="0">
                <a:solidFill>
                  <a:srgbClr val="000066"/>
                </a:solidFill>
                <a:latin typeface="Tahoma" pitchFamily="34" charset="0"/>
              </a:rPr>
              <a:t>MS Office</a:t>
            </a:r>
          </a:p>
          <a:p>
            <a:pPr indent="457200">
              <a:spcBef>
                <a:spcPts val="600"/>
              </a:spcBef>
              <a:spcAft>
                <a:spcPts val="0"/>
              </a:spcAft>
              <a:buFont typeface="Wingdings" pitchFamily="2" charset="2"/>
              <a:buChar char="Ø"/>
            </a:pPr>
            <a:r>
              <a:rPr lang="en-US" altLang="en-US" dirty="0" smtClean="0">
                <a:solidFill>
                  <a:srgbClr val="000066"/>
                </a:solidFill>
                <a:latin typeface="Tahoma" pitchFamily="34" charset="0"/>
              </a:rPr>
              <a:t>LabVIEW</a:t>
            </a:r>
          </a:p>
          <a:p>
            <a:pPr indent="457200">
              <a:spcBef>
                <a:spcPts val="600"/>
              </a:spcBef>
              <a:spcAft>
                <a:spcPts val="0"/>
              </a:spcAft>
              <a:buFont typeface="Wingdings" pitchFamily="2" charset="2"/>
              <a:buChar char="Ø"/>
            </a:pPr>
            <a:r>
              <a:rPr lang="en-US" altLang="en-US" dirty="0" err="1" smtClean="0">
                <a:solidFill>
                  <a:srgbClr val="000066"/>
                </a:solidFill>
                <a:latin typeface="Tahoma" pitchFamily="34" charset="0"/>
              </a:rPr>
              <a:t>Mindstorms</a:t>
            </a:r>
            <a:r>
              <a:rPr lang="en-US" altLang="en-US" dirty="0" smtClean="0">
                <a:solidFill>
                  <a:srgbClr val="000066"/>
                </a:solidFill>
                <a:latin typeface="Tahoma" pitchFamily="34" charset="0"/>
              </a:rPr>
              <a:t> NXT</a:t>
            </a:r>
          </a:p>
          <a:p>
            <a:pPr>
              <a:spcBef>
                <a:spcPts val="600"/>
              </a:spcBef>
              <a:spcAft>
                <a:spcPts val="0"/>
              </a:spcAft>
              <a:buFont typeface="Wingdings" pitchFamily="2" charset="2"/>
              <a:buChar char="Ø"/>
            </a:pPr>
            <a:r>
              <a:rPr lang="en-US" altLang="en-US" dirty="0" smtClean="0">
                <a:solidFill>
                  <a:srgbClr val="000066"/>
                </a:solidFill>
                <a:latin typeface="Tahoma" pitchFamily="34" charset="0"/>
              </a:rPr>
              <a:t>Professional skills</a:t>
            </a:r>
          </a:p>
          <a:p>
            <a:pPr indent="457200">
              <a:spcBef>
                <a:spcPts val="600"/>
              </a:spcBef>
              <a:spcAft>
                <a:spcPts val="0"/>
              </a:spcAft>
              <a:buFont typeface="Wingdings" pitchFamily="2" charset="2"/>
              <a:buChar char="Ø"/>
            </a:pPr>
            <a:r>
              <a:rPr lang="en-US" altLang="en-US" dirty="0" smtClean="0">
                <a:solidFill>
                  <a:srgbClr val="000066"/>
                </a:solidFill>
                <a:latin typeface="Tahoma" pitchFamily="34" charset="0"/>
              </a:rPr>
              <a:t>Teamwork</a:t>
            </a:r>
          </a:p>
          <a:p>
            <a:pPr indent="457200">
              <a:spcBef>
                <a:spcPts val="600"/>
              </a:spcBef>
              <a:spcAft>
                <a:spcPts val="0"/>
              </a:spcAft>
              <a:buFont typeface="Wingdings" pitchFamily="2" charset="2"/>
              <a:buChar char="Ø"/>
            </a:pPr>
            <a:r>
              <a:rPr lang="en-US" altLang="en-US" dirty="0" smtClean="0">
                <a:solidFill>
                  <a:srgbClr val="000066"/>
                </a:solidFill>
                <a:latin typeface="Tahoma" pitchFamily="34" charset="0"/>
              </a:rPr>
              <a:t>Oral communication</a:t>
            </a:r>
          </a:p>
          <a:p>
            <a:pPr indent="457200">
              <a:spcBef>
                <a:spcPts val="600"/>
              </a:spcBef>
              <a:spcAft>
                <a:spcPts val="0"/>
              </a:spcAft>
              <a:buFont typeface="Wingdings" pitchFamily="2" charset="2"/>
              <a:buChar char="Ø"/>
            </a:pPr>
            <a:r>
              <a:rPr lang="en-US" altLang="en-US" dirty="0" smtClean="0">
                <a:solidFill>
                  <a:srgbClr val="000066"/>
                </a:solidFill>
                <a:latin typeface="Tahoma" pitchFamily="34" charset="0"/>
              </a:rPr>
              <a:t>Written communication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Course Format</a:t>
            </a:r>
            <a:endParaRPr lang="en-US" altLang="en-US" sz="2400" b="0" dirty="0" smtClean="0">
              <a:latin typeface="Tahoma" pitchFamily="34" charset="0"/>
              <a:cs typeface="Tahoma" pitchFamily="34" charset="0"/>
            </a:endParaRPr>
          </a:p>
        </p:txBody>
      </p:sp>
      <p:sp>
        <p:nvSpPr>
          <p:cNvPr id="7171" name="Rectangle 3"/>
          <p:cNvSpPr txBox="1">
            <a:spLocks noChangeArrowheads="1"/>
          </p:cNvSpPr>
          <p:nvPr/>
        </p:nvSpPr>
        <p:spPr bwMode="auto">
          <a:xfrm>
            <a:off x="930275" y="1222375"/>
            <a:ext cx="7413625"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anose="020B0604020202020204" pitchFamily="34" charset="0"/>
                <a:ea typeface="MS PGothic" panose="020B0600070205080204" pitchFamily="34" charset="-128"/>
              </a:defRPr>
            </a:lvl1pPr>
            <a:lvl2pPr indent="-457200">
              <a:defRPr sz="2400">
                <a:solidFill>
                  <a:schemeClr val="tx1"/>
                </a:solidFill>
                <a:latin typeface="Arial" panose="020B0604020202020204" pitchFamily="34" charset="0"/>
                <a:ea typeface="MS PGothic" panose="020B0600070205080204" pitchFamily="34" charset="-128"/>
              </a:defRPr>
            </a:lvl2pPr>
            <a:lvl3pPr marL="1085850" indent="-17145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114550" indent="-285750">
              <a:defRPr sz="2400">
                <a:solidFill>
                  <a:schemeClr val="tx1"/>
                </a:solidFill>
                <a:latin typeface="Arial" panose="020B0604020202020204" pitchFamily="34" charset="0"/>
                <a:ea typeface="MS PGothic" panose="020B0600070205080204" pitchFamily="34" charset="-128"/>
              </a:defRPr>
            </a:lvl5pPr>
            <a:lvl6pPr marL="2571750" indent="-28575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3028950" indent="-28575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86150" indent="-28575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943350" indent="-28575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nSpc>
                <a:spcPct val="150000"/>
              </a:lnSpc>
              <a:spcBef>
                <a:spcPts val="600"/>
              </a:spcBef>
              <a:spcAft>
                <a:spcPts val="600"/>
              </a:spcAft>
              <a:buFont typeface="Wingdings" panose="05000000000000000000" pitchFamily="2" charset="2"/>
              <a:buChar char="Ø"/>
              <a:defRPr/>
            </a:pPr>
            <a:r>
              <a:rPr lang="en-US" altLang="en-US" dirty="0">
                <a:solidFill>
                  <a:srgbClr val="000066"/>
                </a:solidFill>
                <a:latin typeface="Tahoma" panose="020B0604030504040204" pitchFamily="34" charset="0"/>
              </a:rPr>
              <a:t>3 Credit </a:t>
            </a:r>
            <a:r>
              <a:rPr lang="en-US" altLang="en-US" dirty="0" smtClean="0">
                <a:solidFill>
                  <a:srgbClr val="000066"/>
                </a:solidFill>
                <a:latin typeface="Tahoma" panose="020B0604030504040204" pitchFamily="34" charset="0"/>
              </a:rPr>
              <a:t>Course</a:t>
            </a:r>
            <a:endParaRPr lang="en-US" altLang="en-US" dirty="0">
              <a:solidFill>
                <a:srgbClr val="000066"/>
              </a:solidFill>
              <a:latin typeface="Tahoma" panose="020B0604030504040204" pitchFamily="34" charset="0"/>
            </a:endParaRPr>
          </a:p>
          <a:p>
            <a:pPr>
              <a:lnSpc>
                <a:spcPct val="150000"/>
              </a:lnSpc>
              <a:spcBef>
                <a:spcPts val="600"/>
              </a:spcBef>
              <a:spcAft>
                <a:spcPts val="600"/>
              </a:spcAft>
              <a:buFont typeface="Wingdings" panose="05000000000000000000" pitchFamily="2" charset="2"/>
              <a:buChar char="Ø"/>
              <a:defRPr/>
            </a:pPr>
            <a:r>
              <a:rPr lang="en-US" altLang="en-US" dirty="0" smtClean="0">
                <a:solidFill>
                  <a:srgbClr val="000066"/>
                </a:solidFill>
                <a:latin typeface="Tahoma" panose="020B0604030504040204" pitchFamily="34" charset="0"/>
              </a:rPr>
              <a:t>Lectures</a:t>
            </a:r>
            <a:endParaRPr lang="en-US" altLang="en-US" dirty="0">
              <a:solidFill>
                <a:srgbClr val="000066"/>
              </a:solidFill>
              <a:latin typeface="Tahoma" panose="020B0604030504040204" pitchFamily="34" charset="0"/>
            </a:endParaRPr>
          </a:p>
          <a:p>
            <a:pPr>
              <a:lnSpc>
                <a:spcPct val="150000"/>
              </a:lnSpc>
              <a:spcBef>
                <a:spcPts val="600"/>
              </a:spcBef>
              <a:spcAft>
                <a:spcPts val="600"/>
              </a:spcAft>
              <a:buFont typeface="Wingdings" panose="05000000000000000000" pitchFamily="2" charset="2"/>
              <a:buChar char="Ø"/>
              <a:defRPr/>
            </a:pPr>
            <a:r>
              <a:rPr lang="en-US" altLang="en-US" dirty="0" smtClean="0">
                <a:solidFill>
                  <a:srgbClr val="000066"/>
                </a:solidFill>
                <a:latin typeface="Tahoma" panose="020B0604030504040204" pitchFamily="34" charset="0"/>
              </a:rPr>
              <a:t>Laboratories</a:t>
            </a:r>
            <a:endParaRPr lang="en-US" altLang="en-US" dirty="0">
              <a:solidFill>
                <a:srgbClr val="000066"/>
              </a:solidFill>
              <a:latin typeface="Tahoma" panose="020B0604030504040204" pitchFamily="34" charset="0"/>
            </a:endParaRPr>
          </a:p>
          <a:p>
            <a:pPr>
              <a:lnSpc>
                <a:spcPct val="150000"/>
              </a:lnSpc>
              <a:spcBef>
                <a:spcPts val="600"/>
              </a:spcBef>
              <a:spcAft>
                <a:spcPts val="600"/>
              </a:spcAft>
              <a:buFont typeface="Wingdings" panose="05000000000000000000" pitchFamily="2" charset="2"/>
              <a:buChar char="Ø"/>
              <a:defRPr/>
            </a:pPr>
            <a:r>
              <a:rPr lang="en-US" altLang="en-US" dirty="0" smtClean="0">
                <a:solidFill>
                  <a:srgbClr val="000066"/>
                </a:solidFill>
                <a:latin typeface="Tahoma" panose="020B0604030504040204" pitchFamily="34" charset="0"/>
              </a:rPr>
              <a:t>Recitation</a:t>
            </a:r>
            <a:endParaRPr lang="en-US" altLang="en-US" dirty="0">
              <a:solidFill>
                <a:srgbClr val="000066"/>
              </a:solidFill>
              <a:latin typeface="Tahoma" panose="020B0604030504040204" pitchFamily="34" charset="0"/>
            </a:endParaRPr>
          </a:p>
          <a:p>
            <a:pPr>
              <a:lnSpc>
                <a:spcPct val="150000"/>
              </a:lnSpc>
              <a:spcBef>
                <a:spcPts val="600"/>
              </a:spcBef>
              <a:spcAft>
                <a:spcPts val="600"/>
              </a:spcAft>
              <a:buFont typeface="Wingdings" panose="05000000000000000000" pitchFamily="2" charset="2"/>
              <a:buChar char="Ø"/>
              <a:defRPr/>
            </a:pPr>
            <a:r>
              <a:rPr lang="en-US" altLang="en-US" dirty="0">
                <a:solidFill>
                  <a:srgbClr val="000066"/>
                </a:solidFill>
                <a:latin typeface="Tahoma" panose="020B0604030504040204" pitchFamily="34" charset="0"/>
              </a:rPr>
              <a:t>Semester-Long Design Project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Policy for Each Meeting</a:t>
            </a:r>
            <a:endParaRPr lang="en-US" altLang="en-US" sz="2400" b="0" dirty="0" smtClean="0">
              <a:latin typeface="Tahoma" pitchFamily="34" charset="0"/>
              <a:cs typeface="Tahoma" pitchFamily="34" charset="0"/>
            </a:endParaRPr>
          </a:p>
        </p:txBody>
      </p:sp>
      <p:sp>
        <p:nvSpPr>
          <p:cNvPr id="8195" name="Rectangle 3"/>
          <p:cNvSpPr txBox="1">
            <a:spLocks noChangeArrowheads="1"/>
          </p:cNvSpPr>
          <p:nvPr/>
        </p:nvSpPr>
        <p:spPr bwMode="auto">
          <a:xfrm>
            <a:off x="930275" y="1222375"/>
            <a:ext cx="7289800"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MS PGothic" pitchFamily="34" charset="-128"/>
              </a:defRPr>
            </a:lvl1pPr>
            <a:lvl2pPr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marL="460375" indent="-460375" eaLnBrk="1" hangingPunct="1">
              <a:spcBef>
                <a:spcPts val="600"/>
              </a:spcBef>
              <a:buFont typeface="Wingdings" panose="05000000000000000000" pitchFamily="2" charset="2"/>
              <a:buChar char="Ø"/>
            </a:pPr>
            <a:r>
              <a:rPr lang="en-US" altLang="en-US" dirty="0" smtClean="0">
                <a:solidFill>
                  <a:srgbClr val="000066"/>
                </a:solidFill>
                <a:latin typeface="Tahoma" pitchFamily="34" charset="0"/>
                <a:cs typeface="Tahoma" pitchFamily="34" charset="0"/>
              </a:rPr>
              <a:t>Lecture – attendance taken in first 5 minutes</a:t>
            </a:r>
          </a:p>
          <a:p>
            <a:pPr marL="460375" indent="-460375" eaLnBrk="1" hangingPunct="1">
              <a:spcBef>
                <a:spcPts val="600"/>
              </a:spcBef>
              <a:buFont typeface="Wingdings" panose="05000000000000000000" pitchFamily="2" charset="2"/>
              <a:buChar char="Ø"/>
            </a:pPr>
            <a:r>
              <a:rPr lang="en-US" altLang="en-US" dirty="0" smtClean="0">
                <a:solidFill>
                  <a:srgbClr val="000066"/>
                </a:solidFill>
                <a:latin typeface="Tahoma" pitchFamily="34" charset="0"/>
                <a:cs typeface="Tahoma" pitchFamily="34" charset="0"/>
              </a:rPr>
              <a:t>Lab – doors close after 15 minutes</a:t>
            </a:r>
          </a:p>
          <a:p>
            <a:pPr marL="917575" indent="-460375" eaLnBrk="1" hangingPunct="1">
              <a:spcBef>
                <a:spcPts val="600"/>
              </a:spcBef>
              <a:buFont typeface="Wingdings" panose="05000000000000000000" pitchFamily="2" charset="2"/>
              <a:buChar char="Ø"/>
            </a:pPr>
            <a:r>
              <a:rPr lang="en-US" altLang="en-US" dirty="0" smtClean="0">
                <a:solidFill>
                  <a:srgbClr val="000066"/>
                </a:solidFill>
                <a:latin typeface="Tahoma" pitchFamily="34" charset="0"/>
                <a:cs typeface="Tahoma" pitchFamily="34" charset="0"/>
              </a:rPr>
              <a:t>Speak with TA to schedule make-up lab</a:t>
            </a:r>
          </a:p>
          <a:p>
            <a:pPr marL="917575" indent="-460375" eaLnBrk="1" hangingPunct="1">
              <a:spcBef>
                <a:spcPts val="600"/>
              </a:spcBef>
              <a:buFont typeface="Wingdings" panose="05000000000000000000" pitchFamily="2" charset="2"/>
              <a:buChar char="Ø"/>
            </a:pPr>
            <a:r>
              <a:rPr lang="en-US" altLang="en-US" dirty="0" smtClean="0">
                <a:solidFill>
                  <a:srgbClr val="000066"/>
                </a:solidFill>
                <a:latin typeface="Tahoma" pitchFamily="34" charset="0"/>
                <a:cs typeface="Tahoma" pitchFamily="34" charset="0"/>
              </a:rPr>
              <a:t>Report due dates for reports will be specified by the TAs</a:t>
            </a:r>
          </a:p>
          <a:p>
            <a:pPr marL="460375" indent="-460375" eaLnBrk="1" hangingPunct="1">
              <a:spcBef>
                <a:spcPts val="600"/>
              </a:spcBef>
              <a:buFont typeface="Wingdings" panose="05000000000000000000" pitchFamily="2" charset="2"/>
              <a:buChar char="Ø"/>
            </a:pPr>
            <a:r>
              <a:rPr lang="en-US" altLang="en-US" dirty="0" smtClean="0">
                <a:solidFill>
                  <a:srgbClr val="000066"/>
                </a:solidFill>
                <a:latin typeface="Tahoma" pitchFamily="34" charset="0"/>
                <a:cs typeface="Tahoma" pitchFamily="34" charset="0"/>
              </a:rPr>
              <a:t>Recitation – doors close after 10 minutes</a:t>
            </a:r>
          </a:p>
          <a:p>
            <a:pPr marL="917575" indent="-460375" eaLnBrk="1" hangingPunct="1">
              <a:spcBef>
                <a:spcPts val="600"/>
              </a:spcBef>
              <a:buFont typeface="Wingdings" panose="05000000000000000000" pitchFamily="2" charset="2"/>
              <a:buChar char="Ø"/>
            </a:pPr>
            <a:r>
              <a:rPr lang="en-US" altLang="en-US" dirty="0" smtClean="0">
                <a:solidFill>
                  <a:srgbClr val="000066"/>
                </a:solidFill>
                <a:latin typeface="Tahoma" pitchFamily="34" charset="0"/>
                <a:cs typeface="Tahoma" pitchFamily="34" charset="0"/>
              </a:rPr>
              <a:t>After 10 minutes student is considered absent and will receive a zero, even if present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Lectures</a:t>
            </a:r>
            <a:endParaRPr lang="en-US" altLang="en-US" sz="2400" b="0" dirty="0" smtClean="0">
              <a:latin typeface="Tahoma" pitchFamily="34" charset="0"/>
              <a:cs typeface="Tahoma" pitchFamily="34" charset="0"/>
            </a:endParaRPr>
          </a:p>
        </p:txBody>
      </p:sp>
      <p:sp>
        <p:nvSpPr>
          <p:cNvPr id="9219" name="Rectangle 3"/>
          <p:cNvSpPr txBox="1">
            <a:spLocks noChangeArrowheads="1"/>
          </p:cNvSpPr>
          <p:nvPr/>
        </p:nvSpPr>
        <p:spPr bwMode="auto">
          <a:xfrm>
            <a:off x="950913" y="911225"/>
            <a:ext cx="6162675"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One hour per week</a:t>
            </a:r>
          </a:p>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Professors and guest lecturers talk about different aspects of engineering</a:t>
            </a:r>
          </a:p>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Attendance is mandatory</a:t>
            </a:r>
          </a:p>
          <a:p>
            <a:pPr marL="914400"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Your ID will only be scanned during the first five minutes of the lecture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Laboratories</a:t>
            </a:r>
            <a:endParaRPr lang="en-US" altLang="en-US" sz="2400" b="0" dirty="0" smtClean="0">
              <a:latin typeface="Tahoma" pitchFamily="34" charset="0"/>
              <a:cs typeface="Tahoma" pitchFamily="34" charset="0"/>
            </a:endParaRPr>
          </a:p>
        </p:txBody>
      </p:sp>
      <p:sp>
        <p:nvSpPr>
          <p:cNvPr id="3" name="Rectangle 3"/>
          <p:cNvSpPr txBox="1">
            <a:spLocks noChangeArrowheads="1"/>
          </p:cNvSpPr>
          <p:nvPr/>
        </p:nvSpPr>
        <p:spPr>
          <a:xfrm>
            <a:off x="768350" y="796925"/>
            <a:ext cx="8148638" cy="4876800"/>
          </a:xfrm>
          <a:prstGeom prst="rect">
            <a:avLst/>
          </a:prstGeom>
        </p:spPr>
        <p:txBody>
          <a:bodyPr/>
          <a:lstStyle>
            <a:lvl1pPr marL="342900" indent="-342900" algn="l" defTabSz="457200" rtl="0" eaLnBrk="0" fontAlgn="base" hangingPunct="0">
              <a:spcBef>
                <a:spcPct val="20000"/>
              </a:spcBef>
              <a:spcAft>
                <a:spcPct val="0"/>
              </a:spcAft>
              <a:buFont typeface="Arial" panose="020B0604020202020204" pitchFamily="34" charset="0"/>
              <a:defRPr sz="2400" kern="1200">
                <a:solidFill>
                  <a:schemeClr val="tx1"/>
                </a:solidFill>
                <a:latin typeface="+mn-lt"/>
                <a:ea typeface="MS PGothic" panose="020B0600070205080204" pitchFamily="34" charset="-128"/>
                <a:cs typeface="ＭＳ Ｐゴシック" charset="0"/>
              </a:defRPr>
            </a:lvl1pPr>
            <a:lvl2pPr marL="628650" indent="-171450" algn="l" defTabSz="457200"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S PGothic" panose="020B0600070205080204" pitchFamily="34" charset="-128"/>
                <a:cs typeface="+mn-cs"/>
              </a:defRPr>
            </a:lvl2pPr>
            <a:lvl3pPr marL="1085850" indent="-171450" algn="l" defTabSz="457200"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Courier New" panose="02070309020205020404" pitchFamily="49" charset="0"/>
              <a:buChar char="o"/>
              <a:defRPr sz="1400" kern="1200">
                <a:solidFill>
                  <a:schemeClr val="tx1"/>
                </a:solidFill>
                <a:latin typeface="+mn-lt"/>
                <a:ea typeface="MS PGothic" panose="020B0600070205080204" pitchFamily="34" charset="-128"/>
                <a:cs typeface="+mn-cs"/>
              </a:defRPr>
            </a:lvl4pPr>
            <a:lvl5pPr marL="2114550" indent="-285750" algn="l" defTabSz="457200" rtl="0" eaLnBrk="0" fontAlgn="base" hangingPunct="0">
              <a:spcBef>
                <a:spcPct val="20000"/>
              </a:spcBef>
              <a:spcAft>
                <a:spcPct val="0"/>
              </a:spcAft>
              <a:buFont typeface="Wingdings" panose="05000000000000000000" pitchFamily="2" charset="2"/>
              <a:buChar char="Ø"/>
              <a:defRPr sz="14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eaLnBrk="1" hangingPunct="1">
              <a:lnSpc>
                <a:spcPct val="150000"/>
              </a:lnSpc>
              <a:spcBef>
                <a:spcPct val="40000"/>
              </a:spcBef>
              <a:buFont typeface="Wingdings" panose="05000000000000000000" pitchFamily="2" charset="2"/>
              <a:buChar char="Ø"/>
              <a:defRPr/>
            </a:pPr>
            <a:r>
              <a:rPr lang="en-US" dirty="0">
                <a:solidFill>
                  <a:srgbClr val="000066"/>
                </a:solidFill>
                <a:latin typeface="Tahoma" panose="020B0604030504040204" pitchFamily="34" charset="0"/>
                <a:ea typeface="Tahoma" panose="020B0604030504040204" pitchFamily="34" charset="0"/>
                <a:cs typeface="Tahoma" panose="020B0604030504040204" pitchFamily="34" charset="0"/>
              </a:rPr>
              <a:t>Three hours per </a:t>
            </a:r>
            <a:r>
              <a:rPr lang="en-US" dirty="0" smtClean="0">
                <a:solidFill>
                  <a:srgbClr val="000066"/>
                </a:solidFill>
                <a:latin typeface="Tahoma" panose="020B0604030504040204" pitchFamily="34" charset="0"/>
                <a:ea typeface="Tahoma" panose="020B0604030504040204" pitchFamily="34" charset="0"/>
                <a:cs typeface="Tahoma" panose="020B0604030504040204" pitchFamily="34" charset="0"/>
              </a:rPr>
              <a:t>week</a:t>
            </a:r>
            <a:endParaRPr lang="en-US" dirty="0">
              <a:solidFill>
                <a:srgbClr val="000066"/>
              </a:solidFill>
              <a:latin typeface="Tahoma" panose="020B0604030504040204" pitchFamily="34" charset="0"/>
              <a:ea typeface="Tahoma" panose="020B0604030504040204" pitchFamily="34" charset="0"/>
              <a:cs typeface="Tahoma" panose="020B0604030504040204" pitchFamily="34" charset="0"/>
            </a:endParaRPr>
          </a:p>
          <a:p>
            <a:pPr marL="457200" indent="-457200" eaLnBrk="1" hangingPunct="1">
              <a:lnSpc>
                <a:spcPct val="150000"/>
              </a:lnSpc>
              <a:spcBef>
                <a:spcPct val="40000"/>
              </a:spcBef>
              <a:buFont typeface="Wingdings" panose="05000000000000000000" pitchFamily="2" charset="2"/>
              <a:buChar char="Ø"/>
              <a:defRPr/>
            </a:pPr>
            <a:r>
              <a:rPr lang="en-US" dirty="0">
                <a:solidFill>
                  <a:srgbClr val="000066"/>
                </a:solidFill>
                <a:latin typeface="Tahoma" panose="020B0604030504040204" pitchFamily="34" charset="0"/>
                <a:ea typeface="Tahoma" panose="020B0604030504040204" pitchFamily="34" charset="0"/>
                <a:cs typeface="Tahoma" panose="020B0604030504040204" pitchFamily="34" charset="0"/>
              </a:rPr>
              <a:t>Students are placed in groups of 2 or </a:t>
            </a:r>
            <a:r>
              <a:rPr lang="en-US" dirty="0" smtClean="0">
                <a:solidFill>
                  <a:srgbClr val="000066"/>
                </a:solidFill>
                <a:latin typeface="Tahoma" panose="020B0604030504040204" pitchFamily="34" charset="0"/>
                <a:ea typeface="Tahoma" panose="020B0604030504040204" pitchFamily="34" charset="0"/>
                <a:cs typeface="Tahoma" panose="020B0604030504040204" pitchFamily="34" charset="0"/>
              </a:rPr>
              <a:t>3</a:t>
            </a:r>
            <a:endParaRPr lang="en-US" dirty="0">
              <a:solidFill>
                <a:srgbClr val="000066"/>
              </a:solidFill>
              <a:latin typeface="Tahoma" panose="020B0604030504040204" pitchFamily="34" charset="0"/>
              <a:ea typeface="Tahoma" panose="020B0604030504040204" pitchFamily="34" charset="0"/>
              <a:cs typeface="Tahoma" panose="020B0604030504040204" pitchFamily="34" charset="0"/>
            </a:endParaRPr>
          </a:p>
          <a:p>
            <a:pPr marL="457200" indent="-457200" eaLnBrk="1" hangingPunct="1">
              <a:lnSpc>
                <a:spcPct val="150000"/>
              </a:lnSpc>
              <a:spcBef>
                <a:spcPct val="40000"/>
              </a:spcBef>
              <a:buFont typeface="Wingdings" panose="05000000000000000000" pitchFamily="2" charset="2"/>
              <a:buChar char="Ø"/>
              <a:defRPr/>
            </a:pPr>
            <a:r>
              <a:rPr lang="en-US" dirty="0">
                <a:solidFill>
                  <a:srgbClr val="000066"/>
                </a:solidFill>
                <a:latin typeface="Tahoma" panose="020B0604030504040204" pitchFamily="34" charset="0"/>
                <a:ea typeface="Tahoma" panose="020B0604030504040204" pitchFamily="34" charset="0"/>
                <a:cs typeface="Tahoma" panose="020B0604030504040204" pitchFamily="34" charset="0"/>
              </a:rPr>
              <a:t>Lab report for each </a:t>
            </a:r>
            <a:r>
              <a:rPr lang="en-US" dirty="0" smtClean="0">
                <a:solidFill>
                  <a:srgbClr val="000066"/>
                </a:solidFill>
                <a:latin typeface="Tahoma" panose="020B0604030504040204" pitchFamily="34" charset="0"/>
                <a:ea typeface="Tahoma" panose="020B0604030504040204" pitchFamily="34" charset="0"/>
                <a:cs typeface="Tahoma" panose="020B0604030504040204" pitchFamily="34" charset="0"/>
              </a:rPr>
              <a:t>lab</a:t>
            </a:r>
            <a:endParaRPr lang="en-US" dirty="0">
              <a:solidFill>
                <a:srgbClr val="000066"/>
              </a:solidFill>
              <a:latin typeface="Tahoma" panose="020B0604030504040204" pitchFamily="34" charset="0"/>
              <a:ea typeface="Tahoma" panose="020B0604030504040204" pitchFamily="34" charset="0"/>
              <a:cs typeface="Tahoma" panose="020B0604030504040204" pitchFamily="34" charset="0"/>
            </a:endParaRPr>
          </a:p>
          <a:p>
            <a:pPr marL="457200" indent="-457200" eaLnBrk="1" hangingPunct="1">
              <a:lnSpc>
                <a:spcPct val="150000"/>
              </a:lnSpc>
              <a:spcBef>
                <a:spcPct val="40000"/>
              </a:spcBef>
              <a:buFont typeface="Wingdings" panose="05000000000000000000" pitchFamily="2" charset="2"/>
              <a:buChar char="Ø"/>
              <a:defRPr/>
            </a:pPr>
            <a:r>
              <a:rPr lang="en-US" dirty="0">
                <a:solidFill>
                  <a:srgbClr val="000066"/>
                </a:solidFill>
                <a:latin typeface="Tahoma" panose="020B0604030504040204" pitchFamily="34" charset="0"/>
                <a:ea typeface="Tahoma" panose="020B0604030504040204" pitchFamily="34" charset="0"/>
                <a:cs typeface="Tahoma" panose="020B0604030504040204" pitchFamily="34" charset="0"/>
              </a:rPr>
              <a:t>Quizzes given every week</a:t>
            </a:r>
          </a:p>
          <a:p>
            <a:pPr marL="914400" indent="-457200" eaLnBrk="1" hangingPunct="1">
              <a:lnSpc>
                <a:spcPct val="150000"/>
              </a:lnSpc>
              <a:spcBef>
                <a:spcPct val="40000"/>
              </a:spcBef>
              <a:buFont typeface="Wingdings" panose="05000000000000000000" pitchFamily="2" charset="2"/>
              <a:buChar char="Ø"/>
              <a:defRPr/>
            </a:pPr>
            <a:r>
              <a:rPr lang="en-US" dirty="0">
                <a:solidFill>
                  <a:srgbClr val="000066"/>
                </a:solidFill>
                <a:latin typeface="Tahoma" panose="020B0604030504040204" pitchFamily="34" charset="0"/>
                <a:ea typeface="Tahoma" panose="020B0604030504040204" pitchFamily="34" charset="0"/>
                <a:cs typeface="Tahoma" panose="020B0604030504040204" pitchFamily="34" charset="0"/>
              </a:rPr>
              <a:t>Lab material for that day</a:t>
            </a:r>
          </a:p>
          <a:p>
            <a:pPr marL="914400" indent="-457200" eaLnBrk="1" hangingPunct="1">
              <a:lnSpc>
                <a:spcPct val="150000"/>
              </a:lnSpc>
              <a:spcBef>
                <a:spcPct val="40000"/>
              </a:spcBef>
              <a:buFont typeface="Wingdings" panose="05000000000000000000" pitchFamily="2" charset="2"/>
              <a:buChar char="Ø"/>
              <a:defRPr/>
            </a:pPr>
            <a:r>
              <a:rPr lang="en-US" dirty="0">
                <a:solidFill>
                  <a:srgbClr val="000066"/>
                </a:solidFill>
                <a:latin typeface="Tahoma" panose="020B0604030504040204" pitchFamily="34" charset="0"/>
                <a:ea typeface="Tahoma" panose="020B0604030504040204" pitchFamily="34" charset="0"/>
                <a:cs typeface="Tahoma" panose="020B0604030504040204" pitchFamily="34" charset="0"/>
              </a:rPr>
              <a:t>Lecture material from previous week</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Laboratories</a:t>
            </a:r>
          </a:p>
        </p:txBody>
      </p:sp>
      <p:sp>
        <p:nvSpPr>
          <p:cNvPr id="11267" name="Rectangle 3"/>
          <p:cNvSpPr txBox="1">
            <a:spLocks noChangeArrowheads="1"/>
          </p:cNvSpPr>
          <p:nvPr/>
        </p:nvSpPr>
        <p:spPr bwMode="auto">
          <a:xfrm>
            <a:off x="483327" y="934992"/>
            <a:ext cx="8242662"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If you arrive while the quiz is underway, you can take the quiz, but will get no additional time to complete it</a:t>
            </a:r>
          </a:p>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If you arrive after the quiz is over, you will get a zero for the quiz, and can do the lab in whatever time is left, but your lab TA will notify your faculty member of your lateness</a:t>
            </a:r>
          </a:p>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If you do not complete the lab in the allotted time, you will need to have your faculty member approve an EG1003 Open Lab Authorization Form allowing you to finish the lab during Open Lab</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Recitations</a:t>
            </a:r>
            <a:endParaRPr lang="en-US" altLang="en-US" sz="2400" b="0" dirty="0" smtClean="0">
              <a:latin typeface="Tahoma" pitchFamily="34" charset="0"/>
              <a:cs typeface="Tahoma" pitchFamily="34" charset="0"/>
            </a:endParaRPr>
          </a:p>
        </p:txBody>
      </p:sp>
      <p:sp>
        <p:nvSpPr>
          <p:cNvPr id="12291" name="Rectangle 3"/>
          <p:cNvSpPr txBox="1">
            <a:spLocks noChangeArrowheads="1"/>
          </p:cNvSpPr>
          <p:nvPr/>
        </p:nvSpPr>
        <p:spPr bwMode="auto">
          <a:xfrm>
            <a:off x="476250" y="1003300"/>
            <a:ext cx="8229600"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marL="914400"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lnSpc>
                <a:spcPct val="150000"/>
              </a:lnSpc>
              <a:buFont typeface="Wingdings" pitchFamily="2" charset="2"/>
              <a:buChar char="Ø"/>
            </a:pPr>
            <a:r>
              <a:rPr lang="en-US" altLang="en-US" dirty="0" smtClean="0">
                <a:solidFill>
                  <a:srgbClr val="000066"/>
                </a:solidFill>
                <a:latin typeface="Tahoma" pitchFamily="34" charset="0"/>
                <a:cs typeface="Tahoma" pitchFamily="34" charset="0"/>
              </a:rPr>
              <a:t>1.5 hours per week</a:t>
            </a:r>
          </a:p>
          <a:p>
            <a:pPr eaLnBrk="1" hangingPunct="1">
              <a:lnSpc>
                <a:spcPct val="150000"/>
              </a:lnSpc>
              <a:buFont typeface="Wingdings" pitchFamily="2" charset="2"/>
              <a:buChar char="Ø"/>
            </a:pPr>
            <a:endParaRPr lang="en-US" altLang="en-US" dirty="0" smtClean="0">
              <a:solidFill>
                <a:srgbClr val="000066"/>
              </a:solidFill>
              <a:latin typeface="Tahoma" pitchFamily="34" charset="0"/>
              <a:cs typeface="Tahoma" pitchFamily="34" charset="0"/>
            </a:endParaRPr>
          </a:p>
          <a:p>
            <a:pPr eaLnBrk="1" hangingPunct="1">
              <a:lnSpc>
                <a:spcPct val="150000"/>
              </a:lnSpc>
              <a:buFont typeface="Wingdings" pitchFamily="2" charset="2"/>
              <a:buChar char="Ø"/>
            </a:pPr>
            <a:r>
              <a:rPr lang="en-US" altLang="en-US" dirty="0" smtClean="0">
                <a:solidFill>
                  <a:srgbClr val="000066"/>
                </a:solidFill>
                <a:latin typeface="Tahoma" pitchFamily="34" charset="0"/>
                <a:cs typeface="Tahoma" pitchFamily="34" charset="0"/>
              </a:rPr>
              <a:t>Presentation of preceding lab or project status</a:t>
            </a:r>
          </a:p>
          <a:p>
            <a:pPr eaLnBrk="1" hangingPunct="1">
              <a:lnSpc>
                <a:spcPct val="150000"/>
              </a:lnSpc>
              <a:buFont typeface="Wingdings" pitchFamily="2" charset="2"/>
              <a:buChar char="Ø"/>
            </a:pPr>
            <a:endParaRPr lang="en-US" altLang="en-US" dirty="0" smtClean="0">
              <a:solidFill>
                <a:srgbClr val="000066"/>
              </a:solidFill>
              <a:latin typeface="Tahoma" pitchFamily="34" charset="0"/>
              <a:cs typeface="Tahoma" pitchFamily="34" charset="0"/>
            </a:endParaRPr>
          </a:p>
          <a:p>
            <a:pPr eaLnBrk="1" hangingPunct="1">
              <a:lnSpc>
                <a:spcPct val="150000"/>
              </a:lnSpc>
              <a:buFont typeface="Wingdings" pitchFamily="2" charset="2"/>
              <a:buChar char="Ø"/>
            </a:pPr>
            <a:r>
              <a:rPr lang="en-US" altLang="en-US" dirty="0" smtClean="0">
                <a:solidFill>
                  <a:srgbClr val="000066"/>
                </a:solidFill>
                <a:latin typeface="Tahoma" pitchFamily="34" charset="0"/>
                <a:cs typeface="Tahoma" pitchFamily="34" charset="0"/>
              </a:rPr>
              <a:t>Feedback will be provided by instructor and TA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Recitations</a:t>
            </a:r>
            <a:endParaRPr lang="en-US" altLang="en-US" sz="2400" b="0" dirty="0" smtClean="0">
              <a:latin typeface="Tahoma" pitchFamily="34" charset="0"/>
              <a:cs typeface="Tahoma" pitchFamily="34" charset="0"/>
            </a:endParaRPr>
          </a:p>
        </p:txBody>
      </p:sp>
      <p:sp>
        <p:nvSpPr>
          <p:cNvPr id="13315" name="Rectangle 3"/>
          <p:cNvSpPr txBox="1">
            <a:spLocks noChangeArrowheads="1"/>
          </p:cNvSpPr>
          <p:nvPr/>
        </p:nvSpPr>
        <p:spPr bwMode="auto">
          <a:xfrm>
            <a:off x="509451" y="960438"/>
            <a:ext cx="8203475"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marL="628650" indent="-17145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If you miss a recitation: </a:t>
            </a:r>
          </a:p>
          <a:p>
            <a:pPr marL="914400" eaLnBrk="1" hangingPunct="1">
              <a:spcBef>
                <a:spcPts val="0"/>
              </a:spcBef>
              <a:buFont typeface="Wingdings" pitchFamily="2" charset="2"/>
              <a:buChar char="Ø"/>
              <a:tabLst>
                <a:tab pos="796925" algn="l"/>
              </a:tabLst>
            </a:pPr>
            <a:r>
              <a:rPr lang="en-US" altLang="en-US" sz="2200" dirty="0" smtClean="0">
                <a:solidFill>
                  <a:srgbClr val="000066"/>
                </a:solidFill>
                <a:latin typeface="Tahoma" pitchFamily="34" charset="0"/>
                <a:cs typeface="Tahoma" pitchFamily="34" charset="0"/>
              </a:rPr>
              <a:t>Your partners will give the presentation without you</a:t>
            </a:r>
          </a:p>
          <a:p>
            <a:pPr marL="914400" eaLnBrk="1" hangingPunct="1">
              <a:spcBef>
                <a:spcPts val="0"/>
              </a:spcBef>
              <a:buFont typeface="Wingdings" pitchFamily="2" charset="2"/>
              <a:buChar char="Ø"/>
              <a:tabLst>
                <a:tab pos="796925" algn="l"/>
              </a:tabLst>
            </a:pPr>
            <a:r>
              <a:rPr lang="en-US" altLang="en-US" sz="2200" dirty="0" smtClean="0">
                <a:solidFill>
                  <a:srgbClr val="000066"/>
                </a:solidFill>
                <a:latin typeface="Tahoma" pitchFamily="34" charset="0"/>
                <a:cs typeface="Tahoma" pitchFamily="34" charset="0"/>
              </a:rPr>
              <a:t>Notify your teammates, faculty member, and recitation TA of your absence ahead of time if at all possible</a:t>
            </a:r>
          </a:p>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If you are excused from the recitation by your faculty member, you will receive the same presentation grade as your teammates</a:t>
            </a:r>
          </a:p>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If you are excused, you will receive a zero for any coursework performed that day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YU Schools Master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5870</TotalTime>
  <Words>518</Words>
  <Application>Microsoft Office PowerPoint</Application>
  <PresentationFormat>On-screen Show (16:9)</PresentationFormat>
  <Paragraphs>93</Paragraphs>
  <Slides>14</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vt:lpstr>
      <vt:lpstr>MS PGothic</vt:lpstr>
      <vt:lpstr>Courier New</vt:lpstr>
      <vt:lpstr>Wingdings</vt:lpstr>
      <vt:lpstr>Calibri</vt:lpstr>
      <vt:lpstr>Tahoma</vt:lpstr>
      <vt:lpstr>Symbol</vt:lpstr>
      <vt:lpstr>Monotype Sorts</vt:lpstr>
      <vt:lpstr>Times New Roman</vt:lpstr>
      <vt:lpstr>NYU Schools Master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New York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Jenna Bresnahan</dc:creator>
  <cp:lastModifiedBy>Rondell</cp:lastModifiedBy>
  <cp:revision>54</cp:revision>
  <dcterms:created xsi:type="dcterms:W3CDTF">2013-09-03T13:03:01Z</dcterms:created>
  <dcterms:modified xsi:type="dcterms:W3CDTF">2014-10-01T21:09:52Z</dcterms:modified>
</cp:coreProperties>
</file>