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74" r:id="rId2"/>
    <p:sldId id="275" r:id="rId3"/>
    <p:sldId id="276" r:id="rId4"/>
    <p:sldId id="287" r:id="rId5"/>
    <p:sldId id="288" r:id="rId6"/>
    <p:sldId id="289" r:id="rId7"/>
    <p:sldId id="290" r:id="rId8"/>
    <p:sldId id="283" r:id="rId9"/>
    <p:sldId id="280" r:id="rId10"/>
    <p:sldId id="282" r:id="rId11"/>
    <p:sldId id="291" r:id="rId12"/>
    <p:sldId id="293" r:id="rId13"/>
    <p:sldId id="294" r:id="rId14"/>
    <p:sldId id="292" r:id="rId15"/>
  </p:sldIdLst>
  <p:sldSz cx="9144000" cy="5143500" type="screen16x9"/>
  <p:notesSz cx="6858000" cy="9144000"/>
  <p:defaultTextStyle>
    <a:defPPr>
      <a:defRPr lang="en-US"/>
    </a:defPPr>
    <a:lvl1pPr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82" autoAdjust="0"/>
    <p:restoredTop sz="94660"/>
  </p:normalViewPr>
  <p:slideViewPr>
    <p:cSldViewPr snapToGrid="0" snapToObjects="1">
      <p:cViewPr>
        <p:scale>
          <a:sx n="73" d="100"/>
          <a:sy n="73" d="100"/>
        </p:scale>
        <p:origin x="-1788" y="-114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88CD5B2-10F0-438A-811A-4FB21E6A8D85}" type="datetimeFigureOut">
              <a:rPr lang="en-US" altLang="en-US"/>
              <a:pPr>
                <a:defRPr/>
              </a:pPr>
              <a:t>1/23/2015</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A937140-E881-4975-AF23-4F5D759EA6D6}" type="slidenum">
              <a:rPr lang="en-US" altLang="en-US"/>
              <a:pPr/>
              <a:t>‹#›</a:t>
            </a:fld>
            <a:endParaRPr lang="en-US" altLang="en-US"/>
          </a:p>
        </p:txBody>
      </p:sp>
    </p:spTree>
    <p:extLst>
      <p:ext uri="{BB962C8B-B14F-4D97-AF65-F5344CB8AC3E}">
        <p14:creationId xmlns:p14="http://schemas.microsoft.com/office/powerpoint/2010/main" val="727228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F996E7F-EDAB-4790-979C-7E852A11C320}" type="datetimeFigureOut">
              <a:rPr lang="en-US" altLang="en-US"/>
              <a:pPr>
                <a:defRPr/>
              </a:pPr>
              <a:t>1/23/2015</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DCFF5D6-010A-4D91-93C4-C2628A7D35A5}" type="slidenum">
              <a:rPr lang="en-US" altLang="en-US"/>
              <a:pPr/>
              <a:t>‹#›</a:t>
            </a:fld>
            <a:endParaRPr lang="en-US" altLang="en-US"/>
          </a:p>
        </p:txBody>
      </p:sp>
    </p:spTree>
    <p:extLst>
      <p:ext uri="{BB962C8B-B14F-4D97-AF65-F5344CB8AC3E}">
        <p14:creationId xmlns:p14="http://schemas.microsoft.com/office/powerpoint/2010/main" val="197299141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CFF5D6-010A-4D91-93C4-C2628A7D35A5}" type="slidenum">
              <a:rPr lang="en-US" altLang="en-US" smtClean="0"/>
              <a:pPr/>
              <a:t>3</a:t>
            </a:fld>
            <a:endParaRPr lang="en-US" altLang="en-US"/>
          </a:p>
        </p:txBody>
      </p:sp>
    </p:spTree>
    <p:extLst>
      <p:ext uri="{BB962C8B-B14F-4D97-AF65-F5344CB8AC3E}">
        <p14:creationId xmlns:p14="http://schemas.microsoft.com/office/powerpoint/2010/main" val="294062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9144" y="0"/>
            <a:ext cx="9153144" cy="5143500"/>
          </a:xfrm>
          <a:prstGeom prst="rect">
            <a:avLst/>
          </a:prstGeom>
        </p:spPr>
        <p:txBody>
          <a:bodyPr/>
          <a:lstStyle/>
          <a:p>
            <a:pPr lvl="0"/>
            <a:r>
              <a:rPr lang="en-US" noProof="0" smtClean="0"/>
              <a:t>Drag picture to placeholder or click icon to add</a:t>
            </a:r>
            <a:endParaRPr lang="en-US" noProof="0" dirty="0"/>
          </a:p>
        </p:txBody>
      </p:sp>
      <p:sp>
        <p:nvSpPr>
          <p:cNvPr id="19" name="Text Placeholder 18"/>
          <p:cNvSpPr>
            <a:spLocks noGrp="1"/>
          </p:cNvSpPr>
          <p:nvPr>
            <p:ph type="body" sz="quarter" idx="11"/>
          </p:nvPr>
        </p:nvSpPr>
        <p:spPr>
          <a:xfrm>
            <a:off x="227752" y="1532443"/>
            <a:ext cx="3637261" cy="1811289"/>
          </a:xfrm>
          <a:prstGeom prst="rect">
            <a:avLst/>
          </a:prstGeom>
        </p:spPr>
        <p:txBody>
          <a:bodyPr lIns="0" tIns="0" rIns="0" bIns="0" anchor="ctr" anchorCtr="0">
            <a:normAutofit/>
          </a:bodyPr>
          <a:lstStyle>
            <a:lvl1pPr marL="0">
              <a:spcBef>
                <a:spcPts val="0"/>
              </a:spcBef>
              <a:defRPr sz="3000" b="1" i="0">
                <a:solidFill>
                  <a:schemeClr val="bg1"/>
                </a:solidFill>
                <a:latin typeface="Aria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3" name="Text Placeholder 2"/>
          <p:cNvSpPr>
            <a:spLocks noGrp="1"/>
          </p:cNvSpPr>
          <p:nvPr>
            <p:ph type="body" sz="quarter" idx="13"/>
          </p:nvPr>
        </p:nvSpPr>
        <p:spPr>
          <a:xfrm>
            <a:off x="227012" y="3718898"/>
            <a:ext cx="1783159" cy="361950"/>
          </a:xfrm>
          <a:prstGeom prst="rect">
            <a:avLst/>
          </a:prstGeom>
        </p:spPr>
        <p:txBody>
          <a:bodyPr lIns="0" tIns="0" rIns="0" bIns="0">
            <a:noAutofit/>
          </a:bodyPr>
          <a:lstStyle>
            <a:lvl1pPr>
              <a:spcBef>
                <a:spcPts val="0"/>
              </a:spcBef>
              <a:defRPr sz="1000" baseline="0">
                <a:solidFill>
                  <a:srgbClr val="FFFFFF"/>
                </a:solidFill>
              </a:defRPr>
            </a:lvl1pPr>
            <a:lvl2pPr marL="457200" indent="0">
              <a:buNone/>
              <a:defRPr/>
            </a:lvl2pPr>
            <a:lvl3pPr marL="914400" indent="0">
              <a:buNone/>
              <a:defRPr/>
            </a:lvl3pPr>
          </a:lstStyle>
          <a:p>
            <a:pPr lvl="0"/>
            <a:r>
              <a:rPr lang="en-US" smtClean="0"/>
              <a:t>Click to edit Master text styles</a:t>
            </a:r>
          </a:p>
        </p:txBody>
      </p:sp>
    </p:spTree>
    <p:extLst>
      <p:ext uri="{BB962C8B-B14F-4D97-AF65-F5344CB8AC3E}">
        <p14:creationId xmlns:p14="http://schemas.microsoft.com/office/powerpoint/2010/main" val="5026767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Title Content">
    <p:spTree>
      <p:nvGrpSpPr>
        <p:cNvPr id="1" name=""/>
        <p:cNvGrpSpPr/>
        <p:nvPr/>
      </p:nvGrpSpPr>
      <p:grpSpPr>
        <a:xfrm>
          <a:off x="0" y="0"/>
          <a:ext cx="0" cy="0"/>
          <a:chOff x="0" y="0"/>
          <a:chExt cx="0" cy="0"/>
        </a:xfrm>
      </p:grpSpPr>
      <p:sp>
        <p:nvSpPr>
          <p:cNvPr id="4" name="Rectangle 3"/>
          <p:cNvSpPr/>
          <p:nvPr userDrawn="1"/>
        </p:nvSpPr>
        <p:spPr>
          <a:xfrm>
            <a:off x="0" y="0"/>
            <a:ext cx="9153525" cy="5157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TextBox 4"/>
          <p:cNvSpPr txBox="1">
            <a:spLocks noChangeArrowheads="1"/>
          </p:cNvSpPr>
          <p:nvPr userDrawn="1"/>
        </p:nvSpPr>
        <p:spPr bwMode="auto">
          <a:xfrm>
            <a:off x="8315325" y="292100"/>
            <a:ext cx="184150" cy="369888"/>
          </a:xfrm>
          <a:prstGeom prst="rect">
            <a:avLst/>
          </a:prstGeom>
          <a:noFill/>
          <a:ln>
            <a:noFill/>
          </a:ln>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eaLnBrk="1" hangingPunct="1">
              <a:defRPr/>
            </a:pPr>
            <a:endParaRPr lang="en-US" sz="1800" smtClean="0"/>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9638"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Placeholder 2"/>
          <p:cNvSpPr>
            <a:spLocks noGrp="1"/>
          </p:cNvSpPr>
          <p:nvPr>
            <p:ph idx="11"/>
          </p:nvPr>
        </p:nvSpPr>
        <p:spPr>
          <a:xfrm>
            <a:off x="0" y="0"/>
            <a:ext cx="4480560" cy="5156574"/>
          </a:xfrm>
          <a:prstGeom prst="rect">
            <a:avLst/>
          </a:prstGeom>
        </p:spPr>
        <p:txBody>
          <a:bodyPr vert="horz" lIns="0" tIns="0" rIns="0" bIns="0" rtlCol="0" anchor="ctr" anchorCtr="0">
            <a:normAutofit/>
          </a:bodyPr>
          <a:lstStyle>
            <a:lvl1pPr algn="ctr">
              <a:defRPr sz="3000" b="1">
                <a:solidFill>
                  <a:srgbClr val="FFFFFF"/>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7" name="Text Placeholder 3"/>
          <p:cNvSpPr>
            <a:spLocks noGrp="1"/>
          </p:cNvSpPr>
          <p:nvPr>
            <p:ph type="body" sz="quarter" idx="12"/>
          </p:nvPr>
        </p:nvSpPr>
        <p:spPr>
          <a:xfrm>
            <a:off x="4997268" y="1583857"/>
            <a:ext cx="3737844" cy="3131018"/>
          </a:xfrm>
          <a:prstGeom prst="rect">
            <a:avLst/>
          </a:prstGeom>
        </p:spPr>
        <p:txBody>
          <a:bodyPr vert="horz" lIns="0" tIns="0" rIns="0" bIns="0"/>
          <a:lstStyle>
            <a:lvl1pPr marL="0">
              <a:spcBef>
                <a:spcPts val="0"/>
              </a:spcBef>
              <a:defRPr sz="3000" b="1" i="0">
                <a:solidFill>
                  <a:srgbClr val="FFFFFF"/>
                </a:solidFill>
                <a:latin typeface="Arial"/>
                <a:cs typeface="Arial"/>
              </a:defRPr>
            </a:lvl1pPr>
            <a:lvl2pPr marL="0" indent="0">
              <a:spcBef>
                <a:spcPts val="0"/>
              </a:spcBef>
              <a:buNone/>
              <a:defRPr baseline="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11791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ext Placeholder 3"/>
          <p:cNvSpPr>
            <a:spLocks noGrp="1"/>
          </p:cNvSpPr>
          <p:nvPr>
            <p:ph type="body" sz="quarter" idx="12"/>
          </p:nvPr>
        </p:nvSpPr>
        <p:spPr>
          <a:xfrm>
            <a:off x="501792" y="1583857"/>
            <a:ext cx="3810941"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idx="11"/>
          </p:nvPr>
        </p:nvSpPr>
        <p:spPr>
          <a:xfrm>
            <a:off x="4672577" y="712598"/>
            <a:ext cx="4480560" cy="4430902"/>
          </a:xfrm>
          <a:prstGeom prst="rect">
            <a:avLst/>
          </a:prstGeom>
        </p:spPr>
        <p:txBody>
          <a:bodyPr vert="horz" lIns="0" tIns="0" rIns="0" bIns="0" rtlCol="0" anchor="ctr" anchorCtr="0">
            <a:normAutofit/>
          </a:bodyPr>
          <a:lstStyle>
            <a:lvl1pPr algn="ctr">
              <a:defRPr sz="3000" b="1">
                <a:solidFill>
                  <a:schemeClr val="tx1"/>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5" name="Text Placeholder 4"/>
          <p:cNvSpPr>
            <a:spLocks noGrp="1"/>
          </p:cNvSpPr>
          <p:nvPr>
            <p:ph type="body" sz="quarter" idx="13"/>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6" name="Date Placeholder 1"/>
          <p:cNvSpPr>
            <a:spLocks noGrp="1"/>
          </p:cNvSpPr>
          <p:nvPr>
            <p:ph type="dt" sz="half" idx="14"/>
          </p:nvPr>
        </p:nvSpPr>
        <p:spPr/>
        <p:txBody>
          <a:bodyPr/>
          <a:lstStyle>
            <a:lvl1pPr>
              <a:defRPr/>
            </a:lvl1pPr>
          </a:lstStyle>
          <a:p>
            <a:pPr>
              <a:defRPr/>
            </a:pPr>
            <a:fld id="{296AE64F-0329-4099-BAA8-FCD88697F9EC}" type="datetime1">
              <a:rPr lang="en-US" altLang="en-US"/>
              <a:pPr>
                <a:defRPr/>
              </a:pPr>
              <a:t>1/23/2015</a:t>
            </a:fld>
            <a:endParaRPr lang="en-US" altLang="en-US"/>
          </a:p>
        </p:txBody>
      </p:sp>
      <p:sp>
        <p:nvSpPr>
          <p:cNvPr id="7" name="Slide Number Placeholder 2"/>
          <p:cNvSpPr>
            <a:spLocks noGrp="1"/>
          </p:cNvSpPr>
          <p:nvPr>
            <p:ph type="sldNum" sz="quarter" idx="15"/>
          </p:nvPr>
        </p:nvSpPr>
        <p:spPr/>
        <p:txBody>
          <a:bodyPr/>
          <a:lstStyle>
            <a:lvl1pPr>
              <a:defRPr/>
            </a:lvl1pPr>
          </a:lstStyle>
          <a:p>
            <a:fld id="{D196EBC6-8F7B-4341-BCD0-77E3CCCD3B7A}" type="slidenum">
              <a:rPr lang="en-US" altLang="en-US"/>
              <a:pPr/>
              <a:t>‹#›</a:t>
            </a:fld>
            <a:endParaRPr lang="en-US" altLang="en-US"/>
          </a:p>
        </p:txBody>
      </p:sp>
    </p:spTree>
    <p:extLst>
      <p:ext uri="{BB962C8B-B14F-4D97-AF65-F5344CB8AC3E}">
        <p14:creationId xmlns:p14="http://schemas.microsoft.com/office/powerpoint/2010/main" val="1815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Text Placeholder 3"/>
          <p:cNvSpPr>
            <a:spLocks noGrp="1"/>
          </p:cNvSpPr>
          <p:nvPr>
            <p:ph type="body" sz="quarter" idx="12"/>
          </p:nvPr>
        </p:nvSpPr>
        <p:spPr>
          <a:xfrm>
            <a:off x="501792" y="1583857"/>
            <a:ext cx="8315553"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4"/>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Date Placeholder 1"/>
          <p:cNvSpPr>
            <a:spLocks noGrp="1"/>
          </p:cNvSpPr>
          <p:nvPr>
            <p:ph type="dt" sz="half" idx="15"/>
          </p:nvPr>
        </p:nvSpPr>
        <p:spPr/>
        <p:txBody>
          <a:bodyPr/>
          <a:lstStyle>
            <a:lvl1pPr>
              <a:defRPr/>
            </a:lvl1pPr>
          </a:lstStyle>
          <a:p>
            <a:pPr>
              <a:defRPr/>
            </a:pPr>
            <a:fld id="{E1E51061-519A-4784-892B-B95E7889EEBA}" type="datetime1">
              <a:rPr lang="en-US" altLang="en-US"/>
              <a:pPr>
                <a:defRPr/>
              </a:pPr>
              <a:t>1/23/2015</a:t>
            </a:fld>
            <a:endParaRPr lang="en-US" altLang="en-US"/>
          </a:p>
        </p:txBody>
      </p:sp>
      <p:sp>
        <p:nvSpPr>
          <p:cNvPr id="6" name="Slide Number Placeholder 2"/>
          <p:cNvSpPr>
            <a:spLocks noGrp="1"/>
          </p:cNvSpPr>
          <p:nvPr>
            <p:ph type="sldNum" sz="quarter" idx="16"/>
          </p:nvPr>
        </p:nvSpPr>
        <p:spPr/>
        <p:txBody>
          <a:bodyPr/>
          <a:lstStyle>
            <a:lvl1pPr>
              <a:defRPr/>
            </a:lvl1pPr>
          </a:lstStyle>
          <a:p>
            <a:fld id="{7C3EF180-0D60-44B2-9F82-6747EC9A3947}" type="slidenum">
              <a:rPr lang="en-US" altLang="en-US"/>
              <a:pPr/>
              <a:t>‹#›</a:t>
            </a:fld>
            <a:endParaRPr lang="en-US" altLang="en-US"/>
          </a:p>
        </p:txBody>
      </p:sp>
    </p:spTree>
    <p:extLst>
      <p:ext uri="{BB962C8B-B14F-4D97-AF65-F5344CB8AC3E}">
        <p14:creationId xmlns:p14="http://schemas.microsoft.com/office/powerpoint/2010/main" val="87093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nyu_white.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0188" y="234950"/>
            <a:ext cx="673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53525" cy="712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pic>
        <p:nvPicPr>
          <p:cNvPr id="1028"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33363"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3C6B9CB-E168-4894-A991-F440560B5009}" type="datetime1">
              <a:rPr lang="en-US" altLang="en-US"/>
              <a:pPr>
                <a:defRPr/>
              </a:pPr>
              <a:t>1/23/2015</a:t>
            </a:fld>
            <a:endParaRPr lang="en-US" altLang="en-US"/>
          </a:p>
        </p:txBody>
      </p:sp>
      <p:sp>
        <p:nvSpPr>
          <p:cNvPr id="3" name="Slide Number Placeholder 2"/>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EF6DBCF-3A38-469F-BCB5-3B5338553E5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1" r:id="rId3"/>
    <p:sldLayoutId id="2147483732" r:id="rId4"/>
  </p:sldLayoutIdLst>
  <p:hf hdr="0" ftr="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smtClean="0">
                <a:latin typeface="Tahoma" pitchFamily="34" charset="0"/>
                <a:cs typeface="Tahoma" pitchFamily="34" charset="0"/>
              </a:rPr>
              <a:t>EG1003: Introduction to Engineering and Design</a:t>
            </a:r>
          </a:p>
        </p:txBody>
      </p:sp>
      <p:sp>
        <p:nvSpPr>
          <p:cNvPr id="3" name="Rectangle 2"/>
          <p:cNvSpPr txBox="1">
            <a:spLocks noChangeArrowheads="1"/>
          </p:cNvSpPr>
          <p:nvPr/>
        </p:nvSpPr>
        <p:spPr>
          <a:xfrm>
            <a:off x="533400" y="1209675"/>
            <a:ext cx="8153400" cy="1219200"/>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a:lstStyle>
          <a:p>
            <a:pPr>
              <a:defRPr/>
            </a:pPr>
            <a:r>
              <a:rPr lang="en-US" b="1" dirty="0">
                <a:solidFill>
                  <a:srgbClr val="000066"/>
                </a:solidFill>
                <a:effectLst>
                  <a:outerShdw blurRad="38100" dist="38100" dir="2700000" algn="tl">
                    <a:srgbClr val="000000"/>
                  </a:outerShdw>
                </a:effectLst>
                <a:latin typeface="Tahoma" pitchFamily="34" charset="0"/>
              </a:rPr>
              <a:t>EG1003 Overview</a:t>
            </a:r>
          </a:p>
        </p:txBody>
      </p:sp>
      <p:pic>
        <p:nvPicPr>
          <p:cNvPr id="5" name="Content Placeholder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1852" y="1977394"/>
            <a:ext cx="2616496" cy="30098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Ten-week project</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Students grouped in teams of 2 to 3 people</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Nine projects to choose from</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Section dependent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2828419323"/>
              </p:ext>
            </p:extLst>
          </p:nvPr>
        </p:nvGraphicFramePr>
        <p:xfrm>
          <a:off x="546462" y="829491"/>
          <a:ext cx="8077200" cy="4053840"/>
        </p:xfrm>
        <a:graphic>
          <a:graphicData uri="http://schemas.openxmlformats.org/drawingml/2006/table">
            <a:tbl>
              <a:tblPr firstRow="1" bandRow="1">
                <a:tableStyleId>{5C22544A-7EE6-4342-B048-85BDC9FD1C3A}</a:tableStyleId>
              </a:tblPr>
              <a:tblGrid>
                <a:gridCol w="5715000"/>
                <a:gridCol w="2362200"/>
              </a:tblGrid>
              <a:tr h="579120">
                <a:tc>
                  <a:txBody>
                    <a:bodyPr/>
                    <a:lstStyle/>
                    <a:p>
                      <a:r>
                        <a:rPr lang="en-US" sz="3200" dirty="0" smtClean="0">
                          <a:latin typeface="Arial" pitchFamily="34" charset="0"/>
                          <a:cs typeface="Arial" pitchFamily="34" charset="0"/>
                        </a:rPr>
                        <a:t>Item</a:t>
                      </a:r>
                      <a:endParaRPr lang="en-US" sz="3200" dirty="0">
                        <a:latin typeface="Arial" pitchFamily="34" charset="0"/>
                        <a:cs typeface="Arial" pitchFamily="34" charset="0"/>
                      </a:endParaRPr>
                    </a:p>
                  </a:txBody>
                  <a:tcPr anchor="ctr">
                    <a:solidFill>
                      <a:srgbClr val="522E91"/>
                    </a:solidFill>
                  </a:tcPr>
                </a:tc>
                <a:tc>
                  <a:txBody>
                    <a:bodyPr/>
                    <a:lstStyle/>
                    <a:p>
                      <a:pPr algn="r"/>
                      <a:r>
                        <a:rPr lang="en-US" sz="3200" dirty="0" smtClean="0">
                          <a:latin typeface="Arial" pitchFamily="34" charset="0"/>
                          <a:cs typeface="Arial" pitchFamily="34" charset="0"/>
                        </a:rPr>
                        <a:t>% of</a:t>
                      </a:r>
                      <a:r>
                        <a:rPr lang="en-US" sz="3200" baseline="0" dirty="0" smtClean="0">
                          <a:latin typeface="Arial" pitchFamily="34" charset="0"/>
                          <a:cs typeface="Arial" pitchFamily="34" charset="0"/>
                        </a:rPr>
                        <a:t> Grade</a:t>
                      </a:r>
                      <a:endParaRPr lang="en-US" sz="3200" dirty="0">
                        <a:latin typeface="Arial" pitchFamily="34" charset="0"/>
                        <a:cs typeface="Arial" pitchFamily="34" charset="0"/>
                      </a:endParaRPr>
                    </a:p>
                  </a:txBody>
                  <a:tcPr anchor="ctr">
                    <a:solidFill>
                      <a:srgbClr val="522E91"/>
                    </a:solidFill>
                  </a:tcPr>
                </a:tc>
              </a:tr>
              <a:tr h="579120">
                <a:tc>
                  <a:txBody>
                    <a:bodyPr/>
                    <a:lstStyle/>
                    <a:p>
                      <a:r>
                        <a:rPr lang="en-US" sz="3200" dirty="0" smtClean="0">
                          <a:solidFill>
                            <a:srgbClr val="522E91"/>
                          </a:solidFill>
                          <a:latin typeface="Arial" pitchFamily="34" charset="0"/>
                          <a:cs typeface="Arial" pitchFamily="34" charset="0"/>
                        </a:rPr>
                        <a:t>TA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WC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Lab Quizzes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Recitation Presentations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Semester-Long</a:t>
                      </a:r>
                      <a:r>
                        <a:rPr lang="en-US" sz="3200" baseline="0" dirty="0" smtClean="0">
                          <a:solidFill>
                            <a:srgbClr val="522E91"/>
                          </a:solidFill>
                          <a:latin typeface="Arial" pitchFamily="34" charset="0"/>
                          <a:cs typeface="Arial" pitchFamily="34" charset="0"/>
                        </a:rPr>
                        <a:t> Design Project</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30%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Lecture Attendance</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10%</a:t>
                      </a:r>
                      <a:endParaRPr lang="en-US" sz="3200" dirty="0">
                        <a:solidFill>
                          <a:srgbClr val="522E91"/>
                        </a:solidFill>
                        <a:latin typeface="Arial" pitchFamily="34" charset="0"/>
                        <a:cs typeface="Arial"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Communication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961117"/>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Website (eg.poly.edu) </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Electronic Submission</a:t>
            </a:r>
          </a:p>
          <a:p>
            <a:pPr marL="914400" eaLnBrk="1" hangingPunct="1">
              <a:spcBef>
                <a:spcPts val="600"/>
              </a:spcBef>
              <a:buFont typeface="Wingdings" pitchFamily="2" charset="2"/>
              <a:buChar char="Ø"/>
            </a:pPr>
            <a:r>
              <a:rPr lang="en-US" altLang="en-US" smtClean="0">
                <a:solidFill>
                  <a:srgbClr val="000066"/>
                </a:solidFill>
                <a:latin typeface="Tahoma" pitchFamily="34" charset="0"/>
                <a:cs typeface="Tahoma" pitchFamily="34" charset="0"/>
              </a:rPr>
              <a:t>Email</a:t>
            </a:r>
            <a:endParaRPr lang="en-US" altLang="en-US" dirty="0" smtClean="0">
              <a:solidFill>
                <a:srgbClr val="000066"/>
              </a:solidFill>
              <a:latin typeface="Tahoma" pitchFamily="34" charset="0"/>
              <a:cs typeface="Tahoma" pitchFamily="34" charset="0"/>
            </a:endParaRP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Grades</a:t>
            </a:r>
          </a:p>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Manual (manual.eg.poly.edu)</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Detailed information about labs, projects, and policies</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Electronic Submission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03949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All work must be submitted electronically through the EG website (eg.poly.edu) </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Required by due date or no credit will be received for work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No negotiation of grades if work is not submitted electronically</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Closing</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483326" y="1222375"/>
            <a:ext cx="8229599"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Read manual ahead of time (manual.eg.poly.edu)</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Use EG website regularly</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Check for last minute cancellations and changes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Keep in contact with your partners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Express questions </a:t>
            </a:r>
            <a:r>
              <a:rPr lang="en-US" altLang="en-US" dirty="0" smtClean="0">
                <a:solidFill>
                  <a:srgbClr val="000066"/>
                </a:solidFill>
                <a:latin typeface="Tahoma" pitchFamily="34" charset="0"/>
                <a:cs typeface="Tahoma" pitchFamily="34" charset="0"/>
              </a:rPr>
              <a:t>and concerns to your instructor</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Ask questions!!!</a:t>
            </a:r>
          </a:p>
          <a:p>
            <a:pPr eaLnBrk="1" hangingPunct="1">
              <a:spcBef>
                <a:spcPct val="40000"/>
              </a:spcBef>
              <a:buFont typeface="Wingdings" pitchFamily="2" charset="2"/>
              <a:buChar char="Ø"/>
            </a:pPr>
            <a:endParaRPr lang="en-US" altLang="en-US" dirty="0" smtClean="0">
              <a:solidFill>
                <a:srgbClr val="000066"/>
              </a:solidFill>
              <a:latin typeface="Tahoma" pitchFamily="34" charset="0"/>
              <a:cs typeface="Tahoma" pitchFamily="34" charset="0"/>
            </a:endParaRP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Objectives of EG1003</a:t>
            </a:r>
            <a:endParaRPr lang="en-US" altLang="en-US" sz="2400" b="0" dirty="0" smtClean="0">
              <a:latin typeface="Tahoma" pitchFamily="34" charset="0"/>
              <a:cs typeface="Tahoma" pitchFamily="34" charset="0"/>
            </a:endParaRPr>
          </a:p>
        </p:txBody>
      </p:sp>
      <p:sp>
        <p:nvSpPr>
          <p:cNvPr id="6147" name="Rectangle 3"/>
          <p:cNvSpPr txBox="1">
            <a:spLocks noChangeArrowheads="1"/>
          </p:cNvSpPr>
          <p:nvPr/>
        </p:nvSpPr>
        <p:spPr bwMode="auto">
          <a:xfrm>
            <a:off x="1371600" y="970915"/>
            <a:ext cx="69723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13716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spcBef>
                <a:spcPts val="600"/>
              </a:spcBef>
              <a:spcAft>
                <a:spcPts val="0"/>
              </a:spcAft>
              <a:buFont typeface="Wingdings" pitchFamily="2" charset="2"/>
              <a:buChar char="Ø"/>
            </a:pPr>
            <a:r>
              <a:rPr lang="en-US" altLang="en-US" dirty="0" smtClean="0">
                <a:solidFill>
                  <a:srgbClr val="000066"/>
                </a:solidFill>
                <a:latin typeface="Tahoma" pitchFamily="34" charset="0"/>
              </a:rPr>
              <a:t>To teach you about what engineers do</a:t>
            </a: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Technical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MS Office</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LabVIEW</a:t>
            </a:r>
          </a:p>
          <a:p>
            <a:pPr indent="457200">
              <a:spcBef>
                <a:spcPts val="600"/>
              </a:spcBef>
              <a:spcAft>
                <a:spcPts val="0"/>
              </a:spcAft>
              <a:buFont typeface="Wingdings" pitchFamily="2" charset="2"/>
              <a:buChar char="Ø"/>
            </a:pPr>
            <a:r>
              <a:rPr lang="en-US" altLang="en-US" dirty="0" err="1" smtClean="0">
                <a:solidFill>
                  <a:srgbClr val="000066"/>
                </a:solidFill>
                <a:latin typeface="Tahoma" pitchFamily="34" charset="0"/>
              </a:rPr>
              <a:t>Mindstorms</a:t>
            </a:r>
            <a:r>
              <a:rPr lang="en-US" altLang="en-US" dirty="0" smtClean="0">
                <a:solidFill>
                  <a:srgbClr val="000066"/>
                </a:solidFill>
                <a:latin typeface="Tahoma" pitchFamily="34" charset="0"/>
              </a:rPr>
              <a:t> NXT</a:t>
            </a: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Professional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Teamwork</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Oral communication</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Written communication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Course Format</a:t>
            </a:r>
            <a:endParaRPr lang="en-US" altLang="en-US" sz="2400" b="0" dirty="0" smtClean="0">
              <a:latin typeface="Tahoma" pitchFamily="34" charset="0"/>
              <a:cs typeface="Tahoma" pitchFamily="34" charset="0"/>
            </a:endParaRPr>
          </a:p>
        </p:txBody>
      </p:sp>
      <p:sp>
        <p:nvSpPr>
          <p:cNvPr id="7171"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anose="020B0604020202020204" pitchFamily="34" charset="0"/>
                <a:ea typeface="MS PGothic" panose="020B0600070205080204" pitchFamily="34" charset="-128"/>
              </a:defRPr>
            </a:lvl1pPr>
            <a:lvl2pPr indent="-457200">
              <a:defRPr sz="2400">
                <a:solidFill>
                  <a:schemeClr val="tx1"/>
                </a:solidFill>
                <a:latin typeface="Arial" panose="020B0604020202020204" pitchFamily="34" charset="0"/>
                <a:ea typeface="MS PGothic" panose="020B0600070205080204" pitchFamily="34" charset="-128"/>
              </a:defRPr>
            </a:lvl2pPr>
            <a:lvl3pPr marL="1085850" indent="-17145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114550" indent="-285750">
              <a:defRPr sz="2400">
                <a:solidFill>
                  <a:schemeClr val="tx1"/>
                </a:solidFill>
                <a:latin typeface="Arial" panose="020B0604020202020204" pitchFamily="34" charset="0"/>
                <a:ea typeface="MS PGothic" panose="020B0600070205080204" pitchFamily="34" charset="-128"/>
              </a:defRPr>
            </a:lvl5pPr>
            <a:lvl6pPr marL="25717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30289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861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9433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3 Credit </a:t>
            </a:r>
            <a:r>
              <a:rPr lang="en-US" altLang="en-US" dirty="0" smtClean="0">
                <a:solidFill>
                  <a:srgbClr val="000066"/>
                </a:solidFill>
                <a:latin typeface="Tahoma" panose="020B0604030504040204" pitchFamily="34" charset="0"/>
              </a:rPr>
              <a:t>Course</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Lectures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Laboratories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Recitation</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Semester-Long Design Project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Policy for Each Meeting</a:t>
            </a:r>
            <a:endParaRPr lang="en-US" altLang="en-US" sz="2400" b="0" dirty="0" smtClean="0">
              <a:latin typeface="Tahoma" pitchFamily="34" charset="0"/>
              <a:cs typeface="Tahoma" pitchFamily="34" charset="0"/>
            </a:endParaRPr>
          </a:p>
        </p:txBody>
      </p:sp>
      <p:sp>
        <p:nvSpPr>
          <p:cNvPr id="8195" name="Rectangle 3"/>
          <p:cNvSpPr txBox="1">
            <a:spLocks noChangeArrowheads="1"/>
          </p:cNvSpPr>
          <p:nvPr/>
        </p:nvSpPr>
        <p:spPr bwMode="auto">
          <a:xfrm>
            <a:off x="930275" y="1222375"/>
            <a:ext cx="72898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Lecture – attendance taken in first 5 minutes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Lab – doors close after 15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Speak with TA to schedule make-up lab</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Report due dates for reports will be specified by the TAs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Recitation – doors close after 10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After 10 minutes student is considered absent and will receive a zero, even if present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Lectures</a:t>
            </a:r>
            <a:endParaRPr lang="en-US" altLang="en-US" sz="2400" b="0" dirty="0" smtClean="0">
              <a:latin typeface="Tahoma" pitchFamily="34" charset="0"/>
              <a:cs typeface="Tahoma" pitchFamily="34" charset="0"/>
            </a:endParaRPr>
          </a:p>
        </p:txBody>
      </p:sp>
      <p:sp>
        <p:nvSpPr>
          <p:cNvPr id="9219" name="Rectangle 3"/>
          <p:cNvSpPr txBox="1">
            <a:spLocks noChangeArrowheads="1"/>
          </p:cNvSpPr>
          <p:nvPr/>
        </p:nvSpPr>
        <p:spPr bwMode="auto">
          <a:xfrm>
            <a:off x="950913" y="911225"/>
            <a:ext cx="616267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One hour per week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Professors and guest lecturers talk about different aspects of engineering</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Attendance is mandatory</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Your ID will only be scanned during the first five minutes of the lecture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endParaRPr lang="en-US" altLang="en-US" sz="2400" b="0" dirty="0" smtClean="0">
              <a:latin typeface="Tahoma" pitchFamily="34" charset="0"/>
              <a:cs typeface="Tahoma" pitchFamily="34" charset="0"/>
            </a:endParaRPr>
          </a:p>
        </p:txBody>
      </p:sp>
      <p:sp>
        <p:nvSpPr>
          <p:cNvPr id="3" name="Rectangle 3"/>
          <p:cNvSpPr txBox="1">
            <a:spLocks noChangeArrowheads="1"/>
          </p:cNvSpPr>
          <p:nvPr/>
        </p:nvSpPr>
        <p:spPr>
          <a:xfrm>
            <a:off x="768350" y="796925"/>
            <a:ext cx="8148638" cy="4876800"/>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anose="02070309020205020404"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anose="05000000000000000000"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Three hours per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week</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Students are placed in groups of 2 or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3</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report for each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lab</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Quizzes given every week</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material for that day</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Lecture material from previous week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p>
        </p:txBody>
      </p:sp>
      <p:sp>
        <p:nvSpPr>
          <p:cNvPr id="11267" name="Rectangle 3"/>
          <p:cNvSpPr txBox="1">
            <a:spLocks noChangeArrowheads="1"/>
          </p:cNvSpPr>
          <p:nvPr/>
        </p:nvSpPr>
        <p:spPr bwMode="auto">
          <a:xfrm>
            <a:off x="483327" y="934992"/>
            <a:ext cx="8242662"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while the quiz is underway, you can take the quiz, but will get no additional time to complete it</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after the quiz is over, you will get a zero for the quiz, and can do the lab in whatever time is left, but your lab TA will notify your faculty member of your lateness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do not complete the lab in the allotted time, you will need to have your faculty member approve an EG1003 Open Lab Authorization Form allowing you to finish the lab during Open Lab</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2291" name="Rectangle 3"/>
          <p:cNvSpPr txBox="1">
            <a:spLocks noChangeArrowheads="1"/>
          </p:cNvSpPr>
          <p:nvPr/>
        </p:nvSpPr>
        <p:spPr bwMode="auto">
          <a:xfrm>
            <a:off x="476250" y="1003300"/>
            <a:ext cx="82296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1.5 hours per week</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Presentation of preceding lab or project status</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Feedback will be provided by instructor and 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3315" name="Rectangle 3"/>
          <p:cNvSpPr txBox="1">
            <a:spLocks noChangeArrowheads="1"/>
          </p:cNvSpPr>
          <p:nvPr/>
        </p:nvSpPr>
        <p:spPr bwMode="auto">
          <a:xfrm>
            <a:off x="509451" y="960438"/>
            <a:ext cx="8203475"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628650" indent="-17145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miss a recitation: </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Your partners will give the presentation without you</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Notify your teammates, faculty member, and recitation TA of your absence ahead of time if at all possible</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excused from the recitation by your faculty member, you will receive the same presentation grade as your teammates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a:t>
            </a:r>
            <a:r>
              <a:rPr lang="en-US" altLang="en-US" dirty="0" smtClean="0">
                <a:solidFill>
                  <a:srgbClr val="000066"/>
                </a:solidFill>
                <a:latin typeface="Tahoma" pitchFamily="34" charset="0"/>
                <a:cs typeface="Tahoma" pitchFamily="34" charset="0"/>
              </a:rPr>
              <a:t>not </a:t>
            </a:r>
            <a:r>
              <a:rPr lang="en-US" altLang="en-US" dirty="0" smtClean="0">
                <a:solidFill>
                  <a:srgbClr val="000066"/>
                </a:solidFill>
                <a:latin typeface="Tahoma" pitchFamily="34" charset="0"/>
                <a:cs typeface="Tahoma" pitchFamily="34" charset="0"/>
              </a:rPr>
              <a:t>excused</a:t>
            </a:r>
            <a:r>
              <a:rPr lang="en-US" altLang="en-US" dirty="0" smtClean="0">
                <a:solidFill>
                  <a:srgbClr val="000066"/>
                </a:solidFill>
                <a:latin typeface="Tahoma" pitchFamily="34" charset="0"/>
                <a:cs typeface="Tahoma" pitchFamily="34" charset="0"/>
              </a:rPr>
              <a:t>, you will receive a zero for any coursework performed that day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YU Schools 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5871</TotalTime>
  <Words>518</Words>
  <Application>Microsoft Office PowerPoint</Application>
  <PresentationFormat>On-screen Show (16:9)</PresentationFormat>
  <Paragraphs>92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NYU Schools Master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Jenna Bresnahan</dc:creator>
  <cp:lastModifiedBy>TA</cp:lastModifiedBy>
  <cp:revision>55</cp:revision>
  <dcterms:created xsi:type="dcterms:W3CDTF">2013-09-03T13:03:01Z</dcterms:created>
  <dcterms:modified xsi:type="dcterms:W3CDTF">2015-01-23T22:48:47Z</dcterms:modified>
</cp:coreProperties>
</file>