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274" r:id="rId2"/>
    <p:sldId id="275" r:id="rId3"/>
    <p:sldId id="276" r:id="rId4"/>
    <p:sldId id="287" r:id="rId5"/>
    <p:sldId id="288" r:id="rId6"/>
    <p:sldId id="289" r:id="rId7"/>
    <p:sldId id="290" r:id="rId8"/>
    <p:sldId id="283" r:id="rId9"/>
    <p:sldId id="280" r:id="rId10"/>
    <p:sldId id="282" r:id="rId11"/>
    <p:sldId id="291" r:id="rId12"/>
    <p:sldId id="293" r:id="rId13"/>
    <p:sldId id="294" r:id="rId14"/>
    <p:sldId id="292" r:id="rId15"/>
  </p:sldIdLst>
  <p:sldSz cx="9144000" cy="5143500" type="screen16x9"/>
  <p:notesSz cx="6858000" cy="9144000"/>
  <p:defaultTextStyle>
    <a:defPPr>
      <a:defRPr lang="en-US"/>
    </a:defPPr>
    <a:lvl1pPr algn="l" defTabSz="457200"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1pPr>
    <a:lvl2pPr marL="457200" algn="l" defTabSz="457200"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2pPr>
    <a:lvl3pPr marL="914400" algn="l" defTabSz="457200"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3pPr>
    <a:lvl4pPr marL="1371600" algn="l" defTabSz="457200"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4pPr>
    <a:lvl5pPr marL="1828800" algn="l" defTabSz="457200"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5pPr>
    <a:lvl6pPr marL="2286000" algn="l" defTabSz="914400" rtl="0" eaLnBrk="1" latinLnBrk="0" hangingPunct="1">
      <a:defRPr sz="2400" kern="1200">
        <a:solidFill>
          <a:schemeClr val="tx1"/>
        </a:solidFill>
        <a:latin typeface="Arial" pitchFamily="34" charset="0"/>
        <a:ea typeface="MS PGothic" pitchFamily="34" charset="-128"/>
        <a:cs typeface="+mn-cs"/>
      </a:defRPr>
    </a:lvl6pPr>
    <a:lvl7pPr marL="2743200" algn="l" defTabSz="914400" rtl="0" eaLnBrk="1" latinLnBrk="0" hangingPunct="1">
      <a:defRPr sz="2400" kern="1200">
        <a:solidFill>
          <a:schemeClr val="tx1"/>
        </a:solidFill>
        <a:latin typeface="Arial" pitchFamily="34" charset="0"/>
        <a:ea typeface="MS PGothic" pitchFamily="34" charset="-128"/>
        <a:cs typeface="+mn-cs"/>
      </a:defRPr>
    </a:lvl7pPr>
    <a:lvl8pPr marL="3200400" algn="l" defTabSz="914400" rtl="0" eaLnBrk="1" latinLnBrk="0" hangingPunct="1">
      <a:defRPr sz="2400" kern="1200">
        <a:solidFill>
          <a:schemeClr val="tx1"/>
        </a:solidFill>
        <a:latin typeface="Arial" pitchFamily="34" charset="0"/>
        <a:ea typeface="MS PGothic" pitchFamily="34" charset="-128"/>
        <a:cs typeface="+mn-cs"/>
      </a:defRPr>
    </a:lvl8pPr>
    <a:lvl9pPr marL="3657600" algn="l" defTabSz="914400" rtl="0" eaLnBrk="1" latinLnBrk="0" hangingPunct="1">
      <a:defRPr sz="2400"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06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82" autoAdjust="0"/>
    <p:restoredTop sz="94660"/>
  </p:normalViewPr>
  <p:slideViewPr>
    <p:cSldViewPr snapToGrid="0" snapToObjects="1">
      <p:cViewPr>
        <p:scale>
          <a:sx n="73" d="100"/>
          <a:sy n="73" d="100"/>
        </p:scale>
        <p:origin x="-1398" y="-792"/>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B88CD5B2-10F0-438A-811A-4FB21E6A8D85}" type="datetimeFigureOut">
              <a:rPr lang="en-US" altLang="en-US"/>
              <a:pPr>
                <a:defRPr/>
              </a:pPr>
              <a:t>8/27/2015</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CA937140-E881-4975-AF23-4F5D759EA6D6}" type="slidenum">
              <a:rPr lang="en-US" altLang="en-US"/>
              <a:pPr/>
              <a:t>‹#›</a:t>
            </a:fld>
            <a:endParaRPr lang="en-US" altLang="en-US"/>
          </a:p>
        </p:txBody>
      </p:sp>
    </p:spTree>
    <p:extLst>
      <p:ext uri="{BB962C8B-B14F-4D97-AF65-F5344CB8AC3E}">
        <p14:creationId xmlns:p14="http://schemas.microsoft.com/office/powerpoint/2010/main" val="72722856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ＭＳ Ｐゴシック" charset="0"/>
                <a:cs typeface="ＭＳ Ｐゴシック"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2F996E7F-EDAB-4790-979C-7E852A11C320}" type="datetimeFigureOut">
              <a:rPr lang="en-US" altLang="en-US"/>
              <a:pPr>
                <a:defRPr/>
              </a:pPr>
              <a:t>8/27/2015</a:t>
            </a:fld>
            <a:endParaRPr lang="en-US" alt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5DCFF5D6-010A-4D91-93C4-C2628A7D35A5}" type="slidenum">
              <a:rPr lang="en-US" altLang="en-US"/>
              <a:pPr/>
              <a:t>‹#›</a:t>
            </a:fld>
            <a:endParaRPr lang="en-US" altLang="en-US"/>
          </a:p>
        </p:txBody>
      </p:sp>
    </p:spTree>
    <p:extLst>
      <p:ext uri="{BB962C8B-B14F-4D97-AF65-F5344CB8AC3E}">
        <p14:creationId xmlns:p14="http://schemas.microsoft.com/office/powerpoint/2010/main" val="1972991412"/>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CFF5D6-010A-4D91-93C4-C2628A7D35A5}" type="slidenum">
              <a:rPr lang="en-US" altLang="en-US" smtClean="0"/>
              <a:pPr/>
              <a:t>3</a:t>
            </a:fld>
            <a:endParaRPr lang="en-US" altLang="en-US"/>
          </a:p>
        </p:txBody>
      </p:sp>
    </p:spTree>
    <p:extLst>
      <p:ext uri="{BB962C8B-B14F-4D97-AF65-F5344CB8AC3E}">
        <p14:creationId xmlns:p14="http://schemas.microsoft.com/office/powerpoint/2010/main" val="2940622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7" name="Picture Placeholder 16"/>
          <p:cNvSpPr>
            <a:spLocks noGrp="1"/>
          </p:cNvSpPr>
          <p:nvPr>
            <p:ph type="pic" sz="quarter" idx="10"/>
          </p:nvPr>
        </p:nvSpPr>
        <p:spPr>
          <a:xfrm>
            <a:off x="-9144" y="0"/>
            <a:ext cx="9153144" cy="5143500"/>
          </a:xfrm>
          <a:prstGeom prst="rect">
            <a:avLst/>
          </a:prstGeom>
        </p:spPr>
        <p:txBody>
          <a:bodyPr/>
          <a:lstStyle/>
          <a:p>
            <a:pPr lvl="0"/>
            <a:r>
              <a:rPr lang="en-US" noProof="0" smtClean="0"/>
              <a:t>Drag picture to placeholder or click icon to add</a:t>
            </a:r>
            <a:endParaRPr lang="en-US" noProof="0" dirty="0"/>
          </a:p>
        </p:txBody>
      </p:sp>
      <p:sp>
        <p:nvSpPr>
          <p:cNvPr id="19" name="Text Placeholder 18"/>
          <p:cNvSpPr>
            <a:spLocks noGrp="1"/>
          </p:cNvSpPr>
          <p:nvPr>
            <p:ph type="body" sz="quarter" idx="11"/>
          </p:nvPr>
        </p:nvSpPr>
        <p:spPr>
          <a:xfrm>
            <a:off x="227752" y="1532443"/>
            <a:ext cx="3637261" cy="1811289"/>
          </a:xfrm>
          <a:prstGeom prst="rect">
            <a:avLst/>
          </a:prstGeom>
        </p:spPr>
        <p:txBody>
          <a:bodyPr lIns="0" tIns="0" rIns="0" bIns="0" anchor="ctr" anchorCtr="0">
            <a:normAutofit/>
          </a:bodyPr>
          <a:lstStyle>
            <a:lvl1pPr marL="0">
              <a:spcBef>
                <a:spcPts val="0"/>
              </a:spcBef>
              <a:defRPr sz="3000" b="1" i="0">
                <a:solidFill>
                  <a:schemeClr val="bg1"/>
                </a:solidFill>
                <a:latin typeface="Aria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p:txBody>
      </p:sp>
      <p:sp>
        <p:nvSpPr>
          <p:cNvPr id="3" name="Text Placeholder 2"/>
          <p:cNvSpPr>
            <a:spLocks noGrp="1"/>
          </p:cNvSpPr>
          <p:nvPr>
            <p:ph type="body" sz="quarter" idx="13"/>
          </p:nvPr>
        </p:nvSpPr>
        <p:spPr>
          <a:xfrm>
            <a:off x="227012" y="3718898"/>
            <a:ext cx="1783159" cy="361950"/>
          </a:xfrm>
          <a:prstGeom prst="rect">
            <a:avLst/>
          </a:prstGeom>
        </p:spPr>
        <p:txBody>
          <a:bodyPr lIns="0" tIns="0" rIns="0" bIns="0">
            <a:noAutofit/>
          </a:bodyPr>
          <a:lstStyle>
            <a:lvl1pPr>
              <a:spcBef>
                <a:spcPts val="0"/>
              </a:spcBef>
              <a:defRPr sz="1000" baseline="0">
                <a:solidFill>
                  <a:srgbClr val="FFFFFF"/>
                </a:solidFill>
              </a:defRPr>
            </a:lvl1pPr>
            <a:lvl2pPr marL="457200" indent="0">
              <a:buNone/>
              <a:defRPr/>
            </a:lvl2pPr>
            <a:lvl3pPr marL="914400" indent="0">
              <a:buNone/>
              <a:defRPr/>
            </a:lvl3pPr>
          </a:lstStyle>
          <a:p>
            <a:pPr lvl="0"/>
            <a:r>
              <a:rPr lang="en-US" smtClean="0"/>
              <a:t>Click to edit Master text styles</a:t>
            </a:r>
          </a:p>
        </p:txBody>
      </p:sp>
    </p:spTree>
    <p:extLst>
      <p:ext uri="{BB962C8B-B14F-4D97-AF65-F5344CB8AC3E}">
        <p14:creationId xmlns:p14="http://schemas.microsoft.com/office/powerpoint/2010/main" val="50267670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Title Content">
    <p:spTree>
      <p:nvGrpSpPr>
        <p:cNvPr id="1" name=""/>
        <p:cNvGrpSpPr/>
        <p:nvPr/>
      </p:nvGrpSpPr>
      <p:grpSpPr>
        <a:xfrm>
          <a:off x="0" y="0"/>
          <a:ext cx="0" cy="0"/>
          <a:chOff x="0" y="0"/>
          <a:chExt cx="0" cy="0"/>
        </a:xfrm>
      </p:grpSpPr>
      <p:sp>
        <p:nvSpPr>
          <p:cNvPr id="4" name="Rectangle 3"/>
          <p:cNvSpPr/>
          <p:nvPr userDrawn="1"/>
        </p:nvSpPr>
        <p:spPr>
          <a:xfrm>
            <a:off x="0" y="0"/>
            <a:ext cx="9153525" cy="5157788"/>
          </a:xfrm>
          <a:prstGeom prst="rect">
            <a:avLst/>
          </a:prstGeom>
          <a:solidFill>
            <a:srgbClr val="57068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sp>
        <p:nvSpPr>
          <p:cNvPr id="5" name="TextBox 4"/>
          <p:cNvSpPr txBox="1">
            <a:spLocks noChangeArrowheads="1"/>
          </p:cNvSpPr>
          <p:nvPr userDrawn="1"/>
        </p:nvSpPr>
        <p:spPr bwMode="auto">
          <a:xfrm>
            <a:off x="8315325" y="292100"/>
            <a:ext cx="184150" cy="369888"/>
          </a:xfrm>
          <a:prstGeom prst="rect">
            <a:avLst/>
          </a:prstGeom>
          <a:noFill/>
          <a:ln>
            <a:noFill/>
          </a:ln>
          <a:extLst/>
        </p:spPr>
        <p:txBody>
          <a:bodyPr wrap="none">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fontAlgn="base">
              <a:spcBef>
                <a:spcPct val="0"/>
              </a:spcBef>
              <a:spcAft>
                <a:spcPct val="0"/>
              </a:spcAft>
              <a:defRPr>
                <a:solidFill>
                  <a:schemeClr val="tx1"/>
                </a:solidFill>
                <a:latin typeface="Arial" charset="0"/>
                <a:ea typeface="ＭＳ Ｐゴシック" charset="0"/>
              </a:defRPr>
            </a:lvl6pPr>
            <a:lvl7pPr marL="2971800" indent="-228600" fontAlgn="base">
              <a:spcBef>
                <a:spcPct val="0"/>
              </a:spcBef>
              <a:spcAft>
                <a:spcPct val="0"/>
              </a:spcAft>
              <a:defRPr>
                <a:solidFill>
                  <a:schemeClr val="tx1"/>
                </a:solidFill>
                <a:latin typeface="Arial" charset="0"/>
                <a:ea typeface="ＭＳ Ｐゴシック" charset="0"/>
              </a:defRPr>
            </a:lvl7pPr>
            <a:lvl8pPr marL="3429000" indent="-228600" fontAlgn="base">
              <a:spcBef>
                <a:spcPct val="0"/>
              </a:spcBef>
              <a:spcAft>
                <a:spcPct val="0"/>
              </a:spcAft>
              <a:defRPr>
                <a:solidFill>
                  <a:schemeClr val="tx1"/>
                </a:solidFill>
                <a:latin typeface="Arial" charset="0"/>
                <a:ea typeface="ＭＳ Ｐゴシック" charset="0"/>
              </a:defRPr>
            </a:lvl8pPr>
            <a:lvl9pPr marL="3886200" indent="-228600" fontAlgn="base">
              <a:spcBef>
                <a:spcPct val="0"/>
              </a:spcBef>
              <a:spcAft>
                <a:spcPct val="0"/>
              </a:spcAft>
              <a:defRPr>
                <a:solidFill>
                  <a:schemeClr val="tx1"/>
                </a:solidFill>
                <a:latin typeface="Arial" charset="0"/>
                <a:ea typeface="ＭＳ Ｐゴシック" charset="0"/>
              </a:defRPr>
            </a:lvl9pPr>
          </a:lstStyle>
          <a:p>
            <a:pPr eaLnBrk="1" hangingPunct="1">
              <a:defRPr/>
            </a:pPr>
            <a:endParaRPr lang="en-US" sz="1800" smtClean="0"/>
          </a:p>
        </p:txBody>
      </p:sp>
      <p:pic>
        <p:nvPicPr>
          <p:cNvPr id="6"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19638" y="238125"/>
            <a:ext cx="16891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 Placeholder 2"/>
          <p:cNvSpPr>
            <a:spLocks noGrp="1"/>
          </p:cNvSpPr>
          <p:nvPr>
            <p:ph idx="11"/>
          </p:nvPr>
        </p:nvSpPr>
        <p:spPr>
          <a:xfrm>
            <a:off x="0" y="0"/>
            <a:ext cx="4480560" cy="5156574"/>
          </a:xfrm>
          <a:prstGeom prst="rect">
            <a:avLst/>
          </a:prstGeom>
        </p:spPr>
        <p:txBody>
          <a:bodyPr vert="horz" lIns="0" tIns="0" rIns="0" bIns="0" rtlCol="0" anchor="ctr" anchorCtr="0">
            <a:normAutofit/>
          </a:bodyPr>
          <a:lstStyle>
            <a:lvl1pPr algn="ctr">
              <a:defRPr sz="3000" b="1">
                <a:solidFill>
                  <a:srgbClr val="FFFFFF"/>
                </a:solidFill>
              </a:defRPr>
            </a:lvl1pPr>
            <a:lvl2pPr marL="0" indent="0">
              <a:spcBef>
                <a:spcPts val="0"/>
              </a:spcBef>
              <a:buNone/>
              <a:defRPr>
                <a:solidFill>
                  <a:srgbClr val="FFFFFF"/>
                </a:solidFill>
              </a:defRPr>
            </a:lvl2pPr>
          </a:lstStyle>
          <a:p>
            <a:pPr lvl="0"/>
            <a:r>
              <a:rPr lang="en-US" smtClean="0"/>
              <a:t>Click to edit Master text styles</a:t>
            </a:r>
          </a:p>
        </p:txBody>
      </p:sp>
      <p:sp>
        <p:nvSpPr>
          <p:cNvPr id="7" name="Text Placeholder 3"/>
          <p:cNvSpPr>
            <a:spLocks noGrp="1"/>
          </p:cNvSpPr>
          <p:nvPr>
            <p:ph type="body" sz="quarter" idx="12"/>
          </p:nvPr>
        </p:nvSpPr>
        <p:spPr>
          <a:xfrm>
            <a:off x="4997268" y="1583857"/>
            <a:ext cx="3737844" cy="3131018"/>
          </a:xfrm>
          <a:prstGeom prst="rect">
            <a:avLst/>
          </a:prstGeom>
        </p:spPr>
        <p:txBody>
          <a:bodyPr vert="horz" lIns="0" tIns="0" rIns="0" bIns="0"/>
          <a:lstStyle>
            <a:lvl1pPr marL="0">
              <a:spcBef>
                <a:spcPts val="0"/>
              </a:spcBef>
              <a:defRPr sz="3000" b="1" i="0">
                <a:solidFill>
                  <a:srgbClr val="FFFFFF"/>
                </a:solidFill>
                <a:latin typeface="Arial"/>
                <a:cs typeface="Arial"/>
              </a:defRPr>
            </a:lvl1pPr>
            <a:lvl2pPr marL="0" indent="0">
              <a:spcBef>
                <a:spcPts val="0"/>
              </a:spcBef>
              <a:buNone/>
              <a:defRPr baseline="0">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3117915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and Image">
    <p:spTree>
      <p:nvGrpSpPr>
        <p:cNvPr id="1" name=""/>
        <p:cNvGrpSpPr/>
        <p:nvPr/>
      </p:nvGrpSpPr>
      <p:grpSpPr>
        <a:xfrm>
          <a:off x="0" y="0"/>
          <a:ext cx="0" cy="0"/>
          <a:chOff x="0" y="0"/>
          <a:chExt cx="0" cy="0"/>
        </a:xfrm>
      </p:grpSpPr>
      <p:sp>
        <p:nvSpPr>
          <p:cNvPr id="2" name="Text Placeholder 3"/>
          <p:cNvSpPr>
            <a:spLocks noGrp="1"/>
          </p:cNvSpPr>
          <p:nvPr>
            <p:ph type="body" sz="quarter" idx="12"/>
          </p:nvPr>
        </p:nvSpPr>
        <p:spPr>
          <a:xfrm>
            <a:off x="501792" y="1583857"/>
            <a:ext cx="3810941" cy="3131018"/>
          </a:xfrm>
          <a:prstGeom prst="rect">
            <a:avLst/>
          </a:prstGeom>
        </p:spPr>
        <p:txBody>
          <a:bodyPr vert="horz" lIns="0" tIns="0" rIns="0" bIns="0"/>
          <a:lstStyle>
            <a:lvl1pPr marL="0">
              <a:spcBef>
                <a:spcPts val="0"/>
              </a:spcBef>
              <a:defRPr sz="2000" b="1"/>
            </a:lvl1pPr>
            <a:lvl2pPr>
              <a:spcBef>
                <a:spcPts val="0"/>
              </a:spcBef>
              <a:defRPr/>
            </a:lvl2pPr>
            <a:lvl3pPr>
              <a:spcBef>
                <a:spcPts val="0"/>
              </a:spcBef>
              <a:defRPr/>
            </a:lvl3pPr>
            <a:lvl4pPr>
              <a:spcBef>
                <a:spcPts val="0"/>
              </a:spcBef>
              <a:defRPr/>
            </a:lvl4pPr>
            <a:lvl5pPr>
              <a:spcBef>
                <a:spcPts val="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Text Placeholder 2"/>
          <p:cNvSpPr>
            <a:spLocks noGrp="1"/>
          </p:cNvSpPr>
          <p:nvPr>
            <p:ph idx="11"/>
          </p:nvPr>
        </p:nvSpPr>
        <p:spPr>
          <a:xfrm>
            <a:off x="4672577" y="712598"/>
            <a:ext cx="4480560" cy="4430902"/>
          </a:xfrm>
          <a:prstGeom prst="rect">
            <a:avLst/>
          </a:prstGeom>
        </p:spPr>
        <p:txBody>
          <a:bodyPr vert="horz" lIns="0" tIns="0" rIns="0" bIns="0" rtlCol="0" anchor="ctr" anchorCtr="0">
            <a:normAutofit/>
          </a:bodyPr>
          <a:lstStyle>
            <a:lvl1pPr algn="ctr">
              <a:defRPr sz="3000" b="1">
                <a:solidFill>
                  <a:schemeClr val="tx1"/>
                </a:solidFill>
              </a:defRPr>
            </a:lvl1pPr>
            <a:lvl2pPr marL="0" indent="0">
              <a:spcBef>
                <a:spcPts val="0"/>
              </a:spcBef>
              <a:buNone/>
              <a:defRPr>
                <a:solidFill>
                  <a:srgbClr val="FFFFFF"/>
                </a:solidFill>
              </a:defRPr>
            </a:lvl2pPr>
          </a:lstStyle>
          <a:p>
            <a:pPr lvl="0"/>
            <a:r>
              <a:rPr lang="en-US" smtClean="0"/>
              <a:t>Click to edit Master text styles</a:t>
            </a:r>
          </a:p>
        </p:txBody>
      </p:sp>
      <p:sp>
        <p:nvSpPr>
          <p:cNvPr id="5" name="Text Placeholder 4"/>
          <p:cNvSpPr>
            <a:spLocks noGrp="1"/>
          </p:cNvSpPr>
          <p:nvPr>
            <p:ph type="body" sz="quarter" idx="13"/>
          </p:nvPr>
        </p:nvSpPr>
        <p:spPr>
          <a:xfrm>
            <a:off x="6176711" y="228989"/>
            <a:ext cx="2740741" cy="265113"/>
          </a:xfrm>
          <a:prstGeom prst="rect">
            <a:avLst/>
          </a:prstGeom>
        </p:spPr>
        <p:txBody>
          <a:bodyPr vert="horz" lIns="0" tIns="0" rIns="0" bIns="0"/>
          <a:lstStyle>
            <a:lvl1pPr marL="0" algn="r">
              <a:spcBef>
                <a:spcPts val="0"/>
              </a:spcBef>
              <a:defRPr sz="1400" b="1" baseline="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
        <p:nvSpPr>
          <p:cNvPr id="6" name="Date Placeholder 1"/>
          <p:cNvSpPr>
            <a:spLocks noGrp="1"/>
          </p:cNvSpPr>
          <p:nvPr>
            <p:ph type="dt" sz="half" idx="14"/>
          </p:nvPr>
        </p:nvSpPr>
        <p:spPr/>
        <p:txBody>
          <a:bodyPr/>
          <a:lstStyle>
            <a:lvl1pPr>
              <a:defRPr/>
            </a:lvl1pPr>
          </a:lstStyle>
          <a:p>
            <a:pPr>
              <a:defRPr/>
            </a:pPr>
            <a:fld id="{296AE64F-0329-4099-BAA8-FCD88697F9EC}" type="datetime1">
              <a:rPr lang="en-US" altLang="en-US"/>
              <a:pPr>
                <a:defRPr/>
              </a:pPr>
              <a:t>8/27/2015</a:t>
            </a:fld>
            <a:endParaRPr lang="en-US" altLang="en-US"/>
          </a:p>
        </p:txBody>
      </p:sp>
      <p:sp>
        <p:nvSpPr>
          <p:cNvPr id="7" name="Slide Number Placeholder 2"/>
          <p:cNvSpPr>
            <a:spLocks noGrp="1"/>
          </p:cNvSpPr>
          <p:nvPr>
            <p:ph type="sldNum" sz="quarter" idx="15"/>
          </p:nvPr>
        </p:nvSpPr>
        <p:spPr/>
        <p:txBody>
          <a:bodyPr/>
          <a:lstStyle>
            <a:lvl1pPr>
              <a:defRPr/>
            </a:lvl1pPr>
          </a:lstStyle>
          <a:p>
            <a:fld id="{D196EBC6-8F7B-4341-BCD0-77E3CCCD3B7A}" type="slidenum">
              <a:rPr lang="en-US" altLang="en-US"/>
              <a:pPr/>
              <a:t>‹#›</a:t>
            </a:fld>
            <a:endParaRPr lang="en-US" altLang="en-US"/>
          </a:p>
        </p:txBody>
      </p:sp>
    </p:spTree>
    <p:extLst>
      <p:ext uri="{BB962C8B-B14F-4D97-AF65-F5344CB8AC3E}">
        <p14:creationId xmlns:p14="http://schemas.microsoft.com/office/powerpoint/2010/main" val="181559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Text Placeholder 3"/>
          <p:cNvSpPr>
            <a:spLocks noGrp="1"/>
          </p:cNvSpPr>
          <p:nvPr>
            <p:ph type="body" sz="quarter" idx="12"/>
          </p:nvPr>
        </p:nvSpPr>
        <p:spPr>
          <a:xfrm>
            <a:off x="501792" y="1583857"/>
            <a:ext cx="8315553" cy="3131018"/>
          </a:xfrm>
          <a:prstGeom prst="rect">
            <a:avLst/>
          </a:prstGeom>
        </p:spPr>
        <p:txBody>
          <a:bodyPr vert="horz" lIns="0" tIns="0" rIns="0" bIns="0"/>
          <a:lstStyle>
            <a:lvl1pPr marL="0">
              <a:spcBef>
                <a:spcPts val="0"/>
              </a:spcBef>
              <a:defRPr sz="2000" b="1"/>
            </a:lvl1pPr>
            <a:lvl2pPr>
              <a:spcBef>
                <a:spcPts val="0"/>
              </a:spcBef>
              <a:defRPr/>
            </a:lvl2pPr>
            <a:lvl3pPr>
              <a:spcBef>
                <a:spcPts val="0"/>
              </a:spcBef>
              <a:defRPr/>
            </a:lvl3pPr>
            <a:lvl4pPr>
              <a:spcBef>
                <a:spcPts val="0"/>
              </a:spcBef>
              <a:defRPr/>
            </a:lvl4pPr>
            <a:lvl5pPr>
              <a:spcBef>
                <a:spcPts val="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14"/>
          </p:nvPr>
        </p:nvSpPr>
        <p:spPr>
          <a:xfrm>
            <a:off x="6176711" y="228989"/>
            <a:ext cx="2740741" cy="265113"/>
          </a:xfrm>
          <a:prstGeom prst="rect">
            <a:avLst/>
          </a:prstGeom>
        </p:spPr>
        <p:txBody>
          <a:bodyPr vert="horz" lIns="0" tIns="0" rIns="0" bIns="0"/>
          <a:lstStyle>
            <a:lvl1pPr marL="0" algn="r">
              <a:spcBef>
                <a:spcPts val="0"/>
              </a:spcBef>
              <a:defRPr sz="1400" b="1" baseline="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
        <p:nvSpPr>
          <p:cNvPr id="4" name="Date Placeholder 1"/>
          <p:cNvSpPr>
            <a:spLocks noGrp="1"/>
          </p:cNvSpPr>
          <p:nvPr>
            <p:ph type="dt" sz="half" idx="15"/>
          </p:nvPr>
        </p:nvSpPr>
        <p:spPr/>
        <p:txBody>
          <a:bodyPr/>
          <a:lstStyle>
            <a:lvl1pPr>
              <a:defRPr/>
            </a:lvl1pPr>
          </a:lstStyle>
          <a:p>
            <a:pPr>
              <a:defRPr/>
            </a:pPr>
            <a:fld id="{E1E51061-519A-4784-892B-B95E7889EEBA}" type="datetime1">
              <a:rPr lang="en-US" altLang="en-US"/>
              <a:pPr>
                <a:defRPr/>
              </a:pPr>
              <a:t>8/27/2015</a:t>
            </a:fld>
            <a:endParaRPr lang="en-US" altLang="en-US"/>
          </a:p>
        </p:txBody>
      </p:sp>
      <p:sp>
        <p:nvSpPr>
          <p:cNvPr id="6" name="Slide Number Placeholder 2"/>
          <p:cNvSpPr>
            <a:spLocks noGrp="1"/>
          </p:cNvSpPr>
          <p:nvPr>
            <p:ph type="sldNum" sz="quarter" idx="16"/>
          </p:nvPr>
        </p:nvSpPr>
        <p:spPr/>
        <p:txBody>
          <a:bodyPr/>
          <a:lstStyle>
            <a:lvl1pPr>
              <a:defRPr/>
            </a:lvl1pPr>
          </a:lstStyle>
          <a:p>
            <a:fld id="{7C3EF180-0D60-44B2-9F82-6747EC9A3947}" type="slidenum">
              <a:rPr lang="en-US" altLang="en-US"/>
              <a:pPr/>
              <a:t>‹#›</a:t>
            </a:fld>
            <a:endParaRPr lang="en-US" altLang="en-US"/>
          </a:p>
        </p:txBody>
      </p:sp>
    </p:spTree>
    <p:extLst>
      <p:ext uri="{BB962C8B-B14F-4D97-AF65-F5344CB8AC3E}">
        <p14:creationId xmlns:p14="http://schemas.microsoft.com/office/powerpoint/2010/main" val="870937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nyu_white.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30188" y="234950"/>
            <a:ext cx="6731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0"/>
            <a:ext cx="9153525" cy="712788"/>
          </a:xfrm>
          <a:prstGeom prst="rect">
            <a:avLst/>
          </a:prstGeom>
          <a:solidFill>
            <a:srgbClr val="57068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800"/>
          </a:p>
        </p:txBody>
      </p:sp>
      <p:pic>
        <p:nvPicPr>
          <p:cNvPr id="1028" name="Picture 1"/>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233363" y="238125"/>
            <a:ext cx="16891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2"/>
          </p:nvPr>
        </p:nvSpPr>
        <p:spPr>
          <a:xfrm>
            <a:off x="457200" y="4767263"/>
            <a:ext cx="2133600" cy="274637"/>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D3C6B9CB-E168-4894-A991-F440560B5009}" type="datetime1">
              <a:rPr lang="en-US" altLang="en-US"/>
              <a:pPr>
                <a:defRPr/>
              </a:pPr>
              <a:t>8/27/2015</a:t>
            </a:fld>
            <a:endParaRPr lang="en-US" altLang="en-US"/>
          </a:p>
        </p:txBody>
      </p:sp>
      <p:sp>
        <p:nvSpPr>
          <p:cNvPr id="3" name="Slide Number Placeholder 2"/>
          <p:cNvSpPr>
            <a:spLocks noGrp="1"/>
          </p:cNvSpPr>
          <p:nvPr>
            <p:ph type="sldNum" sz="quarter" idx="4"/>
          </p:nvPr>
        </p:nvSpPr>
        <p:spPr>
          <a:xfrm>
            <a:off x="6553200" y="4767263"/>
            <a:ext cx="2133600" cy="274637"/>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5EF6DBCF-3A38-469F-BCB5-3B5338553E56}"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1" r:id="rId3"/>
    <p:sldLayoutId id="2147483732" r:id="rId4"/>
  </p:sldLayoutIdLst>
  <p:hf hdr="0" ftr="0"/>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charset="0"/>
        </a:defRPr>
      </a:lvl5pPr>
      <a:lvl6pPr marL="457200"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defRPr sz="2400" kern="1200">
          <a:solidFill>
            <a:schemeClr val="tx1"/>
          </a:solidFill>
          <a:latin typeface="+mn-lt"/>
          <a:ea typeface="MS PGothic" panose="020B0600070205080204" pitchFamily="34" charset="-128"/>
          <a:cs typeface="ＭＳ Ｐゴシック" charset="0"/>
        </a:defRPr>
      </a:lvl1pPr>
      <a:lvl2pPr marL="628650" indent="-171450" algn="l" defTabSz="457200" rtl="0" eaLnBrk="0" fontAlgn="base" hangingPunct="0">
        <a:spcBef>
          <a:spcPct val="20000"/>
        </a:spcBef>
        <a:spcAft>
          <a:spcPct val="0"/>
        </a:spcAft>
        <a:buFont typeface="Arial" pitchFamily="34" charset="0"/>
        <a:buChar char="•"/>
        <a:defRPr sz="1400" kern="1200">
          <a:solidFill>
            <a:schemeClr val="tx1"/>
          </a:solidFill>
          <a:latin typeface="+mn-lt"/>
          <a:ea typeface="MS PGothic" panose="020B0600070205080204" pitchFamily="34" charset="-128"/>
          <a:cs typeface="+mn-cs"/>
        </a:defRPr>
      </a:lvl2pPr>
      <a:lvl3pPr marL="1085850" indent="-171450" algn="l" defTabSz="457200" rtl="0" eaLnBrk="0" fontAlgn="base" hangingPunct="0">
        <a:spcBef>
          <a:spcPct val="20000"/>
        </a:spcBef>
        <a:spcAft>
          <a:spcPct val="0"/>
        </a:spcAft>
        <a:buFont typeface="Arial" pitchFamily="34" charset="0"/>
        <a:buChar char="•"/>
        <a:defRPr sz="1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Courier New" pitchFamily="49" charset="0"/>
        <a:buChar char="o"/>
        <a:defRPr sz="1400" kern="1200">
          <a:solidFill>
            <a:schemeClr val="tx1"/>
          </a:solidFill>
          <a:latin typeface="+mn-lt"/>
          <a:ea typeface="MS PGothic" panose="020B0600070205080204" pitchFamily="34" charset="-128"/>
          <a:cs typeface="+mn-cs"/>
        </a:defRPr>
      </a:lvl4pPr>
      <a:lvl5pPr marL="2114550" indent="-285750" algn="l" defTabSz="457200" rtl="0" eaLnBrk="0" fontAlgn="base" hangingPunct="0">
        <a:spcBef>
          <a:spcPct val="20000"/>
        </a:spcBef>
        <a:spcAft>
          <a:spcPct val="0"/>
        </a:spcAft>
        <a:buFont typeface="Wingdings" pitchFamily="2" charset="2"/>
        <a:buChar char="Ø"/>
        <a:defRPr sz="14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smtClean="0">
                <a:latin typeface="Tahoma" pitchFamily="34" charset="0"/>
                <a:cs typeface="Tahoma" pitchFamily="34" charset="0"/>
              </a:rPr>
              <a:t>EG1003: Introduction to Engineering and Design</a:t>
            </a:r>
          </a:p>
        </p:txBody>
      </p:sp>
      <p:sp>
        <p:nvSpPr>
          <p:cNvPr id="3" name="Rectangle 2"/>
          <p:cNvSpPr txBox="1">
            <a:spLocks noChangeArrowheads="1"/>
          </p:cNvSpPr>
          <p:nvPr/>
        </p:nvSpPr>
        <p:spPr>
          <a:xfrm>
            <a:off x="533400" y="1209675"/>
            <a:ext cx="8153400" cy="1219200"/>
          </a:xfrm>
          <a:prstGeom prst="rect">
            <a:avLst/>
          </a:prstGeom>
        </p:spPr>
        <p:txBody>
          <a:bodyPr/>
          <a:lst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charset="0"/>
              </a:defRPr>
            </a:lvl5pPr>
            <a:lvl6pPr marL="457200"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9pPr>
          </a:lstStyle>
          <a:p>
            <a:pPr>
              <a:defRPr/>
            </a:pPr>
            <a:r>
              <a:rPr lang="en-US" b="1" dirty="0">
                <a:solidFill>
                  <a:srgbClr val="000066"/>
                </a:solidFill>
                <a:effectLst>
                  <a:outerShdw blurRad="38100" dist="38100" dir="2700000" algn="tl">
                    <a:srgbClr val="000000"/>
                  </a:outerShdw>
                </a:effectLst>
                <a:latin typeface="Tahoma" pitchFamily="34" charset="0"/>
              </a:rPr>
              <a:t>EG1003 Overview</a:t>
            </a:r>
          </a:p>
        </p:txBody>
      </p:sp>
      <p:pic>
        <p:nvPicPr>
          <p:cNvPr id="5" name="Content Placeholder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01852" y="1977394"/>
            <a:ext cx="2616496" cy="300989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Semester-Long Design Project</a:t>
            </a:r>
            <a:endParaRPr lang="en-US" altLang="en-US" sz="2400" b="0" dirty="0" smtClean="0">
              <a:latin typeface="Tahoma" pitchFamily="34" charset="0"/>
              <a:cs typeface="Tahoma" pitchFamily="34" charset="0"/>
            </a:endParaRPr>
          </a:p>
        </p:txBody>
      </p:sp>
      <p:sp>
        <p:nvSpPr>
          <p:cNvPr id="14339" name="Rectangle 3"/>
          <p:cNvSpPr txBox="1">
            <a:spLocks noChangeArrowheads="1"/>
          </p:cNvSpPr>
          <p:nvPr/>
        </p:nvSpPr>
        <p:spPr bwMode="auto">
          <a:xfrm>
            <a:off x="930275" y="1222375"/>
            <a:ext cx="7413625"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Arial" pitchFamily="34" charset="0"/>
                <a:ea typeface="MS PGothic" pitchFamily="34" charset="-128"/>
              </a:defRPr>
            </a:lvl1pPr>
            <a:lvl2pPr marL="914400" indent="-457200">
              <a:defRPr sz="2400">
                <a:solidFill>
                  <a:schemeClr val="tx1"/>
                </a:solidFill>
                <a:latin typeface="Arial" pitchFamily="34" charset="0"/>
                <a:ea typeface="MS PGothic" pitchFamily="34" charset="-128"/>
              </a:defRPr>
            </a:lvl2pPr>
            <a:lvl3pPr marL="1085850" indent="-17145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114550" indent="-285750">
              <a:defRPr sz="2400">
                <a:solidFill>
                  <a:schemeClr val="tx1"/>
                </a:solidFill>
                <a:latin typeface="Arial" pitchFamily="34" charset="0"/>
                <a:ea typeface="MS PGothic" pitchFamily="34" charset="-128"/>
              </a:defRPr>
            </a:lvl5pPr>
            <a:lvl6pPr marL="25717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6pPr>
            <a:lvl7pPr marL="30289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7pPr>
            <a:lvl8pPr marL="34861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8pPr>
            <a:lvl9pPr marL="39433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lnSpc>
                <a:spcPct val="150000"/>
              </a:lnSpc>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Ten-week project</a:t>
            </a:r>
          </a:p>
          <a:p>
            <a:pPr eaLnBrk="1" hangingPunct="1">
              <a:lnSpc>
                <a:spcPct val="150000"/>
              </a:lnSpc>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Students grouped in teams of 2 to 3 people</a:t>
            </a:r>
          </a:p>
          <a:p>
            <a:pPr eaLnBrk="1" hangingPunct="1">
              <a:lnSpc>
                <a:spcPct val="150000"/>
              </a:lnSpc>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Nine projects to choose from</a:t>
            </a:r>
          </a:p>
          <a:p>
            <a:pPr marL="914400" eaLnBrk="1" hangingPunct="1">
              <a:lnSpc>
                <a:spcPct val="150000"/>
              </a:lnSpc>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Section dependent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Semester-Long Design Project</a:t>
            </a:r>
            <a:endParaRPr lang="en-US" altLang="en-US" sz="2400" b="0" dirty="0" smtClean="0">
              <a:latin typeface="Tahoma" pitchFamily="34" charset="0"/>
              <a:cs typeface="Tahoma" pitchFamily="34" charset="0"/>
            </a:endParaRPr>
          </a:p>
        </p:txBody>
      </p:sp>
      <p:graphicFrame>
        <p:nvGraphicFramePr>
          <p:cNvPr id="4" name="Content Placeholder 3"/>
          <p:cNvGraphicFramePr>
            <a:graphicFrameLocks/>
          </p:cNvGraphicFramePr>
          <p:nvPr>
            <p:extLst>
              <p:ext uri="{D42A27DB-BD31-4B8C-83A1-F6EECF244321}">
                <p14:modId xmlns:p14="http://schemas.microsoft.com/office/powerpoint/2010/main" val="2828419323"/>
              </p:ext>
            </p:extLst>
          </p:nvPr>
        </p:nvGraphicFramePr>
        <p:xfrm>
          <a:off x="546462" y="829491"/>
          <a:ext cx="8077200" cy="4053840"/>
        </p:xfrm>
        <a:graphic>
          <a:graphicData uri="http://schemas.openxmlformats.org/drawingml/2006/table">
            <a:tbl>
              <a:tblPr firstRow="1" bandRow="1">
                <a:tableStyleId>{5C22544A-7EE6-4342-B048-85BDC9FD1C3A}</a:tableStyleId>
              </a:tblPr>
              <a:tblGrid>
                <a:gridCol w="5715000"/>
                <a:gridCol w="2362200"/>
              </a:tblGrid>
              <a:tr h="579120">
                <a:tc>
                  <a:txBody>
                    <a:bodyPr/>
                    <a:lstStyle/>
                    <a:p>
                      <a:r>
                        <a:rPr lang="en-US" sz="3200" dirty="0" smtClean="0">
                          <a:latin typeface="Arial" pitchFamily="34" charset="0"/>
                          <a:cs typeface="Arial" pitchFamily="34" charset="0"/>
                        </a:rPr>
                        <a:t>Item</a:t>
                      </a:r>
                      <a:endParaRPr lang="en-US" sz="3200" dirty="0">
                        <a:latin typeface="Arial" pitchFamily="34" charset="0"/>
                        <a:cs typeface="Arial" pitchFamily="34" charset="0"/>
                      </a:endParaRPr>
                    </a:p>
                  </a:txBody>
                  <a:tcPr anchor="ctr">
                    <a:solidFill>
                      <a:srgbClr val="522E91"/>
                    </a:solidFill>
                  </a:tcPr>
                </a:tc>
                <a:tc>
                  <a:txBody>
                    <a:bodyPr/>
                    <a:lstStyle/>
                    <a:p>
                      <a:pPr algn="r"/>
                      <a:r>
                        <a:rPr lang="en-US" sz="3200" dirty="0" smtClean="0">
                          <a:latin typeface="Arial" pitchFamily="34" charset="0"/>
                          <a:cs typeface="Arial" pitchFamily="34" charset="0"/>
                        </a:rPr>
                        <a:t>% of</a:t>
                      </a:r>
                      <a:r>
                        <a:rPr lang="en-US" sz="3200" baseline="0" dirty="0" smtClean="0">
                          <a:latin typeface="Arial" pitchFamily="34" charset="0"/>
                          <a:cs typeface="Arial" pitchFamily="34" charset="0"/>
                        </a:rPr>
                        <a:t> Grade</a:t>
                      </a:r>
                      <a:endParaRPr lang="en-US" sz="3200" dirty="0">
                        <a:latin typeface="Arial" pitchFamily="34" charset="0"/>
                        <a:cs typeface="Arial" pitchFamily="34" charset="0"/>
                      </a:endParaRPr>
                    </a:p>
                  </a:txBody>
                  <a:tcPr anchor="ctr">
                    <a:solidFill>
                      <a:srgbClr val="522E91"/>
                    </a:solidFill>
                  </a:tcPr>
                </a:tc>
              </a:tr>
              <a:tr h="579120">
                <a:tc>
                  <a:txBody>
                    <a:bodyPr/>
                    <a:lstStyle/>
                    <a:p>
                      <a:r>
                        <a:rPr lang="en-US" sz="3200" dirty="0" smtClean="0">
                          <a:solidFill>
                            <a:srgbClr val="522E91"/>
                          </a:solidFill>
                          <a:latin typeface="Arial" pitchFamily="34" charset="0"/>
                          <a:cs typeface="Arial" pitchFamily="34" charset="0"/>
                        </a:rPr>
                        <a:t>TA Lab Reports</a:t>
                      </a:r>
                      <a:endParaRPr lang="en-US" sz="3200" dirty="0">
                        <a:solidFill>
                          <a:srgbClr val="522E91"/>
                        </a:solidFill>
                        <a:latin typeface="Arial" pitchFamily="34" charset="0"/>
                        <a:cs typeface="Arial" pitchFamily="34" charset="0"/>
                      </a:endParaRPr>
                    </a:p>
                  </a:txBody>
                  <a:tcPr anchor="ctr"/>
                </a:tc>
                <a:tc>
                  <a:txBody>
                    <a:bodyPr/>
                    <a:lstStyle/>
                    <a:p>
                      <a:pPr algn="r"/>
                      <a:r>
                        <a:rPr lang="en-US" sz="3200" dirty="0" smtClean="0">
                          <a:solidFill>
                            <a:srgbClr val="522E91"/>
                          </a:solidFill>
                          <a:latin typeface="Arial" pitchFamily="34" charset="0"/>
                          <a:cs typeface="Arial" pitchFamily="34" charset="0"/>
                        </a:rPr>
                        <a:t>20%</a:t>
                      </a:r>
                      <a:endParaRPr lang="en-US" sz="3200" dirty="0">
                        <a:solidFill>
                          <a:srgbClr val="522E91"/>
                        </a:solidFill>
                        <a:latin typeface="Arial" pitchFamily="34" charset="0"/>
                        <a:cs typeface="Arial" pitchFamily="34" charset="0"/>
                      </a:endParaRPr>
                    </a:p>
                  </a:txBody>
                  <a:tcPr anchor="ctr"/>
                </a:tc>
              </a:tr>
              <a:tr h="579120">
                <a:tc>
                  <a:txBody>
                    <a:bodyPr/>
                    <a:lstStyle/>
                    <a:p>
                      <a:r>
                        <a:rPr lang="en-US" sz="3200" dirty="0" smtClean="0">
                          <a:solidFill>
                            <a:srgbClr val="522E91"/>
                          </a:solidFill>
                          <a:latin typeface="Arial" pitchFamily="34" charset="0"/>
                          <a:cs typeface="Arial" pitchFamily="34" charset="0"/>
                        </a:rPr>
                        <a:t>WC Lab Reports</a:t>
                      </a:r>
                      <a:endParaRPr lang="en-US" sz="3200" dirty="0">
                        <a:solidFill>
                          <a:srgbClr val="522E91"/>
                        </a:solidFill>
                        <a:latin typeface="Arial" pitchFamily="34" charset="0"/>
                        <a:cs typeface="Arial" pitchFamily="34" charset="0"/>
                      </a:endParaRPr>
                    </a:p>
                  </a:txBody>
                  <a:tcPr anchor="ctr"/>
                </a:tc>
                <a:tc>
                  <a:txBody>
                    <a:bodyPr/>
                    <a:lstStyle/>
                    <a:p>
                      <a:pPr algn="r"/>
                      <a:r>
                        <a:rPr lang="en-US" sz="3200" dirty="0" smtClean="0">
                          <a:solidFill>
                            <a:srgbClr val="522E91"/>
                          </a:solidFill>
                          <a:latin typeface="Arial" pitchFamily="34" charset="0"/>
                          <a:cs typeface="Arial" pitchFamily="34" charset="0"/>
                        </a:rPr>
                        <a:t>20%</a:t>
                      </a:r>
                      <a:endParaRPr lang="en-US" sz="3200" dirty="0">
                        <a:solidFill>
                          <a:srgbClr val="522E91"/>
                        </a:solidFill>
                        <a:latin typeface="Arial" pitchFamily="34" charset="0"/>
                        <a:cs typeface="Arial" pitchFamily="34" charset="0"/>
                      </a:endParaRPr>
                    </a:p>
                  </a:txBody>
                  <a:tcPr anchor="ctr"/>
                </a:tc>
              </a:tr>
              <a:tr h="579120">
                <a:tc>
                  <a:txBody>
                    <a:bodyPr/>
                    <a:lstStyle/>
                    <a:p>
                      <a:r>
                        <a:rPr lang="en-US" sz="3200" dirty="0" smtClean="0">
                          <a:solidFill>
                            <a:srgbClr val="522E91"/>
                          </a:solidFill>
                          <a:latin typeface="Arial" pitchFamily="34" charset="0"/>
                          <a:cs typeface="Arial" pitchFamily="34" charset="0"/>
                        </a:rPr>
                        <a:t>Lab Quizzes</a:t>
                      </a:r>
                      <a:endParaRPr lang="en-US" sz="3200" dirty="0">
                        <a:solidFill>
                          <a:srgbClr val="522E91"/>
                        </a:solidFill>
                        <a:latin typeface="Arial" pitchFamily="34" charset="0"/>
                        <a:cs typeface="Arial" pitchFamily="34" charset="0"/>
                      </a:endParaRPr>
                    </a:p>
                  </a:txBody>
                  <a:tcPr anchor="ctr"/>
                </a:tc>
                <a:tc>
                  <a:txBody>
                    <a:bodyPr/>
                    <a:lstStyle/>
                    <a:p>
                      <a:pPr algn="r"/>
                      <a:r>
                        <a:rPr lang="en-US" sz="3200" dirty="0" smtClean="0">
                          <a:solidFill>
                            <a:srgbClr val="522E91"/>
                          </a:solidFill>
                          <a:latin typeface="Arial" pitchFamily="34" charset="0"/>
                          <a:cs typeface="Arial" pitchFamily="34" charset="0"/>
                        </a:rPr>
                        <a:t>5%</a:t>
                      </a:r>
                      <a:endParaRPr lang="en-US" sz="3200" dirty="0">
                        <a:solidFill>
                          <a:srgbClr val="522E91"/>
                        </a:solidFill>
                        <a:latin typeface="Arial" pitchFamily="34" charset="0"/>
                        <a:cs typeface="Arial" pitchFamily="34" charset="0"/>
                      </a:endParaRPr>
                    </a:p>
                  </a:txBody>
                  <a:tcPr anchor="ctr"/>
                </a:tc>
              </a:tr>
              <a:tr h="579120">
                <a:tc>
                  <a:txBody>
                    <a:bodyPr/>
                    <a:lstStyle/>
                    <a:p>
                      <a:r>
                        <a:rPr lang="en-US" sz="3200" dirty="0" smtClean="0">
                          <a:solidFill>
                            <a:srgbClr val="522E91"/>
                          </a:solidFill>
                          <a:latin typeface="Arial" pitchFamily="34" charset="0"/>
                          <a:cs typeface="Arial" pitchFamily="34" charset="0"/>
                        </a:rPr>
                        <a:t>Recitation Presentations</a:t>
                      </a:r>
                      <a:endParaRPr lang="en-US" sz="3200" dirty="0">
                        <a:solidFill>
                          <a:srgbClr val="522E91"/>
                        </a:solidFill>
                        <a:latin typeface="Arial" pitchFamily="34" charset="0"/>
                        <a:cs typeface="Arial" pitchFamily="34" charset="0"/>
                      </a:endParaRPr>
                    </a:p>
                  </a:txBody>
                  <a:tcPr anchor="ctr"/>
                </a:tc>
                <a:tc>
                  <a:txBody>
                    <a:bodyPr/>
                    <a:lstStyle/>
                    <a:p>
                      <a:pPr algn="r"/>
                      <a:r>
                        <a:rPr lang="en-US" sz="3200" dirty="0" smtClean="0">
                          <a:solidFill>
                            <a:srgbClr val="522E91"/>
                          </a:solidFill>
                          <a:latin typeface="Arial" pitchFamily="34" charset="0"/>
                          <a:cs typeface="Arial" pitchFamily="34" charset="0"/>
                        </a:rPr>
                        <a:t>15%</a:t>
                      </a:r>
                      <a:endParaRPr lang="en-US" sz="3200" dirty="0">
                        <a:solidFill>
                          <a:srgbClr val="522E91"/>
                        </a:solidFill>
                        <a:latin typeface="Arial" pitchFamily="34" charset="0"/>
                        <a:cs typeface="Arial" pitchFamily="34" charset="0"/>
                      </a:endParaRPr>
                    </a:p>
                  </a:txBody>
                  <a:tcPr anchor="ctr"/>
                </a:tc>
              </a:tr>
              <a:tr h="579120">
                <a:tc>
                  <a:txBody>
                    <a:bodyPr/>
                    <a:lstStyle/>
                    <a:p>
                      <a:r>
                        <a:rPr lang="en-US" sz="3200" dirty="0" smtClean="0">
                          <a:solidFill>
                            <a:srgbClr val="522E91"/>
                          </a:solidFill>
                          <a:latin typeface="Arial" pitchFamily="34" charset="0"/>
                          <a:cs typeface="Arial" pitchFamily="34" charset="0"/>
                        </a:rPr>
                        <a:t>Semester-Long</a:t>
                      </a:r>
                      <a:r>
                        <a:rPr lang="en-US" sz="3200" baseline="0" dirty="0" smtClean="0">
                          <a:solidFill>
                            <a:srgbClr val="522E91"/>
                          </a:solidFill>
                          <a:latin typeface="Arial" pitchFamily="34" charset="0"/>
                          <a:cs typeface="Arial" pitchFamily="34" charset="0"/>
                        </a:rPr>
                        <a:t> Design Project</a:t>
                      </a:r>
                      <a:endParaRPr lang="en-US" sz="3200" dirty="0">
                        <a:solidFill>
                          <a:srgbClr val="522E91"/>
                        </a:solidFill>
                        <a:latin typeface="Arial" pitchFamily="34" charset="0"/>
                        <a:cs typeface="Arial" pitchFamily="34" charset="0"/>
                      </a:endParaRPr>
                    </a:p>
                  </a:txBody>
                  <a:tcPr anchor="ctr"/>
                </a:tc>
                <a:tc>
                  <a:txBody>
                    <a:bodyPr/>
                    <a:lstStyle/>
                    <a:p>
                      <a:pPr algn="r"/>
                      <a:r>
                        <a:rPr lang="en-US" sz="3200" dirty="0" smtClean="0">
                          <a:solidFill>
                            <a:srgbClr val="522E91"/>
                          </a:solidFill>
                          <a:latin typeface="Arial" pitchFamily="34" charset="0"/>
                          <a:cs typeface="Arial" pitchFamily="34" charset="0"/>
                        </a:rPr>
                        <a:t>30%</a:t>
                      </a:r>
                      <a:endParaRPr lang="en-US" sz="3200" dirty="0">
                        <a:solidFill>
                          <a:srgbClr val="522E91"/>
                        </a:solidFill>
                        <a:latin typeface="Arial" pitchFamily="34" charset="0"/>
                        <a:cs typeface="Arial" pitchFamily="34" charset="0"/>
                      </a:endParaRPr>
                    </a:p>
                  </a:txBody>
                  <a:tcPr anchor="ctr"/>
                </a:tc>
              </a:tr>
              <a:tr h="579120">
                <a:tc>
                  <a:txBody>
                    <a:bodyPr/>
                    <a:lstStyle/>
                    <a:p>
                      <a:r>
                        <a:rPr lang="en-US" sz="3200" dirty="0" smtClean="0">
                          <a:solidFill>
                            <a:srgbClr val="522E91"/>
                          </a:solidFill>
                          <a:latin typeface="Arial" pitchFamily="34" charset="0"/>
                          <a:cs typeface="Arial" pitchFamily="34" charset="0"/>
                        </a:rPr>
                        <a:t>Lecture Attendance</a:t>
                      </a:r>
                      <a:endParaRPr lang="en-US" sz="3200" dirty="0">
                        <a:solidFill>
                          <a:srgbClr val="522E91"/>
                        </a:solidFill>
                        <a:latin typeface="Arial" pitchFamily="34" charset="0"/>
                        <a:cs typeface="Arial" pitchFamily="34" charset="0"/>
                      </a:endParaRPr>
                    </a:p>
                  </a:txBody>
                  <a:tcPr anchor="ctr"/>
                </a:tc>
                <a:tc>
                  <a:txBody>
                    <a:bodyPr/>
                    <a:lstStyle/>
                    <a:p>
                      <a:pPr algn="r"/>
                      <a:r>
                        <a:rPr lang="en-US" sz="3200" dirty="0" smtClean="0">
                          <a:solidFill>
                            <a:srgbClr val="522E91"/>
                          </a:solidFill>
                          <a:latin typeface="Arial" pitchFamily="34" charset="0"/>
                          <a:cs typeface="Arial" pitchFamily="34" charset="0"/>
                        </a:rPr>
                        <a:t>10%</a:t>
                      </a:r>
                      <a:endParaRPr lang="en-US" sz="3200" dirty="0">
                        <a:solidFill>
                          <a:srgbClr val="522E91"/>
                        </a:solidFill>
                        <a:latin typeface="Arial" pitchFamily="34" charset="0"/>
                        <a:cs typeface="Arial" pitchFamily="34" charset="0"/>
                      </a:endParaRPr>
                    </a:p>
                  </a:txBody>
                  <a:tcPr anchor="ct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Communication</a:t>
            </a:r>
            <a:endParaRPr lang="en-US" altLang="en-US" sz="2400" b="0" dirty="0" smtClean="0">
              <a:latin typeface="Tahoma" pitchFamily="34" charset="0"/>
              <a:cs typeface="Tahoma" pitchFamily="34" charset="0"/>
            </a:endParaRPr>
          </a:p>
        </p:txBody>
      </p:sp>
      <p:sp>
        <p:nvSpPr>
          <p:cNvPr id="14339" name="Rectangle 3"/>
          <p:cNvSpPr txBox="1">
            <a:spLocks noChangeArrowheads="1"/>
          </p:cNvSpPr>
          <p:nvPr/>
        </p:nvSpPr>
        <p:spPr bwMode="auto">
          <a:xfrm>
            <a:off x="930275" y="961117"/>
            <a:ext cx="7413625"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Arial" pitchFamily="34" charset="0"/>
                <a:ea typeface="MS PGothic" pitchFamily="34" charset="-128"/>
              </a:defRPr>
            </a:lvl1pPr>
            <a:lvl2pPr marL="914400" indent="-457200">
              <a:defRPr sz="2400">
                <a:solidFill>
                  <a:schemeClr val="tx1"/>
                </a:solidFill>
                <a:latin typeface="Arial" pitchFamily="34" charset="0"/>
                <a:ea typeface="MS PGothic" pitchFamily="34" charset="-128"/>
              </a:defRPr>
            </a:lvl2pPr>
            <a:lvl3pPr marL="1085850" indent="-17145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114550" indent="-285750">
              <a:defRPr sz="2400">
                <a:solidFill>
                  <a:schemeClr val="tx1"/>
                </a:solidFill>
                <a:latin typeface="Arial" pitchFamily="34" charset="0"/>
                <a:ea typeface="MS PGothic" pitchFamily="34" charset="-128"/>
              </a:defRPr>
            </a:lvl5pPr>
            <a:lvl6pPr marL="25717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6pPr>
            <a:lvl7pPr marL="30289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7pPr>
            <a:lvl8pPr marL="34861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8pPr>
            <a:lvl9pPr marL="39433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ts val="600"/>
              </a:spcBef>
              <a:buFont typeface="Wingdings" pitchFamily="2" charset="2"/>
              <a:buChar char="Ø"/>
            </a:pPr>
            <a:r>
              <a:rPr lang="en-US" altLang="en-US" dirty="0" smtClean="0">
                <a:solidFill>
                  <a:srgbClr val="000066"/>
                </a:solidFill>
                <a:latin typeface="Tahoma" pitchFamily="34" charset="0"/>
                <a:cs typeface="Tahoma" pitchFamily="34" charset="0"/>
              </a:rPr>
              <a:t>EG Website (eg.poly.edu) </a:t>
            </a:r>
          </a:p>
          <a:p>
            <a:pPr marL="914400" eaLnBrk="1" hangingPunct="1">
              <a:spcBef>
                <a:spcPts val="600"/>
              </a:spcBef>
              <a:buFont typeface="Wingdings" pitchFamily="2" charset="2"/>
              <a:buChar char="Ø"/>
            </a:pPr>
            <a:r>
              <a:rPr lang="en-US" altLang="en-US" dirty="0" smtClean="0">
                <a:solidFill>
                  <a:srgbClr val="000066"/>
                </a:solidFill>
                <a:latin typeface="Tahoma" pitchFamily="34" charset="0"/>
                <a:cs typeface="Tahoma" pitchFamily="34" charset="0"/>
              </a:rPr>
              <a:t>Electronic Submission</a:t>
            </a:r>
          </a:p>
          <a:p>
            <a:pPr marL="914400" eaLnBrk="1" hangingPunct="1">
              <a:spcBef>
                <a:spcPts val="600"/>
              </a:spcBef>
              <a:buFont typeface="Wingdings" pitchFamily="2" charset="2"/>
              <a:buChar char="Ø"/>
            </a:pPr>
            <a:r>
              <a:rPr lang="en-US" altLang="en-US" smtClean="0">
                <a:solidFill>
                  <a:srgbClr val="000066"/>
                </a:solidFill>
                <a:latin typeface="Tahoma" pitchFamily="34" charset="0"/>
                <a:cs typeface="Tahoma" pitchFamily="34" charset="0"/>
              </a:rPr>
              <a:t>Email</a:t>
            </a:r>
            <a:endParaRPr lang="en-US" altLang="en-US" dirty="0" smtClean="0">
              <a:solidFill>
                <a:srgbClr val="000066"/>
              </a:solidFill>
              <a:latin typeface="Tahoma" pitchFamily="34" charset="0"/>
              <a:cs typeface="Tahoma" pitchFamily="34" charset="0"/>
            </a:endParaRPr>
          </a:p>
          <a:p>
            <a:pPr marL="914400" eaLnBrk="1" hangingPunct="1">
              <a:spcBef>
                <a:spcPts val="600"/>
              </a:spcBef>
              <a:buFont typeface="Wingdings" pitchFamily="2" charset="2"/>
              <a:buChar char="Ø"/>
            </a:pPr>
            <a:r>
              <a:rPr lang="en-US" altLang="en-US" dirty="0" smtClean="0">
                <a:solidFill>
                  <a:srgbClr val="000066"/>
                </a:solidFill>
                <a:latin typeface="Tahoma" pitchFamily="34" charset="0"/>
                <a:cs typeface="Tahoma" pitchFamily="34" charset="0"/>
              </a:rPr>
              <a:t>Grades</a:t>
            </a:r>
          </a:p>
          <a:p>
            <a:pPr eaLnBrk="1" hangingPunct="1">
              <a:spcBef>
                <a:spcPts val="600"/>
              </a:spcBef>
              <a:buFont typeface="Wingdings" pitchFamily="2" charset="2"/>
              <a:buChar char="Ø"/>
            </a:pPr>
            <a:r>
              <a:rPr lang="en-US" altLang="en-US" dirty="0" smtClean="0">
                <a:solidFill>
                  <a:srgbClr val="000066"/>
                </a:solidFill>
                <a:latin typeface="Tahoma" pitchFamily="34" charset="0"/>
                <a:cs typeface="Tahoma" pitchFamily="34" charset="0"/>
              </a:rPr>
              <a:t>EG Manual (manual.eg.poly.edu)</a:t>
            </a:r>
          </a:p>
          <a:p>
            <a:pPr marL="914400" eaLnBrk="1" hangingPunct="1">
              <a:spcBef>
                <a:spcPts val="600"/>
              </a:spcBef>
              <a:buFont typeface="Wingdings" pitchFamily="2" charset="2"/>
              <a:buChar char="Ø"/>
            </a:pPr>
            <a:r>
              <a:rPr lang="en-US" altLang="en-US" dirty="0" smtClean="0">
                <a:solidFill>
                  <a:srgbClr val="000066"/>
                </a:solidFill>
                <a:latin typeface="Tahoma" pitchFamily="34" charset="0"/>
                <a:cs typeface="Tahoma" pitchFamily="34" charset="0"/>
              </a:rPr>
              <a:t>Detailed information about labs, projects, and policies</a:t>
            </a:r>
          </a:p>
        </p:txBody>
      </p:sp>
    </p:spTree>
    <p:extLst>
      <p:ext uri="{BB962C8B-B14F-4D97-AF65-F5344CB8AC3E}">
        <p14:creationId xmlns:p14="http://schemas.microsoft.com/office/powerpoint/2010/main" val="22670425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Electronic Submission</a:t>
            </a:r>
            <a:endParaRPr lang="en-US" altLang="en-US" sz="2400" b="0" dirty="0" smtClean="0">
              <a:latin typeface="Tahoma" pitchFamily="34" charset="0"/>
              <a:cs typeface="Tahoma" pitchFamily="34" charset="0"/>
            </a:endParaRPr>
          </a:p>
        </p:txBody>
      </p:sp>
      <p:sp>
        <p:nvSpPr>
          <p:cNvPr id="14339" name="Rectangle 3"/>
          <p:cNvSpPr txBox="1">
            <a:spLocks noChangeArrowheads="1"/>
          </p:cNvSpPr>
          <p:nvPr/>
        </p:nvSpPr>
        <p:spPr bwMode="auto">
          <a:xfrm>
            <a:off x="930275" y="1039495"/>
            <a:ext cx="7413625"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Arial" pitchFamily="34" charset="0"/>
                <a:ea typeface="MS PGothic" pitchFamily="34" charset="-128"/>
              </a:defRPr>
            </a:lvl1pPr>
            <a:lvl2pPr marL="914400" indent="-457200">
              <a:defRPr sz="2400">
                <a:solidFill>
                  <a:schemeClr val="tx1"/>
                </a:solidFill>
                <a:latin typeface="Arial" pitchFamily="34" charset="0"/>
                <a:ea typeface="MS PGothic" pitchFamily="34" charset="-128"/>
              </a:defRPr>
            </a:lvl2pPr>
            <a:lvl3pPr marL="1085850" indent="-17145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114550" indent="-285750">
              <a:defRPr sz="2400">
                <a:solidFill>
                  <a:schemeClr val="tx1"/>
                </a:solidFill>
                <a:latin typeface="Arial" pitchFamily="34" charset="0"/>
                <a:ea typeface="MS PGothic" pitchFamily="34" charset="-128"/>
              </a:defRPr>
            </a:lvl5pPr>
            <a:lvl6pPr marL="25717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6pPr>
            <a:lvl7pPr marL="30289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7pPr>
            <a:lvl8pPr marL="34861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8pPr>
            <a:lvl9pPr marL="39433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All work must be submitted electronically through the EG website (eg.poly.edu</a:t>
            </a:r>
            <a:r>
              <a:rPr lang="en-US" altLang="en-US" dirty="0" smtClean="0">
                <a:solidFill>
                  <a:srgbClr val="000066"/>
                </a:solidFill>
                <a:latin typeface="Tahoma" pitchFamily="34" charset="0"/>
                <a:cs typeface="Tahoma" pitchFamily="34" charset="0"/>
              </a:rPr>
              <a:t>)</a:t>
            </a:r>
            <a:endParaRPr lang="en-US" altLang="en-US" dirty="0" smtClean="0">
              <a:solidFill>
                <a:srgbClr val="000066"/>
              </a:solidFill>
              <a:latin typeface="Tahoma" pitchFamily="34" charset="0"/>
              <a:cs typeface="Tahoma" pitchFamily="34" charset="0"/>
            </a:endParaRPr>
          </a:p>
          <a:p>
            <a:pPr marL="914400" eaLnBrk="1" hangingPunct="1">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in </a:t>
            </a:r>
            <a:r>
              <a:rPr lang="en-US" altLang="en-US" smtClean="0">
                <a:solidFill>
                  <a:srgbClr val="000066"/>
                </a:solidFill>
                <a:latin typeface="Tahoma" pitchFamily="34" charset="0"/>
                <a:cs typeface="Tahoma" pitchFamily="34" charset="0"/>
              </a:rPr>
              <a:t>a Microsoft Word/Excel/PowerPoint </a:t>
            </a:r>
            <a:r>
              <a:rPr lang="en-US" altLang="en-US" dirty="0" smtClean="0">
                <a:solidFill>
                  <a:srgbClr val="000066"/>
                </a:solidFill>
                <a:latin typeface="Tahoma" pitchFamily="34" charset="0"/>
                <a:cs typeface="Tahoma" pitchFamily="34" charset="0"/>
              </a:rPr>
              <a:t>file only</a:t>
            </a:r>
          </a:p>
          <a:p>
            <a:pPr eaLnBrk="1" hangingPunct="1">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Required </a:t>
            </a:r>
            <a:r>
              <a:rPr lang="en-US" altLang="en-US" dirty="0" smtClean="0">
                <a:solidFill>
                  <a:srgbClr val="000066"/>
                </a:solidFill>
                <a:latin typeface="Tahoma" pitchFamily="34" charset="0"/>
                <a:cs typeface="Tahoma" pitchFamily="34" charset="0"/>
              </a:rPr>
              <a:t>by due date or no credit will be received for work</a:t>
            </a:r>
          </a:p>
          <a:p>
            <a:pPr eaLnBrk="1" hangingPunct="1">
              <a:lnSpc>
                <a:spcPct val="150000"/>
              </a:lnSpc>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No negotiation of grades if work is not submitted electronically</a:t>
            </a:r>
          </a:p>
        </p:txBody>
      </p:sp>
    </p:spTree>
    <p:extLst>
      <p:ext uri="{BB962C8B-B14F-4D97-AF65-F5344CB8AC3E}">
        <p14:creationId xmlns:p14="http://schemas.microsoft.com/office/powerpoint/2010/main" val="22670425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Closing</a:t>
            </a:r>
            <a:endParaRPr lang="en-US" altLang="en-US" sz="2400" b="0" dirty="0" smtClean="0">
              <a:latin typeface="Tahoma" pitchFamily="34" charset="0"/>
              <a:cs typeface="Tahoma" pitchFamily="34" charset="0"/>
            </a:endParaRPr>
          </a:p>
        </p:txBody>
      </p:sp>
      <p:sp>
        <p:nvSpPr>
          <p:cNvPr id="14339" name="Rectangle 3"/>
          <p:cNvSpPr txBox="1">
            <a:spLocks noChangeArrowheads="1"/>
          </p:cNvSpPr>
          <p:nvPr/>
        </p:nvSpPr>
        <p:spPr bwMode="auto">
          <a:xfrm>
            <a:off x="483326" y="1222375"/>
            <a:ext cx="8229599"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Arial" pitchFamily="34" charset="0"/>
                <a:ea typeface="MS PGothic" pitchFamily="34" charset="-128"/>
              </a:defRPr>
            </a:lvl1pPr>
            <a:lvl2pPr marL="914400" indent="-457200">
              <a:defRPr sz="2400">
                <a:solidFill>
                  <a:schemeClr val="tx1"/>
                </a:solidFill>
                <a:latin typeface="Arial" pitchFamily="34" charset="0"/>
                <a:ea typeface="MS PGothic" pitchFamily="34" charset="-128"/>
              </a:defRPr>
            </a:lvl2pPr>
            <a:lvl3pPr marL="1085850" indent="-17145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114550" indent="-285750">
              <a:defRPr sz="2400">
                <a:solidFill>
                  <a:schemeClr val="tx1"/>
                </a:solidFill>
                <a:latin typeface="Arial" pitchFamily="34" charset="0"/>
                <a:ea typeface="MS PGothic" pitchFamily="34" charset="-128"/>
              </a:defRPr>
            </a:lvl5pPr>
            <a:lvl6pPr marL="25717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6pPr>
            <a:lvl7pPr marL="30289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7pPr>
            <a:lvl8pPr marL="34861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8pPr>
            <a:lvl9pPr marL="39433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Read manual ahead of time (manual.eg.poly.edu)</a:t>
            </a:r>
          </a:p>
          <a:p>
            <a:pPr eaLnBrk="1" hangingPunct="1">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Use EG website regularly</a:t>
            </a:r>
          </a:p>
          <a:p>
            <a:pPr marL="914400" eaLnBrk="1" hangingPunct="1">
              <a:spcBef>
                <a:spcPct val="40000"/>
              </a:spcBef>
              <a:buFont typeface="Wingdings" pitchFamily="2" charset="2"/>
              <a:buChar char="Ø"/>
            </a:pPr>
            <a:r>
              <a:rPr lang="en-US" altLang="en-US" sz="2200" dirty="0" smtClean="0">
                <a:solidFill>
                  <a:srgbClr val="000066"/>
                </a:solidFill>
                <a:latin typeface="Tahoma" pitchFamily="34" charset="0"/>
                <a:cs typeface="Tahoma" pitchFamily="34" charset="0"/>
              </a:rPr>
              <a:t>Check for last minute cancellations and changes</a:t>
            </a:r>
          </a:p>
          <a:p>
            <a:pPr marL="914400" eaLnBrk="1" hangingPunct="1">
              <a:spcBef>
                <a:spcPct val="40000"/>
              </a:spcBef>
              <a:buFont typeface="Wingdings" pitchFamily="2" charset="2"/>
              <a:buChar char="Ø"/>
            </a:pPr>
            <a:r>
              <a:rPr lang="en-US" altLang="en-US" sz="2200" dirty="0" smtClean="0">
                <a:solidFill>
                  <a:srgbClr val="000066"/>
                </a:solidFill>
                <a:latin typeface="Tahoma" pitchFamily="34" charset="0"/>
                <a:cs typeface="Tahoma" pitchFamily="34" charset="0"/>
              </a:rPr>
              <a:t>Keep in contact with your partners</a:t>
            </a:r>
          </a:p>
          <a:p>
            <a:pPr marL="914400" eaLnBrk="1" hangingPunct="1">
              <a:spcBef>
                <a:spcPct val="40000"/>
              </a:spcBef>
              <a:buFont typeface="Wingdings" pitchFamily="2" charset="2"/>
              <a:buChar char="Ø"/>
            </a:pPr>
            <a:r>
              <a:rPr lang="en-US" altLang="en-US" sz="2200" dirty="0" smtClean="0">
                <a:solidFill>
                  <a:srgbClr val="000066"/>
                </a:solidFill>
                <a:latin typeface="Tahoma" pitchFamily="34" charset="0"/>
                <a:cs typeface="Tahoma" pitchFamily="34" charset="0"/>
              </a:rPr>
              <a:t>Express questions </a:t>
            </a:r>
            <a:r>
              <a:rPr lang="en-US" altLang="en-US" dirty="0" smtClean="0">
                <a:solidFill>
                  <a:srgbClr val="000066"/>
                </a:solidFill>
                <a:latin typeface="Tahoma" pitchFamily="34" charset="0"/>
                <a:cs typeface="Tahoma" pitchFamily="34" charset="0"/>
              </a:rPr>
              <a:t>and concerns to your instructor</a:t>
            </a:r>
          </a:p>
          <a:p>
            <a:pPr eaLnBrk="1" hangingPunct="1">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Ask questions!!!</a:t>
            </a:r>
          </a:p>
          <a:p>
            <a:pPr eaLnBrk="1" hangingPunct="1">
              <a:spcBef>
                <a:spcPct val="40000"/>
              </a:spcBef>
              <a:buFont typeface="Wingdings" pitchFamily="2" charset="2"/>
              <a:buChar char="Ø"/>
            </a:pPr>
            <a:endParaRPr lang="en-US" altLang="en-US" dirty="0" smtClean="0">
              <a:solidFill>
                <a:srgbClr val="000066"/>
              </a:solidFill>
              <a:latin typeface="Tahoma" pitchFamily="34" charset="0"/>
              <a:cs typeface="Tahoma" pitchFamily="34" charset="0"/>
            </a:endParaRPr>
          </a:p>
        </p:txBody>
      </p:sp>
    </p:spTree>
    <p:extLst>
      <p:ext uri="{BB962C8B-B14F-4D97-AF65-F5344CB8AC3E}">
        <p14:creationId xmlns:p14="http://schemas.microsoft.com/office/powerpoint/2010/main" val="22670425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Objectives of EG1003</a:t>
            </a:r>
            <a:endParaRPr lang="en-US" altLang="en-US" sz="2400" b="0" dirty="0" smtClean="0">
              <a:latin typeface="Tahoma" pitchFamily="34" charset="0"/>
              <a:cs typeface="Tahoma" pitchFamily="34" charset="0"/>
            </a:endParaRPr>
          </a:p>
        </p:txBody>
      </p:sp>
      <p:sp>
        <p:nvSpPr>
          <p:cNvPr id="6147" name="Rectangle 3"/>
          <p:cNvSpPr txBox="1">
            <a:spLocks noChangeArrowheads="1"/>
          </p:cNvSpPr>
          <p:nvPr/>
        </p:nvSpPr>
        <p:spPr bwMode="auto">
          <a:xfrm>
            <a:off x="1371600" y="970915"/>
            <a:ext cx="6972300"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Arial" pitchFamily="34" charset="0"/>
                <a:ea typeface="MS PGothic" pitchFamily="34" charset="-128"/>
              </a:defRPr>
            </a:lvl1pPr>
            <a:lvl2pPr marL="1371600" indent="-457200">
              <a:defRPr sz="2400">
                <a:solidFill>
                  <a:schemeClr val="tx1"/>
                </a:solidFill>
                <a:latin typeface="Arial" pitchFamily="34" charset="0"/>
                <a:ea typeface="MS PGothic" pitchFamily="34" charset="-128"/>
              </a:defRPr>
            </a:lvl2pPr>
            <a:lvl3pPr marL="1085850" indent="-17145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114550" indent="-285750">
              <a:defRPr sz="2400">
                <a:solidFill>
                  <a:schemeClr val="tx1"/>
                </a:solidFill>
                <a:latin typeface="Arial" pitchFamily="34" charset="0"/>
                <a:ea typeface="MS PGothic" pitchFamily="34" charset="-128"/>
              </a:defRPr>
            </a:lvl5pPr>
            <a:lvl6pPr marL="25717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6pPr>
            <a:lvl7pPr marL="30289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7pPr>
            <a:lvl8pPr marL="34861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8pPr>
            <a:lvl9pPr marL="39433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spcBef>
                <a:spcPts val="600"/>
              </a:spcBef>
              <a:spcAft>
                <a:spcPts val="0"/>
              </a:spcAft>
              <a:buFont typeface="Wingdings" pitchFamily="2" charset="2"/>
              <a:buChar char="Ø"/>
            </a:pPr>
            <a:r>
              <a:rPr lang="en-US" altLang="en-US" dirty="0" smtClean="0">
                <a:solidFill>
                  <a:srgbClr val="000066"/>
                </a:solidFill>
                <a:latin typeface="Tahoma" pitchFamily="34" charset="0"/>
              </a:rPr>
              <a:t>To teach you about what engineers do</a:t>
            </a:r>
          </a:p>
          <a:p>
            <a:pPr>
              <a:spcBef>
                <a:spcPts val="600"/>
              </a:spcBef>
              <a:spcAft>
                <a:spcPts val="0"/>
              </a:spcAft>
              <a:buFont typeface="Wingdings" pitchFamily="2" charset="2"/>
              <a:buChar char="Ø"/>
            </a:pPr>
            <a:r>
              <a:rPr lang="en-US" altLang="en-US" dirty="0" smtClean="0">
                <a:solidFill>
                  <a:srgbClr val="000066"/>
                </a:solidFill>
                <a:latin typeface="Tahoma" pitchFamily="34" charset="0"/>
              </a:rPr>
              <a:t>Technical skills</a:t>
            </a:r>
          </a:p>
          <a:p>
            <a:pPr indent="457200">
              <a:spcBef>
                <a:spcPts val="600"/>
              </a:spcBef>
              <a:spcAft>
                <a:spcPts val="0"/>
              </a:spcAft>
              <a:buFont typeface="Wingdings" pitchFamily="2" charset="2"/>
              <a:buChar char="Ø"/>
            </a:pPr>
            <a:r>
              <a:rPr lang="en-US" altLang="en-US" dirty="0" smtClean="0">
                <a:solidFill>
                  <a:srgbClr val="000066"/>
                </a:solidFill>
                <a:latin typeface="Tahoma" pitchFamily="34" charset="0"/>
              </a:rPr>
              <a:t>MS Office</a:t>
            </a:r>
          </a:p>
          <a:p>
            <a:pPr indent="457200">
              <a:spcBef>
                <a:spcPts val="600"/>
              </a:spcBef>
              <a:spcAft>
                <a:spcPts val="0"/>
              </a:spcAft>
              <a:buFont typeface="Wingdings" pitchFamily="2" charset="2"/>
              <a:buChar char="Ø"/>
            </a:pPr>
            <a:r>
              <a:rPr lang="en-US" altLang="en-US" dirty="0" smtClean="0">
                <a:solidFill>
                  <a:srgbClr val="000066"/>
                </a:solidFill>
                <a:latin typeface="Tahoma" pitchFamily="34" charset="0"/>
              </a:rPr>
              <a:t>LabVIEW</a:t>
            </a:r>
          </a:p>
          <a:p>
            <a:pPr indent="457200">
              <a:spcBef>
                <a:spcPts val="600"/>
              </a:spcBef>
              <a:spcAft>
                <a:spcPts val="0"/>
              </a:spcAft>
              <a:buFont typeface="Wingdings" pitchFamily="2" charset="2"/>
              <a:buChar char="Ø"/>
            </a:pPr>
            <a:r>
              <a:rPr lang="en-US" altLang="en-US" dirty="0" err="1" smtClean="0">
                <a:solidFill>
                  <a:srgbClr val="000066"/>
                </a:solidFill>
                <a:latin typeface="Tahoma" pitchFamily="34" charset="0"/>
              </a:rPr>
              <a:t>Mindstorms</a:t>
            </a:r>
            <a:r>
              <a:rPr lang="en-US" altLang="en-US" dirty="0" smtClean="0">
                <a:solidFill>
                  <a:srgbClr val="000066"/>
                </a:solidFill>
                <a:latin typeface="Tahoma" pitchFamily="34" charset="0"/>
              </a:rPr>
              <a:t> </a:t>
            </a:r>
            <a:r>
              <a:rPr lang="en-US" altLang="en-US" dirty="0" smtClean="0">
                <a:solidFill>
                  <a:srgbClr val="000066"/>
                </a:solidFill>
                <a:latin typeface="Tahoma" pitchFamily="34" charset="0"/>
              </a:rPr>
              <a:t>EV3</a:t>
            </a:r>
            <a:endParaRPr lang="en-US" altLang="en-US" dirty="0" smtClean="0">
              <a:solidFill>
                <a:srgbClr val="000066"/>
              </a:solidFill>
              <a:latin typeface="Tahoma" pitchFamily="34" charset="0"/>
            </a:endParaRPr>
          </a:p>
          <a:p>
            <a:pPr>
              <a:spcBef>
                <a:spcPts val="600"/>
              </a:spcBef>
              <a:spcAft>
                <a:spcPts val="0"/>
              </a:spcAft>
              <a:buFont typeface="Wingdings" pitchFamily="2" charset="2"/>
              <a:buChar char="Ø"/>
            </a:pPr>
            <a:r>
              <a:rPr lang="en-US" altLang="en-US" dirty="0" smtClean="0">
                <a:solidFill>
                  <a:srgbClr val="000066"/>
                </a:solidFill>
                <a:latin typeface="Tahoma" pitchFamily="34" charset="0"/>
              </a:rPr>
              <a:t>Professional skills</a:t>
            </a:r>
          </a:p>
          <a:p>
            <a:pPr indent="457200">
              <a:spcBef>
                <a:spcPts val="600"/>
              </a:spcBef>
              <a:spcAft>
                <a:spcPts val="0"/>
              </a:spcAft>
              <a:buFont typeface="Wingdings" pitchFamily="2" charset="2"/>
              <a:buChar char="Ø"/>
            </a:pPr>
            <a:r>
              <a:rPr lang="en-US" altLang="en-US" dirty="0" smtClean="0">
                <a:solidFill>
                  <a:srgbClr val="000066"/>
                </a:solidFill>
                <a:latin typeface="Tahoma" pitchFamily="34" charset="0"/>
              </a:rPr>
              <a:t>Teamwork</a:t>
            </a:r>
          </a:p>
          <a:p>
            <a:pPr indent="457200">
              <a:spcBef>
                <a:spcPts val="600"/>
              </a:spcBef>
              <a:spcAft>
                <a:spcPts val="0"/>
              </a:spcAft>
              <a:buFont typeface="Wingdings" pitchFamily="2" charset="2"/>
              <a:buChar char="Ø"/>
            </a:pPr>
            <a:r>
              <a:rPr lang="en-US" altLang="en-US" dirty="0" smtClean="0">
                <a:solidFill>
                  <a:srgbClr val="000066"/>
                </a:solidFill>
                <a:latin typeface="Tahoma" pitchFamily="34" charset="0"/>
              </a:rPr>
              <a:t>Oral communication</a:t>
            </a:r>
          </a:p>
          <a:p>
            <a:pPr indent="457200">
              <a:spcBef>
                <a:spcPts val="600"/>
              </a:spcBef>
              <a:spcAft>
                <a:spcPts val="0"/>
              </a:spcAft>
              <a:buFont typeface="Wingdings" pitchFamily="2" charset="2"/>
              <a:buChar char="Ø"/>
            </a:pPr>
            <a:r>
              <a:rPr lang="en-US" altLang="en-US" dirty="0" smtClean="0">
                <a:solidFill>
                  <a:srgbClr val="000066"/>
                </a:solidFill>
                <a:latin typeface="Tahoma" pitchFamily="34" charset="0"/>
              </a:rPr>
              <a:t>Written communication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Course Format</a:t>
            </a:r>
            <a:endParaRPr lang="en-US" altLang="en-US" sz="2400" b="0" dirty="0" smtClean="0">
              <a:latin typeface="Tahoma" pitchFamily="34" charset="0"/>
              <a:cs typeface="Tahoma" pitchFamily="34" charset="0"/>
            </a:endParaRPr>
          </a:p>
        </p:txBody>
      </p:sp>
      <p:sp>
        <p:nvSpPr>
          <p:cNvPr id="7171" name="Rectangle 3"/>
          <p:cNvSpPr txBox="1">
            <a:spLocks noChangeArrowheads="1"/>
          </p:cNvSpPr>
          <p:nvPr/>
        </p:nvSpPr>
        <p:spPr bwMode="auto">
          <a:xfrm>
            <a:off x="930275" y="1222375"/>
            <a:ext cx="7413625"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Arial" panose="020B0604020202020204" pitchFamily="34" charset="0"/>
                <a:ea typeface="MS PGothic" panose="020B0600070205080204" pitchFamily="34" charset="-128"/>
              </a:defRPr>
            </a:lvl1pPr>
            <a:lvl2pPr indent="-457200">
              <a:defRPr sz="2400">
                <a:solidFill>
                  <a:schemeClr val="tx1"/>
                </a:solidFill>
                <a:latin typeface="Arial" panose="020B0604020202020204" pitchFamily="34" charset="0"/>
                <a:ea typeface="MS PGothic" panose="020B0600070205080204" pitchFamily="34" charset="-128"/>
              </a:defRPr>
            </a:lvl2pPr>
            <a:lvl3pPr marL="1085850" indent="-17145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114550" indent="-285750">
              <a:defRPr sz="2400">
                <a:solidFill>
                  <a:schemeClr val="tx1"/>
                </a:solidFill>
                <a:latin typeface="Arial" panose="020B0604020202020204" pitchFamily="34" charset="0"/>
                <a:ea typeface="MS PGothic" panose="020B0600070205080204" pitchFamily="34" charset="-128"/>
              </a:defRPr>
            </a:lvl5pPr>
            <a:lvl6pPr marL="2571750" indent="-28575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3028950" indent="-28575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86150" indent="-28575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943350" indent="-28575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nSpc>
                <a:spcPct val="150000"/>
              </a:lnSpc>
              <a:spcBef>
                <a:spcPts val="600"/>
              </a:spcBef>
              <a:spcAft>
                <a:spcPts val="600"/>
              </a:spcAft>
              <a:buFont typeface="Wingdings" panose="05000000000000000000" pitchFamily="2" charset="2"/>
              <a:buChar char="Ø"/>
              <a:defRPr/>
            </a:pPr>
            <a:r>
              <a:rPr lang="en-US" altLang="en-US" dirty="0">
                <a:solidFill>
                  <a:srgbClr val="000066"/>
                </a:solidFill>
                <a:latin typeface="Tahoma" panose="020B0604030504040204" pitchFamily="34" charset="0"/>
              </a:rPr>
              <a:t>3 Credit </a:t>
            </a:r>
            <a:r>
              <a:rPr lang="en-US" altLang="en-US" dirty="0" smtClean="0">
                <a:solidFill>
                  <a:srgbClr val="000066"/>
                </a:solidFill>
                <a:latin typeface="Tahoma" panose="020B0604030504040204" pitchFamily="34" charset="0"/>
              </a:rPr>
              <a:t>Course</a:t>
            </a:r>
            <a:endParaRPr lang="en-US" altLang="en-US" dirty="0">
              <a:solidFill>
                <a:srgbClr val="000066"/>
              </a:solidFill>
              <a:latin typeface="Tahoma" panose="020B0604030504040204" pitchFamily="34" charset="0"/>
            </a:endParaRPr>
          </a:p>
          <a:p>
            <a:pPr>
              <a:lnSpc>
                <a:spcPct val="150000"/>
              </a:lnSpc>
              <a:spcBef>
                <a:spcPts val="600"/>
              </a:spcBef>
              <a:spcAft>
                <a:spcPts val="600"/>
              </a:spcAft>
              <a:buFont typeface="Wingdings" panose="05000000000000000000" pitchFamily="2" charset="2"/>
              <a:buChar char="Ø"/>
              <a:defRPr/>
            </a:pPr>
            <a:r>
              <a:rPr lang="en-US" altLang="en-US" dirty="0" smtClean="0">
                <a:solidFill>
                  <a:srgbClr val="000066"/>
                </a:solidFill>
                <a:latin typeface="Tahoma" panose="020B0604030504040204" pitchFamily="34" charset="0"/>
              </a:rPr>
              <a:t>Lectures</a:t>
            </a:r>
            <a:endParaRPr lang="en-US" altLang="en-US" dirty="0">
              <a:solidFill>
                <a:srgbClr val="000066"/>
              </a:solidFill>
              <a:latin typeface="Tahoma" panose="020B0604030504040204" pitchFamily="34" charset="0"/>
            </a:endParaRPr>
          </a:p>
          <a:p>
            <a:pPr>
              <a:lnSpc>
                <a:spcPct val="150000"/>
              </a:lnSpc>
              <a:spcBef>
                <a:spcPts val="600"/>
              </a:spcBef>
              <a:spcAft>
                <a:spcPts val="600"/>
              </a:spcAft>
              <a:buFont typeface="Wingdings" panose="05000000000000000000" pitchFamily="2" charset="2"/>
              <a:buChar char="Ø"/>
              <a:defRPr/>
            </a:pPr>
            <a:r>
              <a:rPr lang="en-US" altLang="en-US" dirty="0" smtClean="0">
                <a:solidFill>
                  <a:srgbClr val="000066"/>
                </a:solidFill>
                <a:latin typeface="Tahoma" panose="020B0604030504040204" pitchFamily="34" charset="0"/>
              </a:rPr>
              <a:t>Laboratories</a:t>
            </a:r>
            <a:endParaRPr lang="en-US" altLang="en-US" dirty="0">
              <a:solidFill>
                <a:srgbClr val="000066"/>
              </a:solidFill>
              <a:latin typeface="Tahoma" panose="020B0604030504040204" pitchFamily="34" charset="0"/>
            </a:endParaRPr>
          </a:p>
          <a:p>
            <a:pPr>
              <a:lnSpc>
                <a:spcPct val="150000"/>
              </a:lnSpc>
              <a:spcBef>
                <a:spcPts val="600"/>
              </a:spcBef>
              <a:spcAft>
                <a:spcPts val="600"/>
              </a:spcAft>
              <a:buFont typeface="Wingdings" panose="05000000000000000000" pitchFamily="2" charset="2"/>
              <a:buChar char="Ø"/>
              <a:defRPr/>
            </a:pPr>
            <a:r>
              <a:rPr lang="en-US" altLang="en-US" dirty="0" smtClean="0">
                <a:solidFill>
                  <a:srgbClr val="000066"/>
                </a:solidFill>
                <a:latin typeface="Tahoma" panose="020B0604030504040204" pitchFamily="34" charset="0"/>
              </a:rPr>
              <a:t>Recitation</a:t>
            </a:r>
            <a:endParaRPr lang="en-US" altLang="en-US" dirty="0">
              <a:solidFill>
                <a:srgbClr val="000066"/>
              </a:solidFill>
              <a:latin typeface="Tahoma" panose="020B0604030504040204" pitchFamily="34" charset="0"/>
            </a:endParaRPr>
          </a:p>
          <a:p>
            <a:pPr>
              <a:lnSpc>
                <a:spcPct val="150000"/>
              </a:lnSpc>
              <a:spcBef>
                <a:spcPts val="600"/>
              </a:spcBef>
              <a:spcAft>
                <a:spcPts val="600"/>
              </a:spcAft>
              <a:buFont typeface="Wingdings" panose="05000000000000000000" pitchFamily="2" charset="2"/>
              <a:buChar char="Ø"/>
              <a:defRPr/>
            </a:pPr>
            <a:r>
              <a:rPr lang="en-US" altLang="en-US" dirty="0">
                <a:solidFill>
                  <a:srgbClr val="000066"/>
                </a:solidFill>
                <a:latin typeface="Tahoma" panose="020B0604030504040204" pitchFamily="34" charset="0"/>
              </a:rPr>
              <a:t>Semester-Long Design Project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Policy for Each Meeting</a:t>
            </a:r>
            <a:endParaRPr lang="en-US" altLang="en-US" sz="2400" b="0" dirty="0" smtClean="0">
              <a:latin typeface="Tahoma" pitchFamily="34" charset="0"/>
              <a:cs typeface="Tahoma" pitchFamily="34" charset="0"/>
            </a:endParaRPr>
          </a:p>
        </p:txBody>
      </p:sp>
      <p:sp>
        <p:nvSpPr>
          <p:cNvPr id="8195" name="Rectangle 3"/>
          <p:cNvSpPr txBox="1">
            <a:spLocks noChangeArrowheads="1"/>
          </p:cNvSpPr>
          <p:nvPr/>
        </p:nvSpPr>
        <p:spPr bwMode="auto">
          <a:xfrm>
            <a:off x="930275" y="1222375"/>
            <a:ext cx="7289800"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MS PGothic" pitchFamily="34" charset="-128"/>
              </a:defRPr>
            </a:lvl1pPr>
            <a:lvl2pPr indent="-457200">
              <a:defRPr sz="2400">
                <a:solidFill>
                  <a:schemeClr val="tx1"/>
                </a:solidFill>
                <a:latin typeface="Arial" pitchFamily="34" charset="0"/>
                <a:ea typeface="MS PGothic" pitchFamily="34" charset="-128"/>
              </a:defRPr>
            </a:lvl2pPr>
            <a:lvl3pPr marL="1085850" indent="-17145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114550" indent="-285750">
              <a:defRPr sz="2400">
                <a:solidFill>
                  <a:schemeClr val="tx1"/>
                </a:solidFill>
                <a:latin typeface="Arial" pitchFamily="34" charset="0"/>
                <a:ea typeface="MS PGothic" pitchFamily="34" charset="-128"/>
              </a:defRPr>
            </a:lvl5pPr>
            <a:lvl6pPr marL="25717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6pPr>
            <a:lvl7pPr marL="30289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7pPr>
            <a:lvl8pPr marL="34861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8pPr>
            <a:lvl9pPr marL="39433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9pPr>
          </a:lstStyle>
          <a:p>
            <a:pPr marL="460375" indent="-460375" eaLnBrk="1" hangingPunct="1">
              <a:spcBef>
                <a:spcPts val="600"/>
              </a:spcBef>
              <a:buFont typeface="Wingdings" panose="05000000000000000000" pitchFamily="2" charset="2"/>
              <a:buChar char="Ø"/>
            </a:pPr>
            <a:r>
              <a:rPr lang="en-US" altLang="en-US" dirty="0" smtClean="0">
                <a:solidFill>
                  <a:srgbClr val="000066"/>
                </a:solidFill>
                <a:latin typeface="Tahoma" pitchFamily="34" charset="0"/>
                <a:cs typeface="Tahoma" pitchFamily="34" charset="0"/>
              </a:rPr>
              <a:t>Lecture – attendance taken in first 5 minutes</a:t>
            </a:r>
          </a:p>
          <a:p>
            <a:pPr marL="460375" indent="-460375" eaLnBrk="1" hangingPunct="1">
              <a:spcBef>
                <a:spcPts val="600"/>
              </a:spcBef>
              <a:buFont typeface="Wingdings" panose="05000000000000000000" pitchFamily="2" charset="2"/>
              <a:buChar char="Ø"/>
            </a:pPr>
            <a:r>
              <a:rPr lang="en-US" altLang="en-US" dirty="0" smtClean="0">
                <a:solidFill>
                  <a:srgbClr val="000066"/>
                </a:solidFill>
                <a:latin typeface="Tahoma" pitchFamily="34" charset="0"/>
                <a:cs typeface="Tahoma" pitchFamily="34" charset="0"/>
              </a:rPr>
              <a:t>Lab – doors close after 15 minutes</a:t>
            </a:r>
          </a:p>
          <a:p>
            <a:pPr marL="917575" indent="-460375" eaLnBrk="1" hangingPunct="1">
              <a:spcBef>
                <a:spcPts val="600"/>
              </a:spcBef>
              <a:buFont typeface="Wingdings" panose="05000000000000000000" pitchFamily="2" charset="2"/>
              <a:buChar char="Ø"/>
            </a:pPr>
            <a:r>
              <a:rPr lang="en-US" altLang="en-US" dirty="0" smtClean="0">
                <a:solidFill>
                  <a:srgbClr val="000066"/>
                </a:solidFill>
                <a:latin typeface="Tahoma" pitchFamily="34" charset="0"/>
                <a:cs typeface="Tahoma" pitchFamily="34" charset="0"/>
              </a:rPr>
              <a:t>Speak with TA to schedule make-up lab</a:t>
            </a:r>
          </a:p>
          <a:p>
            <a:pPr marL="917575" indent="-460375" eaLnBrk="1" hangingPunct="1">
              <a:spcBef>
                <a:spcPts val="600"/>
              </a:spcBef>
              <a:buFont typeface="Wingdings" panose="05000000000000000000" pitchFamily="2" charset="2"/>
              <a:buChar char="Ø"/>
            </a:pPr>
            <a:r>
              <a:rPr lang="en-US" altLang="en-US" dirty="0" smtClean="0">
                <a:solidFill>
                  <a:srgbClr val="000066"/>
                </a:solidFill>
                <a:latin typeface="Tahoma" pitchFamily="34" charset="0"/>
                <a:cs typeface="Tahoma" pitchFamily="34" charset="0"/>
              </a:rPr>
              <a:t>Report due dates for reports will be specified by the TAs</a:t>
            </a:r>
          </a:p>
          <a:p>
            <a:pPr marL="460375" indent="-460375" eaLnBrk="1" hangingPunct="1">
              <a:spcBef>
                <a:spcPts val="600"/>
              </a:spcBef>
              <a:buFont typeface="Wingdings" panose="05000000000000000000" pitchFamily="2" charset="2"/>
              <a:buChar char="Ø"/>
            </a:pPr>
            <a:r>
              <a:rPr lang="en-US" altLang="en-US" dirty="0" smtClean="0">
                <a:solidFill>
                  <a:srgbClr val="000066"/>
                </a:solidFill>
                <a:latin typeface="Tahoma" pitchFamily="34" charset="0"/>
                <a:cs typeface="Tahoma" pitchFamily="34" charset="0"/>
              </a:rPr>
              <a:t>Recitation – doors close after 10 minutes</a:t>
            </a:r>
          </a:p>
          <a:p>
            <a:pPr marL="917575" indent="-460375" eaLnBrk="1" hangingPunct="1">
              <a:spcBef>
                <a:spcPts val="600"/>
              </a:spcBef>
              <a:buFont typeface="Wingdings" panose="05000000000000000000" pitchFamily="2" charset="2"/>
              <a:buChar char="Ø"/>
            </a:pPr>
            <a:r>
              <a:rPr lang="en-US" altLang="en-US" dirty="0" smtClean="0">
                <a:solidFill>
                  <a:srgbClr val="000066"/>
                </a:solidFill>
                <a:latin typeface="Tahoma" pitchFamily="34" charset="0"/>
                <a:cs typeface="Tahoma" pitchFamily="34" charset="0"/>
              </a:rPr>
              <a:t>After 10 minutes student is considered absent and will receive a zero, even if </a:t>
            </a:r>
            <a:r>
              <a:rPr lang="en-US" altLang="en-US" dirty="0" smtClean="0">
                <a:solidFill>
                  <a:srgbClr val="000066"/>
                </a:solidFill>
                <a:latin typeface="Tahoma" pitchFamily="34" charset="0"/>
                <a:cs typeface="Tahoma" pitchFamily="34" charset="0"/>
              </a:rPr>
              <a:t>present</a:t>
            </a:r>
            <a:endParaRPr lang="en-US" altLang="en-US" dirty="0" smtClean="0">
              <a:solidFill>
                <a:srgbClr val="000066"/>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Lectures</a:t>
            </a:r>
            <a:endParaRPr lang="en-US" altLang="en-US" sz="2400" b="0" dirty="0" smtClean="0">
              <a:latin typeface="Tahoma" pitchFamily="34" charset="0"/>
              <a:cs typeface="Tahoma" pitchFamily="34" charset="0"/>
            </a:endParaRPr>
          </a:p>
        </p:txBody>
      </p:sp>
      <p:sp>
        <p:nvSpPr>
          <p:cNvPr id="9219" name="Rectangle 3"/>
          <p:cNvSpPr txBox="1">
            <a:spLocks noChangeArrowheads="1"/>
          </p:cNvSpPr>
          <p:nvPr/>
        </p:nvSpPr>
        <p:spPr bwMode="auto">
          <a:xfrm>
            <a:off x="950913" y="911225"/>
            <a:ext cx="6162675"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Arial" pitchFamily="34" charset="0"/>
                <a:ea typeface="MS PGothic" pitchFamily="34" charset="-128"/>
              </a:defRPr>
            </a:lvl1pPr>
            <a:lvl2pPr indent="-457200">
              <a:defRPr sz="2400">
                <a:solidFill>
                  <a:schemeClr val="tx1"/>
                </a:solidFill>
                <a:latin typeface="Arial" pitchFamily="34" charset="0"/>
                <a:ea typeface="MS PGothic" pitchFamily="34" charset="-128"/>
              </a:defRPr>
            </a:lvl2pPr>
            <a:lvl3pPr marL="1085850" indent="-17145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114550" indent="-285750">
              <a:defRPr sz="2400">
                <a:solidFill>
                  <a:schemeClr val="tx1"/>
                </a:solidFill>
                <a:latin typeface="Arial" pitchFamily="34" charset="0"/>
                <a:ea typeface="MS PGothic" pitchFamily="34" charset="-128"/>
              </a:defRPr>
            </a:lvl5pPr>
            <a:lvl6pPr marL="25717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6pPr>
            <a:lvl7pPr marL="30289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7pPr>
            <a:lvl8pPr marL="34861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8pPr>
            <a:lvl9pPr marL="39433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lnSpc>
                <a:spcPct val="150000"/>
              </a:lnSpc>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One hour per week</a:t>
            </a:r>
          </a:p>
          <a:p>
            <a:pPr eaLnBrk="1" hangingPunct="1">
              <a:lnSpc>
                <a:spcPct val="150000"/>
              </a:lnSpc>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Professors and guest lecturers talk about different aspects of engineering</a:t>
            </a:r>
          </a:p>
          <a:p>
            <a:pPr eaLnBrk="1" hangingPunct="1">
              <a:lnSpc>
                <a:spcPct val="150000"/>
              </a:lnSpc>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Attendance is mandatory</a:t>
            </a:r>
          </a:p>
          <a:p>
            <a:pPr marL="914400" eaLnBrk="1" hangingPunct="1">
              <a:lnSpc>
                <a:spcPct val="150000"/>
              </a:lnSpc>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Your ID will only be scanned during the first five minutes of the lecture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Laboratories</a:t>
            </a:r>
            <a:endParaRPr lang="en-US" altLang="en-US" sz="2400" b="0" dirty="0" smtClean="0">
              <a:latin typeface="Tahoma" pitchFamily="34" charset="0"/>
              <a:cs typeface="Tahoma" pitchFamily="34" charset="0"/>
            </a:endParaRPr>
          </a:p>
        </p:txBody>
      </p:sp>
      <p:sp>
        <p:nvSpPr>
          <p:cNvPr id="3" name="Rectangle 3"/>
          <p:cNvSpPr txBox="1">
            <a:spLocks noChangeArrowheads="1"/>
          </p:cNvSpPr>
          <p:nvPr/>
        </p:nvSpPr>
        <p:spPr>
          <a:xfrm>
            <a:off x="768350" y="796925"/>
            <a:ext cx="8148638" cy="4876800"/>
          </a:xfrm>
          <a:prstGeom prst="rect">
            <a:avLst/>
          </a:prstGeom>
        </p:spPr>
        <p:txBody>
          <a:bodyPr/>
          <a:lstStyle>
            <a:lvl1pPr marL="342900" indent="-342900" algn="l" defTabSz="457200" rtl="0" eaLnBrk="0" fontAlgn="base" hangingPunct="0">
              <a:spcBef>
                <a:spcPct val="20000"/>
              </a:spcBef>
              <a:spcAft>
                <a:spcPct val="0"/>
              </a:spcAft>
              <a:buFont typeface="Arial" panose="020B0604020202020204" pitchFamily="34" charset="0"/>
              <a:defRPr sz="2400" kern="1200">
                <a:solidFill>
                  <a:schemeClr val="tx1"/>
                </a:solidFill>
                <a:latin typeface="+mn-lt"/>
                <a:ea typeface="MS PGothic" panose="020B0600070205080204" pitchFamily="34" charset="-128"/>
                <a:cs typeface="ＭＳ Ｐゴシック" charset="0"/>
              </a:defRPr>
            </a:lvl1pPr>
            <a:lvl2pPr marL="628650" indent="-171450" algn="l" defTabSz="457200" rtl="0" eaLnBrk="0" fontAlgn="base" hangingPunct="0">
              <a:spcBef>
                <a:spcPct val="20000"/>
              </a:spcBef>
              <a:spcAft>
                <a:spcPct val="0"/>
              </a:spcAft>
              <a:buFont typeface="Arial" panose="020B0604020202020204" pitchFamily="34" charset="0"/>
              <a:buChar char="•"/>
              <a:defRPr sz="1400" kern="1200">
                <a:solidFill>
                  <a:schemeClr val="tx1"/>
                </a:solidFill>
                <a:latin typeface="+mn-lt"/>
                <a:ea typeface="MS PGothic" panose="020B0600070205080204" pitchFamily="34" charset="-128"/>
                <a:cs typeface="+mn-cs"/>
              </a:defRPr>
            </a:lvl2pPr>
            <a:lvl3pPr marL="1085850" indent="-171450" algn="l" defTabSz="457200" rtl="0" eaLnBrk="0" fontAlgn="base" hangingPunct="0">
              <a:spcBef>
                <a:spcPct val="20000"/>
              </a:spcBef>
              <a:spcAft>
                <a:spcPct val="0"/>
              </a:spcAft>
              <a:buFont typeface="Arial" panose="020B0604020202020204" pitchFamily="34" charset="0"/>
              <a:buChar char="•"/>
              <a:defRPr sz="1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Courier New" panose="02070309020205020404" pitchFamily="49" charset="0"/>
              <a:buChar char="o"/>
              <a:defRPr sz="1400" kern="1200">
                <a:solidFill>
                  <a:schemeClr val="tx1"/>
                </a:solidFill>
                <a:latin typeface="+mn-lt"/>
                <a:ea typeface="MS PGothic" panose="020B0600070205080204" pitchFamily="34" charset="-128"/>
                <a:cs typeface="+mn-cs"/>
              </a:defRPr>
            </a:lvl4pPr>
            <a:lvl5pPr marL="2114550" indent="-285750" algn="l" defTabSz="457200" rtl="0" eaLnBrk="0" fontAlgn="base" hangingPunct="0">
              <a:spcBef>
                <a:spcPct val="20000"/>
              </a:spcBef>
              <a:spcAft>
                <a:spcPct val="0"/>
              </a:spcAft>
              <a:buFont typeface="Wingdings" panose="05000000000000000000" pitchFamily="2" charset="2"/>
              <a:buChar char="Ø"/>
              <a:defRPr sz="14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eaLnBrk="1" hangingPunct="1">
              <a:lnSpc>
                <a:spcPct val="150000"/>
              </a:lnSpc>
              <a:spcBef>
                <a:spcPct val="40000"/>
              </a:spcBef>
              <a:buFont typeface="Wingdings" panose="05000000000000000000" pitchFamily="2" charset="2"/>
              <a:buChar char="Ø"/>
              <a:defRPr/>
            </a:pPr>
            <a:r>
              <a:rPr lang="en-US" dirty="0">
                <a:solidFill>
                  <a:srgbClr val="000066"/>
                </a:solidFill>
                <a:latin typeface="Tahoma" panose="020B0604030504040204" pitchFamily="34" charset="0"/>
                <a:ea typeface="Tahoma" panose="020B0604030504040204" pitchFamily="34" charset="0"/>
                <a:cs typeface="Tahoma" panose="020B0604030504040204" pitchFamily="34" charset="0"/>
              </a:rPr>
              <a:t>Three hours per </a:t>
            </a:r>
            <a:r>
              <a:rPr lang="en-US" dirty="0" smtClean="0">
                <a:solidFill>
                  <a:srgbClr val="000066"/>
                </a:solidFill>
                <a:latin typeface="Tahoma" panose="020B0604030504040204" pitchFamily="34" charset="0"/>
                <a:ea typeface="Tahoma" panose="020B0604030504040204" pitchFamily="34" charset="0"/>
                <a:cs typeface="Tahoma" panose="020B0604030504040204" pitchFamily="34" charset="0"/>
              </a:rPr>
              <a:t>week</a:t>
            </a:r>
            <a:endParaRPr lang="en-US" dirty="0">
              <a:solidFill>
                <a:srgbClr val="000066"/>
              </a:solidFill>
              <a:latin typeface="Tahoma" panose="020B0604030504040204" pitchFamily="34" charset="0"/>
              <a:ea typeface="Tahoma" panose="020B0604030504040204" pitchFamily="34" charset="0"/>
              <a:cs typeface="Tahoma" panose="020B0604030504040204" pitchFamily="34" charset="0"/>
            </a:endParaRPr>
          </a:p>
          <a:p>
            <a:pPr marL="457200" indent="-457200" eaLnBrk="1" hangingPunct="1">
              <a:lnSpc>
                <a:spcPct val="150000"/>
              </a:lnSpc>
              <a:spcBef>
                <a:spcPct val="40000"/>
              </a:spcBef>
              <a:buFont typeface="Wingdings" panose="05000000000000000000" pitchFamily="2" charset="2"/>
              <a:buChar char="Ø"/>
              <a:defRPr/>
            </a:pPr>
            <a:r>
              <a:rPr lang="en-US" dirty="0">
                <a:solidFill>
                  <a:srgbClr val="000066"/>
                </a:solidFill>
                <a:latin typeface="Tahoma" panose="020B0604030504040204" pitchFamily="34" charset="0"/>
                <a:ea typeface="Tahoma" panose="020B0604030504040204" pitchFamily="34" charset="0"/>
                <a:cs typeface="Tahoma" panose="020B0604030504040204" pitchFamily="34" charset="0"/>
              </a:rPr>
              <a:t>Students are placed in groups of 2 or </a:t>
            </a:r>
            <a:r>
              <a:rPr lang="en-US" dirty="0" smtClean="0">
                <a:solidFill>
                  <a:srgbClr val="000066"/>
                </a:solidFill>
                <a:latin typeface="Tahoma" panose="020B0604030504040204" pitchFamily="34" charset="0"/>
                <a:ea typeface="Tahoma" panose="020B0604030504040204" pitchFamily="34" charset="0"/>
                <a:cs typeface="Tahoma" panose="020B0604030504040204" pitchFamily="34" charset="0"/>
              </a:rPr>
              <a:t>3</a:t>
            </a:r>
            <a:endParaRPr lang="en-US" dirty="0">
              <a:solidFill>
                <a:srgbClr val="000066"/>
              </a:solidFill>
              <a:latin typeface="Tahoma" panose="020B0604030504040204" pitchFamily="34" charset="0"/>
              <a:ea typeface="Tahoma" panose="020B0604030504040204" pitchFamily="34" charset="0"/>
              <a:cs typeface="Tahoma" panose="020B0604030504040204" pitchFamily="34" charset="0"/>
            </a:endParaRPr>
          </a:p>
          <a:p>
            <a:pPr marL="457200" indent="-457200" eaLnBrk="1" hangingPunct="1">
              <a:lnSpc>
                <a:spcPct val="150000"/>
              </a:lnSpc>
              <a:spcBef>
                <a:spcPct val="40000"/>
              </a:spcBef>
              <a:buFont typeface="Wingdings" panose="05000000000000000000" pitchFamily="2" charset="2"/>
              <a:buChar char="Ø"/>
              <a:defRPr/>
            </a:pPr>
            <a:r>
              <a:rPr lang="en-US" dirty="0">
                <a:solidFill>
                  <a:srgbClr val="000066"/>
                </a:solidFill>
                <a:latin typeface="Tahoma" panose="020B0604030504040204" pitchFamily="34" charset="0"/>
                <a:ea typeface="Tahoma" panose="020B0604030504040204" pitchFamily="34" charset="0"/>
                <a:cs typeface="Tahoma" panose="020B0604030504040204" pitchFamily="34" charset="0"/>
              </a:rPr>
              <a:t>Lab report for each </a:t>
            </a:r>
            <a:r>
              <a:rPr lang="en-US" dirty="0" smtClean="0">
                <a:solidFill>
                  <a:srgbClr val="000066"/>
                </a:solidFill>
                <a:latin typeface="Tahoma" panose="020B0604030504040204" pitchFamily="34" charset="0"/>
                <a:ea typeface="Tahoma" panose="020B0604030504040204" pitchFamily="34" charset="0"/>
                <a:cs typeface="Tahoma" panose="020B0604030504040204" pitchFamily="34" charset="0"/>
              </a:rPr>
              <a:t>lab</a:t>
            </a:r>
            <a:endParaRPr lang="en-US" dirty="0">
              <a:solidFill>
                <a:srgbClr val="000066"/>
              </a:solidFill>
              <a:latin typeface="Tahoma" panose="020B0604030504040204" pitchFamily="34" charset="0"/>
              <a:ea typeface="Tahoma" panose="020B0604030504040204" pitchFamily="34" charset="0"/>
              <a:cs typeface="Tahoma" panose="020B0604030504040204" pitchFamily="34" charset="0"/>
            </a:endParaRPr>
          </a:p>
          <a:p>
            <a:pPr marL="457200" indent="-457200" eaLnBrk="1" hangingPunct="1">
              <a:lnSpc>
                <a:spcPct val="150000"/>
              </a:lnSpc>
              <a:spcBef>
                <a:spcPct val="40000"/>
              </a:spcBef>
              <a:buFont typeface="Wingdings" panose="05000000000000000000" pitchFamily="2" charset="2"/>
              <a:buChar char="Ø"/>
              <a:defRPr/>
            </a:pPr>
            <a:r>
              <a:rPr lang="en-US" dirty="0">
                <a:solidFill>
                  <a:srgbClr val="000066"/>
                </a:solidFill>
                <a:latin typeface="Tahoma" panose="020B0604030504040204" pitchFamily="34" charset="0"/>
                <a:ea typeface="Tahoma" panose="020B0604030504040204" pitchFamily="34" charset="0"/>
                <a:cs typeface="Tahoma" panose="020B0604030504040204" pitchFamily="34" charset="0"/>
              </a:rPr>
              <a:t>Quizzes given every week</a:t>
            </a:r>
          </a:p>
          <a:p>
            <a:pPr marL="914400" indent="-457200" eaLnBrk="1" hangingPunct="1">
              <a:lnSpc>
                <a:spcPct val="150000"/>
              </a:lnSpc>
              <a:spcBef>
                <a:spcPct val="40000"/>
              </a:spcBef>
              <a:buFont typeface="Wingdings" panose="05000000000000000000" pitchFamily="2" charset="2"/>
              <a:buChar char="Ø"/>
              <a:defRPr/>
            </a:pPr>
            <a:r>
              <a:rPr lang="en-US" dirty="0">
                <a:solidFill>
                  <a:srgbClr val="000066"/>
                </a:solidFill>
                <a:latin typeface="Tahoma" panose="020B0604030504040204" pitchFamily="34" charset="0"/>
                <a:ea typeface="Tahoma" panose="020B0604030504040204" pitchFamily="34" charset="0"/>
                <a:cs typeface="Tahoma" panose="020B0604030504040204" pitchFamily="34" charset="0"/>
              </a:rPr>
              <a:t>Lab material for that day</a:t>
            </a:r>
          </a:p>
          <a:p>
            <a:pPr marL="914400" indent="-457200" eaLnBrk="1" hangingPunct="1">
              <a:lnSpc>
                <a:spcPct val="150000"/>
              </a:lnSpc>
              <a:spcBef>
                <a:spcPct val="40000"/>
              </a:spcBef>
              <a:buFont typeface="Wingdings" panose="05000000000000000000" pitchFamily="2" charset="2"/>
              <a:buChar char="Ø"/>
              <a:defRPr/>
            </a:pPr>
            <a:r>
              <a:rPr lang="en-US" dirty="0">
                <a:solidFill>
                  <a:srgbClr val="000066"/>
                </a:solidFill>
                <a:latin typeface="Tahoma" panose="020B0604030504040204" pitchFamily="34" charset="0"/>
                <a:ea typeface="Tahoma" panose="020B0604030504040204" pitchFamily="34" charset="0"/>
                <a:cs typeface="Tahoma" panose="020B0604030504040204" pitchFamily="34" charset="0"/>
              </a:rPr>
              <a:t>Lecture material from previous week</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Laboratories</a:t>
            </a:r>
          </a:p>
        </p:txBody>
      </p:sp>
      <p:sp>
        <p:nvSpPr>
          <p:cNvPr id="11267" name="Rectangle 3"/>
          <p:cNvSpPr txBox="1">
            <a:spLocks noChangeArrowheads="1"/>
          </p:cNvSpPr>
          <p:nvPr/>
        </p:nvSpPr>
        <p:spPr bwMode="auto">
          <a:xfrm>
            <a:off x="483327" y="934992"/>
            <a:ext cx="8242662"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Arial" pitchFamily="34" charset="0"/>
                <a:ea typeface="MS PGothic" pitchFamily="34" charset="-128"/>
              </a:defRPr>
            </a:lvl1pPr>
            <a:lvl2pPr indent="-457200">
              <a:defRPr sz="2400">
                <a:solidFill>
                  <a:schemeClr val="tx1"/>
                </a:solidFill>
                <a:latin typeface="Arial" pitchFamily="34" charset="0"/>
                <a:ea typeface="MS PGothic" pitchFamily="34" charset="-128"/>
              </a:defRPr>
            </a:lvl2pPr>
            <a:lvl3pPr marL="1085850" indent="-17145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114550" indent="-285750">
              <a:defRPr sz="2400">
                <a:solidFill>
                  <a:schemeClr val="tx1"/>
                </a:solidFill>
                <a:latin typeface="Arial" pitchFamily="34" charset="0"/>
                <a:ea typeface="MS PGothic" pitchFamily="34" charset="-128"/>
              </a:defRPr>
            </a:lvl5pPr>
            <a:lvl6pPr marL="25717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6pPr>
            <a:lvl7pPr marL="30289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7pPr>
            <a:lvl8pPr marL="34861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8pPr>
            <a:lvl9pPr marL="39433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If you arrive while the quiz is underway, you can take the quiz, but will get no additional time to complete it</a:t>
            </a:r>
          </a:p>
          <a:p>
            <a:pPr eaLnBrk="1" hangingPunct="1">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If you arrive after the quiz is over, you will get a zero for the quiz, and can do the lab in whatever time is left, but your lab TA will notify your faculty member of your lateness</a:t>
            </a:r>
          </a:p>
          <a:p>
            <a:pPr eaLnBrk="1" hangingPunct="1">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If you do not complete the lab in the allotted time, you will need to have your faculty member approve an EG1003 Open Lab Authorization Form allowing you to finish the lab during Open Lab</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Recitations</a:t>
            </a:r>
            <a:endParaRPr lang="en-US" altLang="en-US" sz="2400" b="0" dirty="0" smtClean="0">
              <a:latin typeface="Tahoma" pitchFamily="34" charset="0"/>
              <a:cs typeface="Tahoma" pitchFamily="34" charset="0"/>
            </a:endParaRPr>
          </a:p>
        </p:txBody>
      </p:sp>
      <p:sp>
        <p:nvSpPr>
          <p:cNvPr id="12291" name="Rectangle 3"/>
          <p:cNvSpPr txBox="1">
            <a:spLocks noChangeArrowheads="1"/>
          </p:cNvSpPr>
          <p:nvPr/>
        </p:nvSpPr>
        <p:spPr bwMode="auto">
          <a:xfrm>
            <a:off x="476250" y="1003300"/>
            <a:ext cx="8229600" cy="362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Arial" pitchFamily="34" charset="0"/>
                <a:ea typeface="MS PGothic" pitchFamily="34" charset="-128"/>
              </a:defRPr>
            </a:lvl1pPr>
            <a:lvl2pPr marL="914400" indent="-457200">
              <a:defRPr sz="2400">
                <a:solidFill>
                  <a:schemeClr val="tx1"/>
                </a:solidFill>
                <a:latin typeface="Arial" pitchFamily="34" charset="0"/>
                <a:ea typeface="MS PGothic" pitchFamily="34" charset="-128"/>
              </a:defRPr>
            </a:lvl2pPr>
            <a:lvl3pPr marL="1085850" indent="-17145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114550" indent="-285750">
              <a:defRPr sz="2400">
                <a:solidFill>
                  <a:schemeClr val="tx1"/>
                </a:solidFill>
                <a:latin typeface="Arial" pitchFamily="34" charset="0"/>
                <a:ea typeface="MS PGothic" pitchFamily="34" charset="-128"/>
              </a:defRPr>
            </a:lvl5pPr>
            <a:lvl6pPr marL="25717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6pPr>
            <a:lvl7pPr marL="30289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7pPr>
            <a:lvl8pPr marL="34861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8pPr>
            <a:lvl9pPr marL="39433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lnSpc>
                <a:spcPct val="150000"/>
              </a:lnSpc>
              <a:buFont typeface="Wingdings" pitchFamily="2" charset="2"/>
              <a:buChar char="Ø"/>
            </a:pPr>
            <a:r>
              <a:rPr lang="en-US" altLang="en-US" dirty="0" smtClean="0">
                <a:solidFill>
                  <a:srgbClr val="000066"/>
                </a:solidFill>
                <a:latin typeface="Tahoma" pitchFamily="34" charset="0"/>
                <a:cs typeface="Tahoma" pitchFamily="34" charset="0"/>
              </a:rPr>
              <a:t>1.5 hours per week</a:t>
            </a:r>
          </a:p>
          <a:p>
            <a:pPr eaLnBrk="1" hangingPunct="1">
              <a:lnSpc>
                <a:spcPct val="150000"/>
              </a:lnSpc>
              <a:buFont typeface="Wingdings" pitchFamily="2" charset="2"/>
              <a:buChar char="Ø"/>
            </a:pPr>
            <a:endParaRPr lang="en-US" altLang="en-US" dirty="0" smtClean="0">
              <a:solidFill>
                <a:srgbClr val="000066"/>
              </a:solidFill>
              <a:latin typeface="Tahoma" pitchFamily="34" charset="0"/>
              <a:cs typeface="Tahoma" pitchFamily="34" charset="0"/>
            </a:endParaRPr>
          </a:p>
          <a:p>
            <a:pPr eaLnBrk="1" hangingPunct="1">
              <a:lnSpc>
                <a:spcPct val="150000"/>
              </a:lnSpc>
              <a:buFont typeface="Wingdings" pitchFamily="2" charset="2"/>
              <a:buChar char="Ø"/>
            </a:pPr>
            <a:r>
              <a:rPr lang="en-US" altLang="en-US" dirty="0" smtClean="0">
                <a:solidFill>
                  <a:srgbClr val="000066"/>
                </a:solidFill>
                <a:latin typeface="Tahoma" pitchFamily="34" charset="0"/>
                <a:cs typeface="Tahoma" pitchFamily="34" charset="0"/>
              </a:rPr>
              <a:t>Presentation of preceding lab or project status</a:t>
            </a:r>
          </a:p>
          <a:p>
            <a:pPr eaLnBrk="1" hangingPunct="1">
              <a:lnSpc>
                <a:spcPct val="150000"/>
              </a:lnSpc>
              <a:buFont typeface="Wingdings" pitchFamily="2" charset="2"/>
              <a:buChar char="Ø"/>
            </a:pPr>
            <a:endParaRPr lang="en-US" altLang="en-US" dirty="0" smtClean="0">
              <a:solidFill>
                <a:srgbClr val="000066"/>
              </a:solidFill>
              <a:latin typeface="Tahoma" pitchFamily="34" charset="0"/>
              <a:cs typeface="Tahoma" pitchFamily="34" charset="0"/>
            </a:endParaRPr>
          </a:p>
          <a:p>
            <a:pPr eaLnBrk="1" hangingPunct="1">
              <a:lnSpc>
                <a:spcPct val="150000"/>
              </a:lnSpc>
              <a:buFont typeface="Wingdings" pitchFamily="2" charset="2"/>
              <a:buChar char="Ø"/>
            </a:pPr>
            <a:r>
              <a:rPr lang="en-US" altLang="en-US" dirty="0" smtClean="0">
                <a:solidFill>
                  <a:srgbClr val="000066"/>
                </a:solidFill>
                <a:latin typeface="Tahoma" pitchFamily="34" charset="0"/>
                <a:cs typeface="Tahoma" pitchFamily="34" charset="0"/>
              </a:rPr>
              <a:t>Feedback will be provided by </a:t>
            </a:r>
            <a:r>
              <a:rPr lang="en-US" altLang="en-US" dirty="0" smtClean="0">
                <a:solidFill>
                  <a:srgbClr val="000066"/>
                </a:solidFill>
                <a:latin typeface="Tahoma" pitchFamily="34" charset="0"/>
                <a:cs typeface="Tahoma" pitchFamily="34" charset="0"/>
              </a:rPr>
              <a:t>instructor, writing consultant, </a:t>
            </a:r>
            <a:r>
              <a:rPr lang="en-US" altLang="en-US" dirty="0" smtClean="0">
                <a:solidFill>
                  <a:srgbClr val="000066"/>
                </a:solidFill>
                <a:latin typeface="Tahoma" pitchFamily="34" charset="0"/>
                <a:cs typeface="Tahoma" pitchFamily="34" charset="0"/>
              </a:rPr>
              <a:t>and TA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Placeholder 2"/>
          <p:cNvSpPr>
            <a:spLocks noGrp="1"/>
          </p:cNvSpPr>
          <p:nvPr>
            <p:ph type="body" sz="quarter" idx="14"/>
          </p:nvPr>
        </p:nvSpPr>
        <p:spPr bwMode="auto">
          <a:xfrm>
            <a:off x="2270125" y="228600"/>
            <a:ext cx="6646863" cy="2651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 anchorCtr="0" compatLnSpc="1">
            <a:prstTxWarp prst="textNoShape">
              <a:avLst/>
            </a:prstTxWarp>
          </a:bodyPr>
          <a:lstStyle/>
          <a:p>
            <a:pPr algn="ctr" eaLnBrk="1" hangingPunct="1">
              <a:spcBef>
                <a:spcPct val="0"/>
              </a:spcBef>
            </a:pPr>
            <a:r>
              <a:rPr lang="en-US" altLang="en-US" sz="2400" b="0" dirty="0">
                <a:latin typeface="Tahoma" pitchFamily="34" charset="0"/>
                <a:cs typeface="Tahoma" pitchFamily="34" charset="0"/>
              </a:rPr>
              <a:t>Recitations</a:t>
            </a:r>
            <a:endParaRPr lang="en-US" altLang="en-US" sz="2400" b="0" dirty="0" smtClean="0">
              <a:latin typeface="Tahoma" pitchFamily="34" charset="0"/>
              <a:cs typeface="Tahoma" pitchFamily="34" charset="0"/>
            </a:endParaRPr>
          </a:p>
        </p:txBody>
      </p:sp>
      <p:sp>
        <p:nvSpPr>
          <p:cNvPr id="13315" name="Rectangle 3"/>
          <p:cNvSpPr txBox="1">
            <a:spLocks noChangeArrowheads="1"/>
          </p:cNvSpPr>
          <p:nvPr/>
        </p:nvSpPr>
        <p:spPr bwMode="auto">
          <a:xfrm>
            <a:off x="509451" y="960438"/>
            <a:ext cx="8203475"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defRPr sz="2400">
                <a:solidFill>
                  <a:schemeClr val="tx1"/>
                </a:solidFill>
                <a:latin typeface="Arial" pitchFamily="34" charset="0"/>
                <a:ea typeface="MS PGothic" pitchFamily="34" charset="-128"/>
              </a:defRPr>
            </a:lvl1pPr>
            <a:lvl2pPr marL="628650" indent="-171450">
              <a:defRPr sz="2400">
                <a:solidFill>
                  <a:schemeClr val="tx1"/>
                </a:solidFill>
                <a:latin typeface="Arial" pitchFamily="34" charset="0"/>
                <a:ea typeface="MS PGothic" pitchFamily="34" charset="-128"/>
              </a:defRPr>
            </a:lvl2pPr>
            <a:lvl3pPr marL="1085850" indent="-17145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114550" indent="-285750">
              <a:defRPr sz="2400">
                <a:solidFill>
                  <a:schemeClr val="tx1"/>
                </a:solidFill>
                <a:latin typeface="Arial" pitchFamily="34" charset="0"/>
                <a:ea typeface="MS PGothic" pitchFamily="34" charset="-128"/>
              </a:defRPr>
            </a:lvl5pPr>
            <a:lvl6pPr marL="25717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6pPr>
            <a:lvl7pPr marL="30289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7pPr>
            <a:lvl8pPr marL="34861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8pPr>
            <a:lvl9pPr marL="3943350" indent="-285750" defTabSz="4572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If you miss a recitation: </a:t>
            </a:r>
          </a:p>
          <a:p>
            <a:pPr marL="914400" eaLnBrk="1" hangingPunct="1">
              <a:spcBef>
                <a:spcPts val="0"/>
              </a:spcBef>
              <a:buFont typeface="Wingdings" pitchFamily="2" charset="2"/>
              <a:buChar char="Ø"/>
              <a:tabLst>
                <a:tab pos="796925" algn="l"/>
              </a:tabLst>
            </a:pPr>
            <a:r>
              <a:rPr lang="en-US" altLang="en-US" sz="2200" dirty="0" smtClean="0">
                <a:solidFill>
                  <a:srgbClr val="000066"/>
                </a:solidFill>
                <a:latin typeface="Tahoma" pitchFamily="34" charset="0"/>
                <a:cs typeface="Tahoma" pitchFamily="34" charset="0"/>
              </a:rPr>
              <a:t>Your partners will give the presentation without you</a:t>
            </a:r>
          </a:p>
          <a:p>
            <a:pPr marL="914400" eaLnBrk="1" hangingPunct="1">
              <a:spcBef>
                <a:spcPts val="0"/>
              </a:spcBef>
              <a:buFont typeface="Wingdings" pitchFamily="2" charset="2"/>
              <a:buChar char="Ø"/>
              <a:tabLst>
                <a:tab pos="796925" algn="l"/>
              </a:tabLst>
            </a:pPr>
            <a:r>
              <a:rPr lang="en-US" altLang="en-US" sz="2200" dirty="0" smtClean="0">
                <a:solidFill>
                  <a:srgbClr val="000066"/>
                </a:solidFill>
                <a:latin typeface="Tahoma" pitchFamily="34" charset="0"/>
                <a:cs typeface="Tahoma" pitchFamily="34" charset="0"/>
              </a:rPr>
              <a:t>Notify your teammates, faculty member, and recitation TA of your absence ahead of time if at all possible</a:t>
            </a:r>
          </a:p>
          <a:p>
            <a:pPr eaLnBrk="1" hangingPunct="1">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If you are excused from the recitation by your faculty member, you will receive the same presentation grade as your teammates</a:t>
            </a:r>
          </a:p>
          <a:p>
            <a:pPr eaLnBrk="1" hangingPunct="1">
              <a:spcBef>
                <a:spcPct val="40000"/>
              </a:spcBef>
              <a:buFont typeface="Wingdings" pitchFamily="2" charset="2"/>
              <a:buChar char="Ø"/>
            </a:pPr>
            <a:r>
              <a:rPr lang="en-US" altLang="en-US" dirty="0" smtClean="0">
                <a:solidFill>
                  <a:srgbClr val="000066"/>
                </a:solidFill>
                <a:latin typeface="Tahoma" pitchFamily="34" charset="0"/>
                <a:cs typeface="Tahoma" pitchFamily="34" charset="0"/>
              </a:rPr>
              <a:t>If you are not excused, you will receive a zero for any coursework performed that day</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YU Schools Master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5879</TotalTime>
  <Words>528</Words>
  <Application>Microsoft Office PowerPoint</Application>
  <PresentationFormat>On-screen Show (16:9)</PresentationFormat>
  <Paragraphs>93</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NYU Schools Master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New York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Jenna Bresnahan</dc:creator>
  <cp:lastModifiedBy>Recitation</cp:lastModifiedBy>
  <cp:revision>56</cp:revision>
  <dcterms:created xsi:type="dcterms:W3CDTF">2013-09-03T13:03:01Z</dcterms:created>
  <dcterms:modified xsi:type="dcterms:W3CDTF">2015-08-27T19:34:34Z</dcterms:modified>
</cp:coreProperties>
</file>