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5" r:id="rId6"/>
    <p:sldId id="264" r:id="rId7"/>
    <p:sldId id="263" r:id="rId8"/>
    <p:sldId id="262" r:id="rId9"/>
    <p:sldId id="261" r:id="rId10"/>
    <p:sldId id="260" r:id="rId11"/>
    <p:sldId id="266" r:id="rId12"/>
    <p:sldId id="267" r:id="rId13"/>
    <p:sldId id="268" r:id="rId14"/>
    <p:sldId id="269"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0" d="100"/>
          <a:sy n="70" d="100"/>
        </p:scale>
        <p:origin x="-432" y="-17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p:cNvSpPr/>
          <p:nvPr userDrawn="1"/>
        </p:nvSpPr>
        <p:spPr>
          <a:xfrm>
            <a:off x="0" y="0"/>
            <a:ext cx="12192000" cy="6858000"/>
          </a:xfrm>
          <a:prstGeom prst="rect">
            <a:avLst/>
          </a:prstGeom>
          <a:noFill/>
          <a:ln w="28575">
            <a:solidFill>
              <a:srgbClr val="5706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p:nvPr>
        </p:nvSpPr>
        <p:spPr>
          <a:xfrm>
            <a:off x="4240924" y="3543300"/>
            <a:ext cx="3710152" cy="2743200"/>
          </a:xfrm>
        </p:spPr>
        <p:txBody>
          <a:bodyPr/>
          <a:lstStyle/>
          <a:p>
            <a:r>
              <a:rPr lang="en-US" smtClean="0"/>
              <a:t>Click icon to add picture</a:t>
            </a:r>
            <a:endParaRPr lang="en-US" dirty="0"/>
          </a:p>
        </p:txBody>
      </p:sp>
      <p:sp>
        <p:nvSpPr>
          <p:cNvPr id="10" name="Rectangle 9"/>
          <p:cNvSpPr>
            <a:spLocks noChangeArrowheads="1"/>
          </p:cNvSpPr>
          <p:nvPr userDrawn="1"/>
        </p:nvSpPr>
        <p:spPr bwMode="auto">
          <a:xfrm>
            <a:off x="0" y="6405319"/>
            <a:ext cx="12192000" cy="45720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a:solidFill>
                <a:prstClr val="white"/>
              </a:solidFill>
              <a:ea typeface="MS PGothic" pitchFamily="34" charset="-128"/>
            </a:endParaRPr>
          </a:p>
        </p:txBody>
      </p:sp>
      <p:pic>
        <p:nvPicPr>
          <p:cNvPr id="11" name="Picture 10" descr="C:\Users\Rondell\Desktop\Benchmark A\EG newlogo v4 2048x789.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320272" y="6517360"/>
            <a:ext cx="772759" cy="228600"/>
          </a:xfrm>
          <a:prstGeom prst="rect">
            <a:avLst/>
          </a:prstGeom>
          <a:noFill/>
          <a:ln>
            <a:noFill/>
          </a:ln>
        </p:spPr>
      </p:pic>
      <p:sp>
        <p:nvSpPr>
          <p:cNvPr id="17" name="Title 15"/>
          <p:cNvSpPr>
            <a:spLocks noGrp="1"/>
          </p:cNvSpPr>
          <p:nvPr>
            <p:ph type="title" hasCustomPrompt="1"/>
          </p:nvPr>
        </p:nvSpPr>
        <p:spPr>
          <a:xfrm>
            <a:off x="0" y="228600"/>
            <a:ext cx="12192000" cy="3195881"/>
          </a:xfrm>
        </p:spPr>
        <p:txBody>
          <a:bodyPr>
            <a:noAutofit/>
          </a:bodyPr>
          <a:lstStyle>
            <a:lvl1pPr algn="ctr">
              <a:defRPr sz="8800"/>
            </a:lvl1pPr>
          </a:lstStyle>
          <a:p>
            <a:r>
              <a:rPr lang="en-US" dirty="0" smtClean="0"/>
              <a:t>Click to edit title</a:t>
            </a:r>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872" y="6517360"/>
            <a:ext cx="1464469" cy="228600"/>
          </a:xfrm>
          <a:prstGeom prst="rect">
            <a:avLst/>
          </a:prstGeom>
        </p:spPr>
      </p:pic>
    </p:spTree>
    <p:extLst>
      <p:ext uri="{BB962C8B-B14F-4D97-AF65-F5344CB8AC3E}">
        <p14:creationId xmlns:p14="http://schemas.microsoft.com/office/powerpoint/2010/main" val="321000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7" name="Group 6"/>
          <p:cNvGrpSpPr/>
          <p:nvPr userDrawn="1"/>
        </p:nvGrpSpPr>
        <p:grpSpPr>
          <a:xfrm>
            <a:off x="0" y="0"/>
            <a:ext cx="12192000" cy="6858000"/>
            <a:chOff x="0" y="0"/>
            <a:chExt cx="12192000" cy="6858000"/>
          </a:xfrm>
        </p:grpSpPr>
        <p:sp>
          <p:nvSpPr>
            <p:cNvPr id="8" name="Rectangle 7"/>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a:spLocks noChangeArrowheads="1"/>
            </p:cNvSpPr>
            <p:nvPr userDrawn="1"/>
          </p:nvSpPr>
          <p:spPr bwMode="auto">
            <a:xfrm>
              <a:off x="0" y="0"/>
              <a:ext cx="12192000" cy="73152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dirty="0">
                <a:solidFill>
                  <a:prstClr val="white"/>
                </a:solidFill>
                <a:ea typeface="MS PGothic" pitchFamily="34" charset="-128"/>
              </a:endParaRPr>
            </a:p>
          </p:txBody>
        </p:sp>
        <p:pic>
          <p:nvPicPr>
            <p:cNvPr id="11" name="Picture 10" descr="C:\Users\Rondell\Desktop\Benchmark A\EG newlogo v4 2048x789.png"/>
            <p:cNvPicPr>
              <a:picLocks noChangeAspect="1"/>
            </p:cNvPicPr>
            <p:nvPr/>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140006" y="6400800"/>
              <a:ext cx="772759" cy="228600"/>
            </a:xfrm>
            <a:prstGeom prst="rect">
              <a:avLst/>
            </a:prstGeom>
            <a:noFill/>
            <a:ln>
              <a:noFill/>
            </a:ln>
          </p:spPr>
        </p:pic>
      </p:grpSp>
      <p:sp>
        <p:nvSpPr>
          <p:cNvPr id="17" name="Text Placeholder 14"/>
          <p:cNvSpPr>
            <a:spLocks noGrp="1"/>
          </p:cNvSpPr>
          <p:nvPr>
            <p:ph type="body" sz="quarter" idx="10" hasCustomPrompt="1"/>
          </p:nvPr>
        </p:nvSpPr>
        <p:spPr>
          <a:xfrm>
            <a:off x="0" y="0"/>
            <a:ext cx="12192000" cy="731520"/>
          </a:xfrm>
        </p:spPr>
        <p:txBody>
          <a:bodyPr anchor="ctr">
            <a:normAutofit/>
          </a:bodyPr>
          <a:lstStyle>
            <a:lvl1pPr marL="0" marR="0" indent="0" algn="ctr" defTabSz="914400" rtl="0" eaLnBrk="1" fontAlgn="auto" latinLnBrk="0" hangingPunct="1">
              <a:lnSpc>
                <a:spcPct val="100000"/>
              </a:lnSpc>
              <a:spcBef>
                <a:spcPts val="0"/>
              </a:spcBef>
              <a:spcAft>
                <a:spcPts val="0"/>
              </a:spcAft>
              <a:buClrTx/>
              <a:buSzTx/>
              <a:buFontTx/>
              <a:buNone/>
              <a:tabLst/>
              <a:defRPr sz="4400" b="1">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4000" b="0" i="0" u="none" strike="noStrike" kern="1200" cap="none" spc="0" normalizeH="0" baseline="0" noProof="0" dirty="0" smtClean="0">
                <a:ln>
                  <a:noFill/>
                </a:ln>
                <a:solidFill>
                  <a:sysClr val="window" lastClr="FFFFFF"/>
                </a:solidFill>
                <a:effectLst/>
                <a:uLnTx/>
                <a:uFillTx/>
                <a:latin typeface="+mn-lt"/>
                <a:ea typeface="+mn-ea"/>
                <a:cs typeface="+mn-cs"/>
              </a:rPr>
              <a:t>TITLE</a:t>
            </a:r>
            <a:endParaRPr kumimoji="0" lang="en-US" altLang="en-US" sz="4000" b="0" i="0" u="none" strike="noStrike" kern="1200" cap="none" spc="0" normalizeH="0" baseline="0" noProof="0" dirty="0">
              <a:ln>
                <a:noFill/>
              </a:ln>
              <a:solidFill>
                <a:sysClr val="window" lastClr="FFFFFF"/>
              </a:solidFill>
              <a:effectLst/>
              <a:uLnTx/>
              <a:uFillTx/>
              <a:latin typeface="+mn-lt"/>
              <a:ea typeface="+mn-ea"/>
              <a:cs typeface="+mn-cs"/>
            </a:endParaRPr>
          </a:p>
        </p:txBody>
      </p:sp>
      <p:sp>
        <p:nvSpPr>
          <p:cNvPr id="18" name="Rectangle 17"/>
          <p:cNvSpPr/>
          <p:nvPr userDrawn="1"/>
        </p:nvSpPr>
        <p:spPr>
          <a:xfrm>
            <a:off x="0" y="0"/>
            <a:ext cx="12192000" cy="6858000"/>
          </a:xfrm>
          <a:prstGeom prst="rect">
            <a:avLst/>
          </a:prstGeom>
          <a:noFill/>
          <a:ln w="28575">
            <a:solidFill>
              <a:srgbClr val="5706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ontent Placeholder 19"/>
          <p:cNvSpPr>
            <a:spLocks noGrp="1"/>
          </p:cNvSpPr>
          <p:nvPr>
            <p:ph sz="quarter" idx="11" hasCustomPrompt="1"/>
          </p:nvPr>
        </p:nvSpPr>
        <p:spPr>
          <a:xfrm>
            <a:off x="0" y="914399"/>
            <a:ext cx="12192000" cy="5339751"/>
          </a:xfrm>
        </p:spPr>
        <p:txBody>
          <a:bodyPr/>
          <a:lstStyle>
            <a:lvl1pPr marL="685800" indent="-228600">
              <a:buSzPct val="100000"/>
              <a:defRPr sz="3600"/>
            </a:lvl1pPr>
            <a:lvl2pPr marL="1143000" indent="-228600">
              <a:defRPr sz="3200"/>
            </a:lvl2pPr>
            <a:lvl3pPr marL="914400" indent="0">
              <a:buNone/>
              <a:defRPr/>
            </a:lvl3pPr>
          </a:lstStyle>
          <a:p>
            <a:pPr lvl="0"/>
            <a:r>
              <a:rPr lang="en-US" dirty="0" smtClean="0"/>
              <a:t>Text </a:t>
            </a:r>
          </a:p>
          <a:p>
            <a:pPr lvl="0"/>
            <a:r>
              <a:rPr lang="en-US" dirty="0" smtClean="0"/>
              <a:t>Text</a:t>
            </a:r>
          </a:p>
          <a:p>
            <a:pPr lvl="0"/>
            <a:r>
              <a:rPr lang="en-US" dirty="0" smtClean="0"/>
              <a:t>Text</a:t>
            </a:r>
          </a:p>
          <a:p>
            <a:pPr lvl="1"/>
            <a:r>
              <a:rPr lang="en-US" dirty="0" smtClean="0"/>
              <a:t>Text </a:t>
            </a:r>
          </a:p>
          <a:p>
            <a:pPr lvl="1"/>
            <a:r>
              <a:rPr lang="en-US" dirty="0" smtClean="0"/>
              <a:t>Text</a:t>
            </a:r>
          </a:p>
          <a:p>
            <a:pPr lvl="1"/>
            <a:r>
              <a:rPr lang="en-US" dirty="0" smtClean="0"/>
              <a:t>Text</a:t>
            </a:r>
          </a:p>
        </p:txBody>
      </p:sp>
      <p:sp>
        <p:nvSpPr>
          <p:cNvPr id="19" name="Rectangle 18"/>
          <p:cNvSpPr>
            <a:spLocks noChangeArrowheads="1"/>
          </p:cNvSpPr>
          <p:nvPr userDrawn="1"/>
        </p:nvSpPr>
        <p:spPr bwMode="auto">
          <a:xfrm>
            <a:off x="0" y="6405319"/>
            <a:ext cx="12192000" cy="457200"/>
          </a:xfrm>
          <a:prstGeom prst="rect">
            <a:avLst/>
          </a:prstGeom>
          <a:solidFill>
            <a:srgbClr val="57068C"/>
          </a:solidFill>
          <a:ln>
            <a:noFill/>
          </a:ln>
          <a:effectLst>
            <a:outerShdw blurRad="40000" dist="23000" dir="5400000" rotWithShape="0">
              <a:srgbClr val="808080">
                <a:alpha val="34999"/>
              </a:srgbClr>
            </a:outerShdw>
          </a:effectLst>
          <a:extLst/>
        </p:spPr>
        <p:txBody>
          <a:bodyPr anchor="ctr"/>
          <a:lstStyle/>
          <a:p>
            <a:pPr algn="ctr" defTabSz="914377">
              <a:defRPr/>
            </a:pPr>
            <a:endParaRPr lang="en-US" sz="2400">
              <a:solidFill>
                <a:prstClr val="white"/>
              </a:solidFill>
              <a:ea typeface="MS PGothic" pitchFamily="34" charset="-128"/>
            </a:endParaRPr>
          </a:p>
        </p:txBody>
      </p:sp>
      <p:pic>
        <p:nvPicPr>
          <p:cNvPr id="21" name="Picture 20" descr="C:\Users\Rondell\Desktop\Benchmark A\EG newlogo v4 2048x789.png"/>
          <p:cNvPicPr>
            <a:picLocks noChangeAspect="1"/>
          </p:cNvPicPr>
          <p:nvPr userDrawn="1"/>
        </p:nvPicPr>
        <p:blipFill rotWithShape="1">
          <a:blip r:embed="rId2" cstate="print">
            <a:extLst>
              <a:ext uri="{BEBA8EAE-BF5A-486C-A8C5-ECC9F3942E4B}">
                <a14:imgProps xmlns:a14="http://schemas.microsoft.com/office/drawing/2010/main">
                  <a14:imgLayer r:embed="rId3">
                    <a14:imgEffect>
                      <a14:sharpenSoften amount="42000"/>
                    </a14:imgEffect>
                    <a14:imgEffect>
                      <a14:brightnessContrast bright="100000"/>
                    </a14:imgEffect>
                  </a14:imgLayer>
                </a14:imgProps>
              </a:ext>
              <a:ext uri="{28A0092B-C50C-407E-A947-70E740481C1C}">
                <a14:useLocalDpi xmlns:a14="http://schemas.microsoft.com/office/drawing/2010/main" val="0"/>
              </a:ext>
            </a:extLst>
          </a:blip>
          <a:srcRect l="6362" t="16378" r="6138" b="16362"/>
          <a:stretch/>
        </p:blipFill>
        <p:spPr bwMode="auto">
          <a:xfrm>
            <a:off x="11320272" y="6517360"/>
            <a:ext cx="772759" cy="228600"/>
          </a:xfrm>
          <a:prstGeom prst="rect">
            <a:avLst/>
          </a:prstGeom>
          <a:noFill/>
          <a:ln>
            <a:noFill/>
          </a:ln>
        </p:spPr>
      </p:pic>
      <p:pic>
        <p:nvPicPr>
          <p:cNvPr id="22" name="Picture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8872" y="6517360"/>
            <a:ext cx="1464469" cy="228600"/>
          </a:xfrm>
          <a:prstGeom prst="rect">
            <a:avLst/>
          </a:prstGeom>
        </p:spPr>
      </p:pic>
    </p:spTree>
    <p:extLst>
      <p:ext uri="{BB962C8B-B14F-4D97-AF65-F5344CB8AC3E}">
        <p14:creationId xmlns:p14="http://schemas.microsoft.com/office/powerpoint/2010/main" val="2927665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EC4E8-95F1-4BAF-9024-4DE4F8F5D4A5}" type="datetimeFigureOut">
              <a:rPr lang="en-US" smtClean="0"/>
              <a:t>9/13/2016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41DBA-AC74-4466-8E52-E461CACFA2F7}" type="slidenum">
              <a:rPr lang="en-US" smtClean="0"/>
              <a:t>‹#›</a:t>
            </a:fld>
            <a:endParaRPr lang="en-US"/>
          </a:p>
        </p:txBody>
      </p:sp>
    </p:spTree>
    <p:extLst>
      <p:ext uri="{BB962C8B-B14F-4D97-AF65-F5344CB8AC3E}">
        <p14:creationId xmlns:p14="http://schemas.microsoft.com/office/powerpoint/2010/main" val="3647683297"/>
      </p:ext>
    </p:extLst>
  </p:cSld>
  <p:clrMap bg1="lt1" tx1="dk1" bg2="lt2" tx2="dk2" accent1="accent1" accent2="accent2" accent3="accent3" accent4="accent4" accent5="accent5" accent6="accent6" hlink="hlink" folHlink="folHlink"/>
  <p:sldLayoutIdLst>
    <p:sldLayoutId id="2147483715" r:id="rId1"/>
    <p:sldLayoutId id="214748371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sp>
        <p:nvSpPr>
          <p:cNvPr id="3" name="Title 2"/>
          <p:cNvSpPr>
            <a:spLocks noGrp="1"/>
          </p:cNvSpPr>
          <p:nvPr>
            <p:ph type="title"/>
          </p:nvPr>
        </p:nvSpPr>
        <p:spPr/>
        <p:txBody>
          <a:bodyPr/>
          <a:lstStyle/>
          <a:p>
            <a:r>
              <a:rPr lang="en-US" b="1" dirty="0" smtClean="0"/>
              <a:t>EG 1003 Overview</a:t>
            </a:r>
            <a:endParaRPr lang="en-US" b="1" dirty="0"/>
          </a:p>
        </p:txBody>
      </p:sp>
      <p:pic>
        <p:nvPicPr>
          <p:cNvPr id="4" name="Content Placeholder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16108" y="2881700"/>
            <a:ext cx="2959783" cy="34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2380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Semester-Long Design Project</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Ten-week project</a:t>
            </a:r>
          </a:p>
          <a:p>
            <a:pPr>
              <a:lnSpc>
                <a:spcPct val="150000"/>
              </a:lnSpc>
            </a:pPr>
            <a:r>
              <a:rPr lang="en-US" dirty="0" smtClean="0"/>
              <a:t>Students grouped in teams of 2 to 3 people</a:t>
            </a:r>
          </a:p>
          <a:p>
            <a:pPr>
              <a:lnSpc>
                <a:spcPct val="150000"/>
              </a:lnSpc>
            </a:pPr>
            <a:r>
              <a:rPr lang="en-US" dirty="0" smtClean="0"/>
              <a:t>Nine projects to choose from</a:t>
            </a:r>
          </a:p>
          <a:p>
            <a:pPr lvl="1">
              <a:lnSpc>
                <a:spcPct val="150000"/>
              </a:lnSpc>
            </a:pPr>
            <a:r>
              <a:rPr lang="en-US" dirty="0" smtClean="0"/>
              <a:t>Section dependent</a:t>
            </a:r>
            <a:endParaRPr lang="en-US" dirty="0"/>
          </a:p>
        </p:txBody>
      </p:sp>
    </p:spTree>
    <p:extLst>
      <p:ext uri="{BB962C8B-B14F-4D97-AF65-F5344CB8AC3E}">
        <p14:creationId xmlns:p14="http://schemas.microsoft.com/office/powerpoint/2010/main" val="1915131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Grade Breakdown</a:t>
            </a:r>
            <a:endParaRPr lang="en-US" dirty="0"/>
          </a:p>
        </p:txBody>
      </p:sp>
      <p:graphicFrame>
        <p:nvGraphicFramePr>
          <p:cNvPr id="4" name="Content Placeholder 3"/>
          <p:cNvGraphicFramePr>
            <a:graphicFrameLocks noGrp="1"/>
          </p:cNvGraphicFramePr>
          <p:nvPr>
            <p:ph sz="quarter" idx="11"/>
            <p:extLst>
              <p:ext uri="{D42A27DB-BD31-4B8C-83A1-F6EECF244321}">
                <p14:modId xmlns:p14="http://schemas.microsoft.com/office/powerpoint/2010/main" val="3190750872"/>
              </p:ext>
            </p:extLst>
          </p:nvPr>
        </p:nvGraphicFramePr>
        <p:xfrm>
          <a:off x="543696" y="914398"/>
          <a:ext cx="11022228" cy="5016844"/>
        </p:xfrm>
        <a:graphic>
          <a:graphicData uri="http://schemas.openxmlformats.org/drawingml/2006/table">
            <a:tbl>
              <a:tblPr firstRow="1" bandRow="1">
                <a:tableStyleId>{08FB837D-C827-4EFA-A057-4D05807E0F7C}</a:tableStyleId>
              </a:tblPr>
              <a:tblGrid>
                <a:gridCol w="7933039"/>
                <a:gridCol w="3089189"/>
              </a:tblGrid>
              <a:tr h="716692">
                <a:tc>
                  <a:txBody>
                    <a:bodyPr/>
                    <a:lstStyle/>
                    <a:p>
                      <a:pPr algn="ctr"/>
                      <a:r>
                        <a:rPr lang="en-US" sz="3600" dirty="0" smtClean="0"/>
                        <a:t>Item</a:t>
                      </a:r>
                      <a:endParaRPr lang="en-US" sz="3600" dirty="0"/>
                    </a:p>
                  </a:txBody>
                  <a:tcPr/>
                </a:tc>
                <a:tc>
                  <a:txBody>
                    <a:bodyPr/>
                    <a:lstStyle/>
                    <a:p>
                      <a:pPr algn="ctr"/>
                      <a:r>
                        <a:rPr lang="en-US" sz="3600" dirty="0" smtClean="0"/>
                        <a:t>%</a:t>
                      </a:r>
                      <a:r>
                        <a:rPr lang="en-US" sz="3600" baseline="0" dirty="0" smtClean="0"/>
                        <a:t> of Grade</a:t>
                      </a:r>
                      <a:endParaRPr lang="en-US" sz="3600" dirty="0"/>
                    </a:p>
                  </a:txBody>
                  <a:tcPr/>
                </a:tc>
              </a:tr>
              <a:tr h="716692">
                <a:tc>
                  <a:txBody>
                    <a:bodyPr/>
                    <a:lstStyle/>
                    <a:p>
                      <a:pPr algn="ctr"/>
                      <a:r>
                        <a:rPr lang="en-US" sz="3600" dirty="0" smtClean="0"/>
                        <a:t>TA</a:t>
                      </a:r>
                      <a:r>
                        <a:rPr lang="en-US" sz="3600" baseline="0" dirty="0" smtClean="0"/>
                        <a:t> Lab Reports</a:t>
                      </a:r>
                      <a:endParaRPr lang="en-US" sz="3600" dirty="0"/>
                    </a:p>
                  </a:txBody>
                  <a:tcPr/>
                </a:tc>
                <a:tc>
                  <a:txBody>
                    <a:bodyPr/>
                    <a:lstStyle/>
                    <a:p>
                      <a:pPr algn="ctr"/>
                      <a:r>
                        <a:rPr lang="en-US" sz="3600" dirty="0" smtClean="0"/>
                        <a:t>20%</a:t>
                      </a:r>
                      <a:endParaRPr lang="en-US" sz="3600" dirty="0"/>
                    </a:p>
                  </a:txBody>
                  <a:tcPr/>
                </a:tc>
              </a:tr>
              <a:tr h="716692">
                <a:tc>
                  <a:txBody>
                    <a:bodyPr/>
                    <a:lstStyle/>
                    <a:p>
                      <a:pPr algn="ctr"/>
                      <a:r>
                        <a:rPr lang="en-US" sz="3600" dirty="0" smtClean="0"/>
                        <a:t>WC Lab Reports</a:t>
                      </a:r>
                      <a:endParaRPr lang="en-US" sz="3600" dirty="0"/>
                    </a:p>
                  </a:txBody>
                  <a:tcPr/>
                </a:tc>
                <a:tc>
                  <a:txBody>
                    <a:bodyPr/>
                    <a:lstStyle/>
                    <a:p>
                      <a:pPr algn="ctr"/>
                      <a:r>
                        <a:rPr lang="en-US" sz="3600" dirty="0" smtClean="0"/>
                        <a:t>20%</a:t>
                      </a:r>
                      <a:endParaRPr lang="en-US" sz="3600" dirty="0"/>
                    </a:p>
                  </a:txBody>
                  <a:tcPr/>
                </a:tc>
              </a:tr>
              <a:tr h="716692">
                <a:tc>
                  <a:txBody>
                    <a:bodyPr/>
                    <a:lstStyle/>
                    <a:p>
                      <a:pPr algn="ctr"/>
                      <a:r>
                        <a:rPr lang="en-US" sz="3600" dirty="0" smtClean="0"/>
                        <a:t>Lab</a:t>
                      </a:r>
                      <a:r>
                        <a:rPr lang="en-US" sz="3600" baseline="0" dirty="0" smtClean="0"/>
                        <a:t> Quizzes</a:t>
                      </a:r>
                      <a:endParaRPr lang="en-US" sz="3600" dirty="0"/>
                    </a:p>
                  </a:txBody>
                  <a:tcPr/>
                </a:tc>
                <a:tc>
                  <a:txBody>
                    <a:bodyPr/>
                    <a:lstStyle/>
                    <a:p>
                      <a:pPr algn="ctr"/>
                      <a:r>
                        <a:rPr lang="en-US" sz="3600" dirty="0" smtClean="0"/>
                        <a:t>5%</a:t>
                      </a:r>
                      <a:endParaRPr lang="en-US" sz="3600" dirty="0"/>
                    </a:p>
                  </a:txBody>
                  <a:tcPr/>
                </a:tc>
              </a:tr>
              <a:tr h="716692">
                <a:tc>
                  <a:txBody>
                    <a:bodyPr/>
                    <a:lstStyle/>
                    <a:p>
                      <a:pPr algn="ctr"/>
                      <a:r>
                        <a:rPr lang="en-US" sz="3600" dirty="0" smtClean="0"/>
                        <a:t>Recitation Presentations</a:t>
                      </a:r>
                      <a:endParaRPr lang="en-US" sz="3600" dirty="0"/>
                    </a:p>
                  </a:txBody>
                  <a:tcPr/>
                </a:tc>
                <a:tc>
                  <a:txBody>
                    <a:bodyPr/>
                    <a:lstStyle/>
                    <a:p>
                      <a:pPr algn="ctr"/>
                      <a:r>
                        <a:rPr lang="en-US" sz="3600" dirty="0" smtClean="0"/>
                        <a:t>15%</a:t>
                      </a:r>
                      <a:endParaRPr lang="en-US" sz="3600" dirty="0"/>
                    </a:p>
                  </a:txBody>
                  <a:tcPr/>
                </a:tc>
              </a:tr>
              <a:tr h="716692">
                <a:tc>
                  <a:txBody>
                    <a:bodyPr/>
                    <a:lstStyle/>
                    <a:p>
                      <a:pPr algn="ctr"/>
                      <a:r>
                        <a:rPr lang="en-US" sz="3600" dirty="0" smtClean="0"/>
                        <a:t>Semester-Long Design Project</a:t>
                      </a:r>
                      <a:endParaRPr lang="en-US" sz="3600" dirty="0"/>
                    </a:p>
                  </a:txBody>
                  <a:tcPr/>
                </a:tc>
                <a:tc>
                  <a:txBody>
                    <a:bodyPr/>
                    <a:lstStyle/>
                    <a:p>
                      <a:pPr algn="ctr"/>
                      <a:r>
                        <a:rPr lang="en-US" sz="3600" dirty="0" smtClean="0"/>
                        <a:t>30%</a:t>
                      </a:r>
                      <a:endParaRPr lang="en-US" sz="3600" dirty="0"/>
                    </a:p>
                  </a:txBody>
                  <a:tcPr/>
                </a:tc>
              </a:tr>
              <a:tr h="716692">
                <a:tc>
                  <a:txBody>
                    <a:bodyPr/>
                    <a:lstStyle/>
                    <a:p>
                      <a:pPr algn="ctr"/>
                      <a:r>
                        <a:rPr lang="en-US" sz="3600" dirty="0" smtClean="0"/>
                        <a:t>Lecture Attendance</a:t>
                      </a:r>
                      <a:endParaRPr lang="en-US" sz="3600" dirty="0"/>
                    </a:p>
                  </a:txBody>
                  <a:tcPr/>
                </a:tc>
                <a:tc>
                  <a:txBody>
                    <a:bodyPr/>
                    <a:lstStyle/>
                    <a:p>
                      <a:pPr algn="ctr"/>
                      <a:r>
                        <a:rPr lang="en-US" sz="3600" dirty="0" smtClean="0"/>
                        <a:t>10%</a:t>
                      </a:r>
                    </a:p>
                  </a:txBody>
                  <a:tcPr/>
                </a:tc>
              </a:tr>
            </a:tbl>
          </a:graphicData>
        </a:graphic>
      </p:graphicFrame>
    </p:spTree>
    <p:extLst>
      <p:ext uri="{BB962C8B-B14F-4D97-AF65-F5344CB8AC3E}">
        <p14:creationId xmlns:p14="http://schemas.microsoft.com/office/powerpoint/2010/main" val="3721409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Communication</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EG Website (eg.poly.edu)</a:t>
            </a:r>
          </a:p>
          <a:p>
            <a:pPr lvl="1">
              <a:lnSpc>
                <a:spcPct val="150000"/>
              </a:lnSpc>
            </a:pPr>
            <a:r>
              <a:rPr lang="en-US" dirty="0" smtClean="0"/>
              <a:t>Electronic Submission</a:t>
            </a:r>
          </a:p>
          <a:p>
            <a:pPr lvl="1">
              <a:lnSpc>
                <a:spcPct val="150000"/>
              </a:lnSpc>
            </a:pPr>
            <a:r>
              <a:rPr lang="en-US" dirty="0" smtClean="0"/>
              <a:t>Email</a:t>
            </a:r>
          </a:p>
          <a:p>
            <a:pPr lvl="1">
              <a:lnSpc>
                <a:spcPct val="150000"/>
              </a:lnSpc>
            </a:pPr>
            <a:r>
              <a:rPr lang="en-US" dirty="0" smtClean="0"/>
              <a:t>Grades</a:t>
            </a:r>
          </a:p>
          <a:p>
            <a:pPr>
              <a:lnSpc>
                <a:spcPct val="150000"/>
              </a:lnSpc>
            </a:pPr>
            <a:r>
              <a:rPr lang="en-US" dirty="0" smtClean="0"/>
              <a:t>EG Manual (manual.eg.poly.edu)</a:t>
            </a:r>
          </a:p>
          <a:p>
            <a:pPr lvl="1">
              <a:lnSpc>
                <a:spcPct val="150000"/>
              </a:lnSpc>
            </a:pPr>
            <a:r>
              <a:rPr lang="en-US" dirty="0" smtClean="0"/>
              <a:t>Detailed information about labs, projects, and policies</a:t>
            </a:r>
            <a:endParaRPr lang="en-US" dirty="0"/>
          </a:p>
        </p:txBody>
      </p:sp>
    </p:spTree>
    <p:extLst>
      <p:ext uri="{BB962C8B-B14F-4D97-AF65-F5344CB8AC3E}">
        <p14:creationId xmlns:p14="http://schemas.microsoft.com/office/powerpoint/2010/main" val="3798959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Electronic Submission</a:t>
            </a:r>
            <a:endParaRPr lang="en-US" dirty="0"/>
          </a:p>
        </p:txBody>
      </p:sp>
      <p:sp>
        <p:nvSpPr>
          <p:cNvPr id="3" name="Content Placeholder 2"/>
          <p:cNvSpPr>
            <a:spLocks noGrp="1"/>
          </p:cNvSpPr>
          <p:nvPr>
            <p:ph sz="quarter" idx="11"/>
          </p:nvPr>
        </p:nvSpPr>
        <p:spPr/>
        <p:txBody>
          <a:bodyPr>
            <a:normAutofit fontScale="92500"/>
          </a:bodyPr>
          <a:lstStyle/>
          <a:p>
            <a:pPr>
              <a:lnSpc>
                <a:spcPct val="150000"/>
              </a:lnSpc>
            </a:pPr>
            <a:r>
              <a:rPr lang="en-US" dirty="0" smtClean="0"/>
              <a:t>All work must be submitted electronically through the EG website (eg.poly.edu)</a:t>
            </a:r>
          </a:p>
          <a:p>
            <a:pPr lvl="1">
              <a:lnSpc>
                <a:spcPct val="150000"/>
              </a:lnSpc>
            </a:pPr>
            <a:r>
              <a:rPr lang="en-US" dirty="0" smtClean="0"/>
              <a:t>In a Microsoft Word/PowerPoints file only</a:t>
            </a:r>
          </a:p>
          <a:p>
            <a:pPr>
              <a:lnSpc>
                <a:spcPct val="150000"/>
              </a:lnSpc>
            </a:pPr>
            <a:r>
              <a:rPr lang="en-US" dirty="0" smtClean="0"/>
              <a:t>Required by due date or no credit will be received for work</a:t>
            </a:r>
          </a:p>
          <a:p>
            <a:pPr>
              <a:lnSpc>
                <a:spcPct val="150000"/>
              </a:lnSpc>
            </a:pPr>
            <a:r>
              <a:rPr lang="en-US" dirty="0" smtClean="0"/>
              <a:t>No negotiation of grades if work is not submitted electronically</a:t>
            </a:r>
            <a:endParaRPr lang="en-US" dirty="0"/>
          </a:p>
        </p:txBody>
      </p:sp>
    </p:spTree>
    <p:extLst>
      <p:ext uri="{BB962C8B-B14F-4D97-AF65-F5344CB8AC3E}">
        <p14:creationId xmlns:p14="http://schemas.microsoft.com/office/powerpoint/2010/main" val="2820789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Closing</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Read manual ahead of time (manual.eg.poly.edu)</a:t>
            </a:r>
          </a:p>
          <a:p>
            <a:pPr>
              <a:lnSpc>
                <a:spcPct val="150000"/>
              </a:lnSpc>
            </a:pPr>
            <a:r>
              <a:rPr lang="en-US" dirty="0" smtClean="0"/>
              <a:t>Use EG website regularly</a:t>
            </a:r>
          </a:p>
          <a:p>
            <a:pPr lvl="1">
              <a:lnSpc>
                <a:spcPct val="150000"/>
              </a:lnSpc>
            </a:pPr>
            <a:r>
              <a:rPr lang="en-US" dirty="0" smtClean="0"/>
              <a:t>Check for last minute cancellations and changes</a:t>
            </a:r>
          </a:p>
          <a:p>
            <a:pPr lvl="1">
              <a:lnSpc>
                <a:spcPct val="150000"/>
              </a:lnSpc>
            </a:pPr>
            <a:r>
              <a:rPr lang="en-US" dirty="0" smtClean="0"/>
              <a:t>Keep in contact with your partners</a:t>
            </a:r>
          </a:p>
          <a:p>
            <a:pPr lvl="1">
              <a:lnSpc>
                <a:spcPct val="150000"/>
              </a:lnSpc>
            </a:pPr>
            <a:r>
              <a:rPr lang="en-US" dirty="0" smtClean="0"/>
              <a:t>Express questions and concerns to your instructor</a:t>
            </a:r>
          </a:p>
          <a:p>
            <a:pPr>
              <a:lnSpc>
                <a:spcPct val="150000"/>
              </a:lnSpc>
            </a:pPr>
            <a:r>
              <a:rPr lang="en-US" dirty="0" smtClean="0"/>
              <a:t>Ask questions!!</a:t>
            </a:r>
            <a:endParaRPr lang="en-US" dirty="0"/>
          </a:p>
        </p:txBody>
      </p:sp>
    </p:spTree>
    <p:extLst>
      <p:ext uri="{BB962C8B-B14F-4D97-AF65-F5344CB8AC3E}">
        <p14:creationId xmlns:p14="http://schemas.microsoft.com/office/powerpoint/2010/main" val="1164957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Introduction to EG 1003</a:t>
            </a:r>
            <a:endParaRPr lang="en-US" dirty="0"/>
          </a:p>
        </p:txBody>
      </p:sp>
      <p:sp>
        <p:nvSpPr>
          <p:cNvPr id="3" name="Content Placeholder 2"/>
          <p:cNvSpPr>
            <a:spLocks noGrp="1"/>
          </p:cNvSpPr>
          <p:nvPr>
            <p:ph sz="quarter" idx="11"/>
          </p:nvPr>
        </p:nvSpPr>
        <p:spPr/>
        <p:txBody>
          <a:bodyPr/>
          <a:lstStyle/>
          <a:p>
            <a:pPr marL="457200" indent="0" algn="ctr">
              <a:buNone/>
            </a:pPr>
            <a:endParaRPr lang="en-US" dirty="0" smtClean="0"/>
          </a:p>
          <a:p>
            <a:pPr marL="457200" indent="0" algn="ctr">
              <a:buNone/>
            </a:pPr>
            <a:endParaRPr lang="en-US" sz="4000" dirty="0" smtClean="0"/>
          </a:p>
          <a:p>
            <a:pPr marL="457200" indent="0" algn="ctr">
              <a:buNone/>
            </a:pPr>
            <a:r>
              <a:rPr lang="en-US" sz="4000" dirty="0" smtClean="0"/>
              <a:t>QUESTIONS?</a:t>
            </a:r>
            <a:endParaRPr lang="en-US" sz="4000" dirty="0"/>
          </a:p>
        </p:txBody>
      </p:sp>
      <p:pic>
        <p:nvPicPr>
          <p:cNvPr id="4"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31682" y="3584274"/>
            <a:ext cx="2423786" cy="242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CAI1977.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27767" y="3584274"/>
            <a:ext cx="2423786" cy="242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6099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Objectives of EG 1003</a:t>
            </a:r>
            <a:endParaRPr lang="en-US" dirty="0"/>
          </a:p>
        </p:txBody>
      </p:sp>
      <p:sp>
        <p:nvSpPr>
          <p:cNvPr id="3" name="Content Placeholder 2"/>
          <p:cNvSpPr>
            <a:spLocks noGrp="1"/>
          </p:cNvSpPr>
          <p:nvPr>
            <p:ph sz="quarter" idx="11"/>
          </p:nvPr>
        </p:nvSpPr>
        <p:spPr>
          <a:xfrm>
            <a:off x="0" y="914399"/>
            <a:ext cx="12192000" cy="5459105"/>
          </a:xfrm>
        </p:spPr>
        <p:txBody>
          <a:bodyPr>
            <a:normAutofit fontScale="70000" lnSpcReduction="20000"/>
          </a:bodyPr>
          <a:lstStyle/>
          <a:p>
            <a:pPr>
              <a:lnSpc>
                <a:spcPct val="170000"/>
              </a:lnSpc>
            </a:pPr>
            <a:r>
              <a:rPr lang="en-US" dirty="0" smtClean="0"/>
              <a:t>To teach you about what engineers do</a:t>
            </a:r>
          </a:p>
          <a:p>
            <a:pPr>
              <a:lnSpc>
                <a:spcPct val="170000"/>
              </a:lnSpc>
            </a:pPr>
            <a:r>
              <a:rPr lang="en-US" dirty="0" smtClean="0"/>
              <a:t>Technical skills</a:t>
            </a:r>
          </a:p>
          <a:p>
            <a:pPr lvl="1">
              <a:lnSpc>
                <a:spcPct val="170000"/>
              </a:lnSpc>
            </a:pPr>
            <a:r>
              <a:rPr lang="en-US" dirty="0" smtClean="0"/>
              <a:t>MS Office</a:t>
            </a:r>
          </a:p>
          <a:p>
            <a:pPr lvl="1">
              <a:lnSpc>
                <a:spcPct val="170000"/>
              </a:lnSpc>
            </a:pPr>
            <a:r>
              <a:rPr lang="en-US" dirty="0" smtClean="0"/>
              <a:t>LabVIEW</a:t>
            </a:r>
          </a:p>
          <a:p>
            <a:pPr lvl="1">
              <a:lnSpc>
                <a:spcPct val="170000"/>
              </a:lnSpc>
            </a:pPr>
            <a:r>
              <a:rPr lang="en-US" dirty="0" smtClean="0"/>
              <a:t>Mindstorms EV3</a:t>
            </a:r>
          </a:p>
          <a:p>
            <a:pPr>
              <a:lnSpc>
                <a:spcPct val="170000"/>
              </a:lnSpc>
            </a:pPr>
            <a:r>
              <a:rPr lang="en-US" dirty="0" smtClean="0"/>
              <a:t>Professional skills</a:t>
            </a:r>
          </a:p>
          <a:p>
            <a:pPr lvl="1">
              <a:lnSpc>
                <a:spcPct val="170000"/>
              </a:lnSpc>
            </a:pPr>
            <a:r>
              <a:rPr lang="en-US" dirty="0" smtClean="0"/>
              <a:t>Teamwork</a:t>
            </a:r>
          </a:p>
          <a:p>
            <a:pPr lvl="1">
              <a:lnSpc>
                <a:spcPct val="170000"/>
              </a:lnSpc>
            </a:pPr>
            <a:r>
              <a:rPr lang="en-US" dirty="0" smtClean="0"/>
              <a:t>Oral communication</a:t>
            </a:r>
          </a:p>
          <a:p>
            <a:pPr lvl="1">
              <a:lnSpc>
                <a:spcPct val="170000"/>
              </a:lnSpc>
            </a:pPr>
            <a:r>
              <a:rPr lang="en-US" dirty="0" smtClean="0"/>
              <a:t>Written communication</a:t>
            </a:r>
            <a:endParaRPr lang="en-US" dirty="0"/>
          </a:p>
        </p:txBody>
      </p:sp>
    </p:spTree>
    <p:extLst>
      <p:ext uri="{BB962C8B-B14F-4D97-AF65-F5344CB8AC3E}">
        <p14:creationId xmlns:p14="http://schemas.microsoft.com/office/powerpoint/2010/main" val="2211271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Course Format</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3 Credit Course</a:t>
            </a:r>
          </a:p>
          <a:p>
            <a:pPr>
              <a:lnSpc>
                <a:spcPct val="150000"/>
              </a:lnSpc>
            </a:pPr>
            <a:r>
              <a:rPr lang="en-US" dirty="0" smtClean="0"/>
              <a:t>Lectures</a:t>
            </a:r>
          </a:p>
          <a:p>
            <a:pPr>
              <a:lnSpc>
                <a:spcPct val="150000"/>
              </a:lnSpc>
            </a:pPr>
            <a:r>
              <a:rPr lang="en-US" dirty="0" smtClean="0"/>
              <a:t>Laboratories</a:t>
            </a:r>
          </a:p>
          <a:p>
            <a:pPr>
              <a:lnSpc>
                <a:spcPct val="150000"/>
              </a:lnSpc>
            </a:pPr>
            <a:r>
              <a:rPr lang="en-US" dirty="0" smtClean="0"/>
              <a:t>Recitation</a:t>
            </a:r>
          </a:p>
          <a:p>
            <a:pPr>
              <a:lnSpc>
                <a:spcPct val="150000"/>
              </a:lnSpc>
            </a:pPr>
            <a:r>
              <a:rPr lang="en-US" dirty="0" smtClean="0"/>
              <a:t>Semester-Long Design Project</a:t>
            </a:r>
            <a:endParaRPr lang="en-US" dirty="0"/>
          </a:p>
        </p:txBody>
      </p:sp>
    </p:spTree>
    <p:extLst>
      <p:ext uri="{BB962C8B-B14F-4D97-AF65-F5344CB8AC3E}">
        <p14:creationId xmlns:p14="http://schemas.microsoft.com/office/powerpoint/2010/main" val="125428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Policy for Each Meeting</a:t>
            </a:r>
            <a:endParaRPr lang="en-US" dirty="0"/>
          </a:p>
        </p:txBody>
      </p:sp>
      <p:sp>
        <p:nvSpPr>
          <p:cNvPr id="3" name="Content Placeholder 2"/>
          <p:cNvSpPr>
            <a:spLocks noGrp="1"/>
          </p:cNvSpPr>
          <p:nvPr>
            <p:ph sz="quarter" idx="11"/>
          </p:nvPr>
        </p:nvSpPr>
        <p:spPr/>
        <p:txBody>
          <a:bodyPr>
            <a:normAutofit fontScale="92500" lnSpcReduction="20000"/>
          </a:bodyPr>
          <a:lstStyle/>
          <a:p>
            <a:pPr>
              <a:lnSpc>
                <a:spcPct val="160000"/>
              </a:lnSpc>
            </a:pPr>
            <a:r>
              <a:rPr lang="en-US" b="1" dirty="0" smtClean="0"/>
              <a:t>Lecture</a:t>
            </a:r>
            <a:r>
              <a:rPr lang="en-US" dirty="0" smtClean="0"/>
              <a:t> – attendance taken in first 5 minutes</a:t>
            </a:r>
          </a:p>
          <a:p>
            <a:pPr>
              <a:lnSpc>
                <a:spcPct val="160000"/>
              </a:lnSpc>
            </a:pPr>
            <a:r>
              <a:rPr lang="en-US" b="1" dirty="0" smtClean="0"/>
              <a:t>Lab</a:t>
            </a:r>
            <a:r>
              <a:rPr lang="en-US" dirty="0" smtClean="0"/>
              <a:t> – doors close after 15 minutes</a:t>
            </a:r>
          </a:p>
          <a:p>
            <a:pPr lvl="1">
              <a:lnSpc>
                <a:spcPct val="160000"/>
              </a:lnSpc>
            </a:pPr>
            <a:r>
              <a:rPr lang="en-US" dirty="0" smtClean="0"/>
              <a:t>Speak with TA to schedule make-up lab</a:t>
            </a:r>
          </a:p>
          <a:p>
            <a:pPr lvl="1">
              <a:lnSpc>
                <a:spcPct val="160000"/>
              </a:lnSpc>
            </a:pPr>
            <a:r>
              <a:rPr lang="en-US" dirty="0" smtClean="0"/>
              <a:t>Report due dates for reports will be specified by the </a:t>
            </a:r>
            <a:r>
              <a:rPr lang="en-US" dirty="0" err="1" smtClean="0"/>
              <a:t>Tas</a:t>
            </a:r>
            <a:endParaRPr lang="en-US" dirty="0" smtClean="0"/>
          </a:p>
          <a:p>
            <a:pPr>
              <a:lnSpc>
                <a:spcPct val="160000"/>
              </a:lnSpc>
            </a:pPr>
            <a:r>
              <a:rPr lang="en-US" b="1" dirty="0" smtClean="0"/>
              <a:t>Recitation</a:t>
            </a:r>
            <a:r>
              <a:rPr lang="en-US" dirty="0" smtClean="0"/>
              <a:t> – doors close after 10 minutes</a:t>
            </a:r>
          </a:p>
          <a:p>
            <a:pPr lvl="1">
              <a:lnSpc>
                <a:spcPct val="160000"/>
              </a:lnSpc>
            </a:pPr>
            <a:r>
              <a:rPr lang="en-US" dirty="0" smtClean="0"/>
              <a:t>After 10 minutes student is considered absent and will receive a zero, even if present</a:t>
            </a:r>
            <a:endParaRPr lang="en-US" dirty="0"/>
          </a:p>
        </p:txBody>
      </p:sp>
    </p:spTree>
    <p:extLst>
      <p:ext uri="{BB962C8B-B14F-4D97-AF65-F5344CB8AC3E}">
        <p14:creationId xmlns:p14="http://schemas.microsoft.com/office/powerpoint/2010/main" val="878981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Lectures</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One hour per week</a:t>
            </a:r>
          </a:p>
          <a:p>
            <a:pPr>
              <a:lnSpc>
                <a:spcPct val="150000"/>
              </a:lnSpc>
            </a:pPr>
            <a:r>
              <a:rPr lang="en-US" dirty="0" smtClean="0"/>
              <a:t>Professors and guest lecturers talk about different aspects of engineering</a:t>
            </a:r>
          </a:p>
          <a:p>
            <a:pPr>
              <a:lnSpc>
                <a:spcPct val="150000"/>
              </a:lnSpc>
            </a:pPr>
            <a:r>
              <a:rPr lang="en-US" dirty="0" smtClean="0"/>
              <a:t>Attendance is mandatory</a:t>
            </a:r>
          </a:p>
          <a:p>
            <a:pPr lvl="1">
              <a:lnSpc>
                <a:spcPct val="150000"/>
              </a:lnSpc>
            </a:pPr>
            <a:r>
              <a:rPr lang="en-US" dirty="0" smtClean="0"/>
              <a:t>Your ID will only be scanned during the first five minutes of the lecture</a:t>
            </a:r>
            <a:endParaRPr lang="en-US" dirty="0"/>
          </a:p>
        </p:txBody>
      </p:sp>
    </p:spTree>
    <p:extLst>
      <p:ext uri="{BB962C8B-B14F-4D97-AF65-F5344CB8AC3E}">
        <p14:creationId xmlns:p14="http://schemas.microsoft.com/office/powerpoint/2010/main" val="3200502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Laboratories</a:t>
            </a:r>
            <a:endParaRPr lang="en-US" dirty="0"/>
          </a:p>
        </p:txBody>
      </p:sp>
      <p:sp>
        <p:nvSpPr>
          <p:cNvPr id="3" name="Content Placeholder 2"/>
          <p:cNvSpPr>
            <a:spLocks noGrp="1"/>
          </p:cNvSpPr>
          <p:nvPr>
            <p:ph sz="quarter" idx="11"/>
          </p:nvPr>
        </p:nvSpPr>
        <p:spPr/>
        <p:txBody>
          <a:bodyPr>
            <a:normAutofit lnSpcReduction="10000"/>
          </a:bodyPr>
          <a:lstStyle/>
          <a:p>
            <a:pPr>
              <a:lnSpc>
                <a:spcPct val="150000"/>
              </a:lnSpc>
            </a:pPr>
            <a:r>
              <a:rPr lang="en-US" dirty="0" smtClean="0"/>
              <a:t>Three hours per week</a:t>
            </a:r>
          </a:p>
          <a:p>
            <a:pPr>
              <a:lnSpc>
                <a:spcPct val="150000"/>
              </a:lnSpc>
            </a:pPr>
            <a:r>
              <a:rPr lang="en-US" dirty="0" smtClean="0"/>
              <a:t>Students are placed in groups of 2 or 3</a:t>
            </a:r>
          </a:p>
          <a:p>
            <a:pPr>
              <a:lnSpc>
                <a:spcPct val="150000"/>
              </a:lnSpc>
            </a:pPr>
            <a:r>
              <a:rPr lang="en-US" dirty="0" smtClean="0"/>
              <a:t>Lab report for each lab</a:t>
            </a:r>
          </a:p>
          <a:p>
            <a:pPr>
              <a:lnSpc>
                <a:spcPct val="150000"/>
              </a:lnSpc>
            </a:pPr>
            <a:r>
              <a:rPr lang="en-US" dirty="0" smtClean="0"/>
              <a:t>Quizzes given every week</a:t>
            </a:r>
          </a:p>
          <a:p>
            <a:pPr lvl="1">
              <a:lnSpc>
                <a:spcPct val="150000"/>
              </a:lnSpc>
            </a:pPr>
            <a:r>
              <a:rPr lang="en-US" dirty="0" smtClean="0"/>
              <a:t>Lab material for that day</a:t>
            </a:r>
          </a:p>
          <a:p>
            <a:pPr lvl="1">
              <a:lnSpc>
                <a:spcPct val="150000"/>
              </a:lnSpc>
            </a:pPr>
            <a:r>
              <a:rPr lang="en-US" dirty="0" smtClean="0"/>
              <a:t>Lecture material from previous week</a:t>
            </a:r>
          </a:p>
        </p:txBody>
      </p:sp>
    </p:spTree>
    <p:extLst>
      <p:ext uri="{BB962C8B-B14F-4D97-AF65-F5344CB8AC3E}">
        <p14:creationId xmlns:p14="http://schemas.microsoft.com/office/powerpoint/2010/main" val="273755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Laboratories</a:t>
            </a:r>
            <a:endParaRPr lang="en-US" dirty="0"/>
          </a:p>
        </p:txBody>
      </p:sp>
      <p:sp>
        <p:nvSpPr>
          <p:cNvPr id="3" name="Content Placeholder 2"/>
          <p:cNvSpPr>
            <a:spLocks noGrp="1"/>
          </p:cNvSpPr>
          <p:nvPr>
            <p:ph sz="quarter" idx="11"/>
          </p:nvPr>
        </p:nvSpPr>
        <p:spPr>
          <a:xfrm>
            <a:off x="0" y="873456"/>
            <a:ext cx="12192000" cy="5472753"/>
          </a:xfrm>
        </p:spPr>
        <p:txBody>
          <a:bodyPr>
            <a:normAutofit fontScale="77500" lnSpcReduction="20000"/>
          </a:bodyPr>
          <a:lstStyle/>
          <a:p>
            <a:pPr>
              <a:lnSpc>
                <a:spcPct val="170000"/>
              </a:lnSpc>
            </a:pPr>
            <a:r>
              <a:rPr lang="en-US" dirty="0" smtClean="0"/>
              <a:t>If you arrive while the quiz is underway, you can take the quiz, but will get no additional time to complete it</a:t>
            </a:r>
          </a:p>
          <a:p>
            <a:pPr>
              <a:lnSpc>
                <a:spcPct val="170000"/>
              </a:lnSpc>
            </a:pPr>
            <a:r>
              <a:rPr lang="en-US" dirty="0" smtClean="0"/>
              <a:t>If you arrive after the quiz is over, you will get a zero for the quiz, and can do the lab in whatever time is left, but your lab TA will notify your faculty member of your lateness</a:t>
            </a:r>
          </a:p>
          <a:p>
            <a:pPr>
              <a:lnSpc>
                <a:spcPct val="170000"/>
              </a:lnSpc>
            </a:pPr>
            <a:r>
              <a:rPr lang="en-US" dirty="0" smtClean="0"/>
              <a:t>If you do not complete the lab in the allotted time, you will need to request an Open Lab Authorization Form from your faculty member allowing you to finish the lab during Open Lab</a:t>
            </a:r>
            <a:endParaRPr lang="en-US" dirty="0"/>
          </a:p>
        </p:txBody>
      </p:sp>
    </p:spTree>
    <p:extLst>
      <p:ext uri="{BB962C8B-B14F-4D97-AF65-F5344CB8AC3E}">
        <p14:creationId xmlns:p14="http://schemas.microsoft.com/office/powerpoint/2010/main" val="2140885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Recitations</a:t>
            </a:r>
            <a:endParaRPr lang="en-US" dirty="0"/>
          </a:p>
        </p:txBody>
      </p:sp>
      <p:sp>
        <p:nvSpPr>
          <p:cNvPr id="3" name="Content Placeholder 2"/>
          <p:cNvSpPr>
            <a:spLocks noGrp="1"/>
          </p:cNvSpPr>
          <p:nvPr>
            <p:ph sz="quarter" idx="11"/>
          </p:nvPr>
        </p:nvSpPr>
        <p:spPr/>
        <p:txBody>
          <a:bodyPr/>
          <a:lstStyle/>
          <a:p>
            <a:pPr>
              <a:lnSpc>
                <a:spcPct val="150000"/>
              </a:lnSpc>
            </a:pPr>
            <a:r>
              <a:rPr lang="en-US" dirty="0" smtClean="0"/>
              <a:t>1.5 hours per week</a:t>
            </a:r>
          </a:p>
          <a:p>
            <a:pPr>
              <a:lnSpc>
                <a:spcPct val="150000"/>
              </a:lnSpc>
            </a:pPr>
            <a:r>
              <a:rPr lang="en-US" dirty="0" smtClean="0"/>
              <a:t>Presentation of preceding lab or project status</a:t>
            </a:r>
          </a:p>
          <a:p>
            <a:pPr>
              <a:lnSpc>
                <a:spcPct val="150000"/>
              </a:lnSpc>
            </a:pPr>
            <a:r>
              <a:rPr lang="en-US" dirty="0" smtClean="0"/>
              <a:t>Feedback will be provided by instructor, writing consultant, and TA</a:t>
            </a:r>
            <a:endParaRPr lang="en-US" dirty="0"/>
          </a:p>
        </p:txBody>
      </p:sp>
    </p:spTree>
    <p:extLst>
      <p:ext uri="{BB962C8B-B14F-4D97-AF65-F5344CB8AC3E}">
        <p14:creationId xmlns:p14="http://schemas.microsoft.com/office/powerpoint/2010/main" val="1680122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dirty="0" smtClean="0"/>
              <a:t>Recitations</a:t>
            </a:r>
            <a:endParaRPr lang="en-US" dirty="0"/>
          </a:p>
        </p:txBody>
      </p:sp>
      <p:sp>
        <p:nvSpPr>
          <p:cNvPr id="3" name="Content Placeholder 2"/>
          <p:cNvSpPr>
            <a:spLocks noGrp="1"/>
          </p:cNvSpPr>
          <p:nvPr>
            <p:ph sz="quarter" idx="11"/>
          </p:nvPr>
        </p:nvSpPr>
        <p:spPr>
          <a:xfrm>
            <a:off x="0" y="832513"/>
            <a:ext cx="12192000" cy="5445458"/>
          </a:xfrm>
        </p:spPr>
        <p:txBody>
          <a:bodyPr>
            <a:normAutofit fontScale="77500" lnSpcReduction="20000"/>
          </a:bodyPr>
          <a:lstStyle/>
          <a:p>
            <a:pPr>
              <a:lnSpc>
                <a:spcPct val="170000"/>
              </a:lnSpc>
            </a:pPr>
            <a:r>
              <a:rPr lang="en-US" dirty="0" smtClean="0"/>
              <a:t>If you miss a recitation:</a:t>
            </a:r>
          </a:p>
          <a:p>
            <a:pPr lvl="1">
              <a:lnSpc>
                <a:spcPct val="170000"/>
              </a:lnSpc>
            </a:pPr>
            <a:r>
              <a:rPr lang="en-US" dirty="0" smtClean="0"/>
              <a:t>Your partners will give the presentation without you</a:t>
            </a:r>
          </a:p>
          <a:p>
            <a:pPr lvl="1">
              <a:lnSpc>
                <a:spcPct val="170000"/>
              </a:lnSpc>
            </a:pPr>
            <a:r>
              <a:rPr lang="en-US" dirty="0" smtClean="0"/>
              <a:t>Notify your teammates, faculty member, and recitation TA of your absence ahead of time if at all possible</a:t>
            </a:r>
          </a:p>
          <a:p>
            <a:pPr>
              <a:lnSpc>
                <a:spcPct val="170000"/>
              </a:lnSpc>
            </a:pPr>
            <a:r>
              <a:rPr lang="en-US" dirty="0" smtClean="0"/>
              <a:t>If you are excused form the recitation by your faculty member, you will receive the same presentation grade as your teammates</a:t>
            </a:r>
          </a:p>
          <a:p>
            <a:pPr>
              <a:lnSpc>
                <a:spcPct val="170000"/>
              </a:lnSpc>
            </a:pPr>
            <a:r>
              <a:rPr lang="en-US" dirty="0" smtClean="0"/>
              <a:t>If you are not excused, you will receive a zero for any coursework performed that day</a:t>
            </a:r>
            <a:endParaRPr lang="en-US" dirty="0"/>
          </a:p>
        </p:txBody>
      </p:sp>
    </p:spTree>
    <p:extLst>
      <p:ext uri="{BB962C8B-B14F-4D97-AF65-F5344CB8AC3E}">
        <p14:creationId xmlns:p14="http://schemas.microsoft.com/office/powerpoint/2010/main" val="1854382882"/>
      </p:ext>
    </p:extLst>
  </p:cSld>
  <p:clrMapOvr>
    <a:masterClrMapping/>
  </p:clrMapOvr>
</p:sld>
</file>

<file path=ppt/theme/theme1.xml><?xml version="1.0" encoding="utf-8"?>
<a:theme xmlns:a="http://schemas.openxmlformats.org/drawingml/2006/main" name="EG templat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Master ppt" id="{E8BD0D52-E5DA-4702-BCDB-1B619DC0289C}" vid="{20C0CA4F-22CB-4C99-A5C0-9CF425B76757}"/>
    </a:ext>
  </a:extLst>
</a:theme>
</file>

<file path=docProps/app.xml><?xml version="1.0" encoding="utf-8"?>
<Properties xmlns="http://schemas.openxmlformats.org/officeDocument/2006/extended-properties" xmlns:vt="http://schemas.openxmlformats.org/officeDocument/2006/docPropsVTypes">
  <Template>Master ppt (1)</Template>
  <TotalTime>72</TotalTime>
  <Words>526</Words>
  <Application>Microsoft Office PowerPoint</Application>
  <PresentationFormat>Custom</PresentationFormat>
  <Paragraphs>93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EG template</vt:lpstr>
      <vt:lpstr>EG 1003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General Engineering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 Fishinevich</dc:creator>
  <cp:lastModifiedBy>Mary</cp:lastModifiedBy>
  <cp:revision>26</cp:revision>
  <dcterms:created xsi:type="dcterms:W3CDTF">2016-01-20T04:08:12Z</dcterms:created>
  <dcterms:modified xsi:type="dcterms:W3CDTF">2016-09-13T18:36:46Z</dcterms:modified>
</cp:coreProperties>
</file>