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5" r:id="rId6"/>
    <p:sldId id="264" r:id="rId7"/>
    <p:sldId id="263" r:id="rId8"/>
    <p:sldId id="262" r:id="rId9"/>
    <p:sldId id="261" r:id="rId10"/>
    <p:sldId id="260" r:id="rId11"/>
    <p:sldId id="272" r:id="rId12"/>
    <p:sldId id="273" r:id="rId13"/>
    <p:sldId id="274" r:id="rId14"/>
    <p:sldId id="275" r:id="rId15"/>
    <p:sldId id="266" r:id="rId16"/>
    <p:sldId id="267" r:id="rId17"/>
    <p:sldId id="268" r:id="rId18"/>
    <p:sldId id="269" r:id="rId19"/>
    <p:sldId id="27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48" y="120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tinyurl.com/yaor8guo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EG 1003 Overview</a:t>
            </a:r>
          </a:p>
        </p:txBody>
      </p:sp>
      <p:pic>
        <p:nvPicPr>
          <p:cNvPr id="4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108" y="2881700"/>
            <a:ext cx="2959783" cy="34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Semester-Long Design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Ten-week</a:t>
            </a:r>
            <a:r>
              <a:rPr lang="en-US" dirty="0" smtClean="0"/>
              <a:t> </a:t>
            </a:r>
            <a:r>
              <a:rPr lang="en-US" dirty="0"/>
              <a:t>project</a:t>
            </a:r>
          </a:p>
          <a:p>
            <a:pPr>
              <a:lnSpc>
                <a:spcPct val="150000"/>
              </a:lnSpc>
            </a:pPr>
            <a:r>
              <a:rPr lang="en-US" dirty="0"/>
              <a:t>Students grouped in teams of 2 to 3 people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Eight</a:t>
            </a:r>
            <a:r>
              <a:rPr lang="en-US" dirty="0" smtClean="0"/>
              <a:t> </a:t>
            </a:r>
            <a:r>
              <a:rPr lang="en-US" dirty="0"/>
              <a:t>projects to choose from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Section dependent</a:t>
            </a:r>
          </a:p>
          <a:p>
            <a:pPr>
              <a:lnSpc>
                <a:spcPct val="150000"/>
              </a:lnSpc>
            </a:pPr>
            <a:r>
              <a:rPr lang="en-US" dirty="0"/>
              <a:t>More information to come…</a:t>
            </a:r>
          </a:p>
        </p:txBody>
      </p:sp>
    </p:spTree>
    <p:extLst>
      <p:ext uri="{BB962C8B-B14F-4D97-AF65-F5344CB8AC3E}">
        <p14:creationId xmlns:p14="http://schemas.microsoft.com/office/powerpoint/2010/main" val="1915131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Open-Ended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fontAlgn="base">
              <a:lnSpc>
                <a:spcPct val="150000"/>
              </a:lnSpc>
            </a:pPr>
            <a:r>
              <a:rPr lang="en-US" dirty="0"/>
              <a:t>Rapid Assembly &amp; Design (RAD) Challenge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Advanced Guided Projects (AGP)</a:t>
            </a:r>
          </a:p>
          <a:p>
            <a:pPr lvl="1" fontAlgn="base">
              <a:lnSpc>
                <a:spcPct val="150000"/>
              </a:lnSpc>
            </a:pPr>
            <a:r>
              <a:rPr lang="en-US" dirty="0"/>
              <a:t>Unmanned Aerial Vehicle (UAV)</a:t>
            </a:r>
          </a:p>
          <a:p>
            <a:pPr lvl="1" fontAlgn="base">
              <a:lnSpc>
                <a:spcPct val="150000"/>
              </a:lnSpc>
            </a:pPr>
            <a:r>
              <a:rPr lang="en-US" dirty="0"/>
              <a:t>Arduino Autonomous Underwater Vehicle (Arduino AUV)</a:t>
            </a:r>
          </a:p>
        </p:txBody>
      </p:sp>
    </p:spTree>
    <p:extLst>
      <p:ext uri="{BB962C8B-B14F-4D97-AF65-F5344CB8AC3E}">
        <p14:creationId xmlns:p14="http://schemas.microsoft.com/office/powerpoint/2010/main" val="1621209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Rapid Assembly &amp; Design (RAD) 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fontAlgn="base">
              <a:lnSpc>
                <a:spcPct val="150000"/>
              </a:lnSpc>
            </a:pPr>
            <a:r>
              <a:rPr lang="en-US" dirty="0"/>
              <a:t>Students propose their own idea to be evaluated by </a:t>
            </a:r>
            <a:br>
              <a:rPr lang="en-US" dirty="0"/>
            </a:br>
            <a:r>
              <a:rPr lang="en-US" dirty="0"/>
              <a:t>EG admins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Approved or denied based on certain criteria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Matched with a mentor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Access to RAD Open Labs and Workshops</a:t>
            </a:r>
          </a:p>
        </p:txBody>
      </p:sp>
    </p:spTree>
    <p:extLst>
      <p:ext uri="{BB962C8B-B14F-4D97-AF65-F5344CB8AC3E}">
        <p14:creationId xmlns:p14="http://schemas.microsoft.com/office/powerpoint/2010/main" val="1578766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009BFAC4-9C81-4E3C-98D6-557DA39A5F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Advanced Guided Project (AGP)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95DDC1-D4CD-469D-9E9F-CF7E282FD5D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6096000" cy="5339751"/>
          </a:xfrm>
        </p:spPr>
        <p:txBody>
          <a:bodyPr>
            <a:normAutofit/>
          </a:bodyPr>
          <a:lstStyle/>
          <a:p>
            <a:pPr marL="457200" indent="0">
              <a:buNone/>
            </a:pPr>
            <a:r>
              <a:rPr lang="en-US" sz="2800" u="sng" dirty="0"/>
              <a:t>Unmanned Aerial Vehicle (UAV)</a:t>
            </a:r>
          </a:p>
          <a:p>
            <a:pPr marL="457200" indent="0">
              <a:buNone/>
            </a:pPr>
            <a:endParaRPr lang="en-US" sz="2800" dirty="0"/>
          </a:p>
          <a:p>
            <a:pPr fontAlgn="base"/>
            <a:r>
              <a:rPr lang="en-US" dirty="0"/>
              <a:t>Achieve self-stabilization and complete autonomous flight</a:t>
            </a:r>
          </a:p>
          <a:p>
            <a:pPr marL="457200" indent="0" fontAlgn="base">
              <a:buNone/>
            </a:pPr>
            <a:endParaRPr lang="en-US" dirty="0"/>
          </a:p>
          <a:p>
            <a:pPr fontAlgn="base"/>
            <a:r>
              <a:rPr lang="en-US" dirty="0"/>
              <a:t>Use sensors and program embedded system on mini-drone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6E6BCD73-B273-4D66-B9E9-2C16AE81D0AF}"/>
              </a:ext>
            </a:extLst>
          </p:cNvPr>
          <p:cNvSpPr txBox="1">
            <a:spLocks/>
          </p:cNvSpPr>
          <p:nvPr/>
        </p:nvSpPr>
        <p:spPr>
          <a:xfrm>
            <a:off x="6096000" y="914399"/>
            <a:ext cx="6096000" cy="5339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6858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</a:pPr>
            <a:r>
              <a:rPr lang="en-US" sz="2800" u="sng" dirty="0"/>
              <a:t>Arduino Autonomous Underwater Vehicle (Arduino AUV)</a:t>
            </a:r>
          </a:p>
          <a:p>
            <a:pPr marL="457200" indent="0">
              <a:buNone/>
            </a:pPr>
            <a:endParaRPr lang="en-US" sz="2800" dirty="0"/>
          </a:p>
          <a:p>
            <a:pPr fontAlgn="base"/>
            <a:r>
              <a:rPr lang="en-US" dirty="0"/>
              <a:t>Design and prototype underwater robot to traverse a large fish tank</a:t>
            </a:r>
          </a:p>
          <a:p>
            <a:pPr marL="457200" indent="0" fontAlgn="base">
              <a:buNone/>
            </a:pPr>
            <a:r>
              <a:rPr lang="en-US" dirty="0"/>
              <a:t> </a:t>
            </a:r>
          </a:p>
          <a:p>
            <a:pPr fontAlgn="base"/>
            <a:r>
              <a:rPr lang="en-US" dirty="0"/>
              <a:t>Utilize microcontrollers, sensors, and waterproofing techniques</a:t>
            </a:r>
          </a:p>
        </p:txBody>
      </p:sp>
    </p:spTree>
    <p:extLst>
      <p:ext uri="{BB962C8B-B14F-4D97-AF65-F5344CB8AC3E}">
        <p14:creationId xmlns:p14="http://schemas.microsoft.com/office/powerpoint/2010/main" val="668297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Please Apply!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 anchor="ctr"/>
          <a:lstStyle/>
          <a:p>
            <a:pPr marL="457200" indent="0" algn="ctr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sz="3200" u="sng" dirty="0">
                <a:hlinkClick r:id="rId2"/>
              </a:rPr>
              <a:t>https://tinyurl.com/yaor8guo</a:t>
            </a:r>
            <a:endParaRPr lang="en-US" sz="3200" dirty="0"/>
          </a:p>
          <a:p>
            <a:pPr marL="457200" indent="0" algn="ctr">
              <a:buNone/>
            </a:pP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/>
              <a:t>Application closes on Sunday, September 9 at 11:55 pm</a:t>
            </a:r>
            <a:endParaRPr lang="en-US" sz="3200" dirty="0"/>
          </a:p>
          <a:p>
            <a:pPr marL="457200" indent="0" algn="ctr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467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Grade Breakdown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3190750872"/>
              </p:ext>
            </p:extLst>
          </p:nvPr>
        </p:nvGraphicFramePr>
        <p:xfrm>
          <a:off x="543696" y="914398"/>
          <a:ext cx="11022228" cy="5016844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79330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891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%</a:t>
                      </a:r>
                      <a:r>
                        <a:rPr lang="en-US" sz="3600" baseline="0" dirty="0"/>
                        <a:t> of Grade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TA</a:t>
                      </a:r>
                      <a:r>
                        <a:rPr lang="en-US" sz="3600" baseline="0" dirty="0"/>
                        <a:t> Lab Reports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WC Lab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Lab</a:t>
                      </a:r>
                      <a:r>
                        <a:rPr lang="en-US" sz="3600" baseline="0" dirty="0"/>
                        <a:t> Quizzes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Recitation Presentations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Semester-Long Design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Lecture Attendance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409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EG Website (eg.poly.edu)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Electronic Submission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Email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Grades</a:t>
            </a:r>
          </a:p>
          <a:p>
            <a:pPr>
              <a:lnSpc>
                <a:spcPct val="150000"/>
              </a:lnSpc>
            </a:pPr>
            <a:r>
              <a:rPr lang="en-US" dirty="0"/>
              <a:t>EG Manual (manual.eg.poly.edu)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Detailed information about labs, projects, and policies</a:t>
            </a:r>
          </a:p>
        </p:txBody>
      </p:sp>
    </p:spTree>
    <p:extLst>
      <p:ext uri="{BB962C8B-B14F-4D97-AF65-F5344CB8AC3E}">
        <p14:creationId xmlns:p14="http://schemas.microsoft.com/office/powerpoint/2010/main" val="3798959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Electronic Submission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All work must be submitted electronically through the EG website (eg.poly.edu)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Microsoft Word/PowerPoint files only</a:t>
            </a:r>
          </a:p>
          <a:p>
            <a:pPr>
              <a:lnSpc>
                <a:spcPct val="150000"/>
              </a:lnSpc>
            </a:pPr>
            <a:r>
              <a:rPr lang="en-US" dirty="0"/>
              <a:t>Midnight deadline (be mindful of connection speed!)</a:t>
            </a:r>
          </a:p>
          <a:p>
            <a:pPr>
              <a:lnSpc>
                <a:spcPct val="150000"/>
              </a:lnSpc>
            </a:pPr>
            <a:r>
              <a:rPr lang="en-US" dirty="0"/>
              <a:t>No negotiation of grades if work is not submitted electronically</a:t>
            </a:r>
          </a:p>
        </p:txBody>
      </p:sp>
    </p:spTree>
    <p:extLst>
      <p:ext uri="{BB962C8B-B14F-4D97-AF65-F5344CB8AC3E}">
        <p14:creationId xmlns:p14="http://schemas.microsoft.com/office/powerpoint/2010/main" val="2820789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Read manual ahead of time (manual.eg.poly.edu)</a:t>
            </a:r>
          </a:p>
          <a:p>
            <a:pPr>
              <a:lnSpc>
                <a:spcPct val="150000"/>
              </a:lnSpc>
            </a:pPr>
            <a:r>
              <a:rPr lang="en-US" dirty="0"/>
              <a:t>Use EG website regularly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Check for last minute cancellations and changes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Keep in contact with your partners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Express questions and concerns to your instructor</a:t>
            </a:r>
          </a:p>
          <a:p>
            <a:pPr>
              <a:lnSpc>
                <a:spcPct val="150000"/>
              </a:lnSpc>
            </a:pPr>
            <a:r>
              <a:rPr lang="en-US" dirty="0"/>
              <a:t>Ask questions!!</a:t>
            </a:r>
          </a:p>
        </p:txBody>
      </p:sp>
    </p:spTree>
    <p:extLst>
      <p:ext uri="{BB962C8B-B14F-4D97-AF65-F5344CB8AC3E}">
        <p14:creationId xmlns:p14="http://schemas.microsoft.com/office/powerpoint/2010/main" val="11649579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Introduction to EG 1003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6099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Objectives of EG 1003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45910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/>
              <a:t>To teach you about what engineers do</a:t>
            </a:r>
          </a:p>
          <a:p>
            <a:pPr>
              <a:lnSpc>
                <a:spcPct val="170000"/>
              </a:lnSpc>
            </a:pPr>
            <a:r>
              <a:rPr lang="en-US" dirty="0"/>
              <a:t>Technical skills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MS Office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LabVIEW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Mindstorms EV3</a:t>
            </a:r>
          </a:p>
          <a:p>
            <a:pPr>
              <a:lnSpc>
                <a:spcPct val="170000"/>
              </a:lnSpc>
            </a:pPr>
            <a:r>
              <a:rPr lang="en-US" dirty="0"/>
              <a:t>Professional skills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Teamwork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Oral communication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Written communication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Course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3 Credit Course</a:t>
            </a:r>
          </a:p>
          <a:p>
            <a:pPr>
              <a:lnSpc>
                <a:spcPct val="150000"/>
              </a:lnSpc>
            </a:pPr>
            <a:r>
              <a:rPr lang="en-US" dirty="0"/>
              <a:t>Lectures</a:t>
            </a:r>
          </a:p>
          <a:p>
            <a:pPr>
              <a:lnSpc>
                <a:spcPct val="150000"/>
              </a:lnSpc>
            </a:pPr>
            <a:r>
              <a:rPr lang="en-US" dirty="0"/>
              <a:t>Laboratories</a:t>
            </a:r>
          </a:p>
          <a:p>
            <a:pPr>
              <a:lnSpc>
                <a:spcPct val="150000"/>
              </a:lnSpc>
            </a:pPr>
            <a:r>
              <a:rPr lang="en-US" dirty="0"/>
              <a:t>Recitation</a:t>
            </a:r>
          </a:p>
          <a:p>
            <a:pPr>
              <a:lnSpc>
                <a:spcPct val="150000"/>
              </a:lnSpc>
            </a:pPr>
            <a:r>
              <a:rPr lang="en-US" dirty="0"/>
              <a:t>Semester-Long Design Project</a:t>
            </a:r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Policy for Each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</a:pPr>
            <a:r>
              <a:rPr lang="en-US" b="1" dirty="0"/>
              <a:t>Lecture</a:t>
            </a:r>
            <a:r>
              <a:rPr lang="en-US" dirty="0"/>
              <a:t> – attendance taken in first 5 minutes</a:t>
            </a:r>
          </a:p>
          <a:p>
            <a:pPr>
              <a:lnSpc>
                <a:spcPct val="160000"/>
              </a:lnSpc>
            </a:pPr>
            <a:r>
              <a:rPr lang="en-US" b="1" dirty="0"/>
              <a:t>Lab</a:t>
            </a:r>
            <a:r>
              <a:rPr lang="en-US" dirty="0"/>
              <a:t> – doors close after 15 minutes</a:t>
            </a:r>
          </a:p>
          <a:p>
            <a:pPr lvl="1">
              <a:lnSpc>
                <a:spcPct val="160000"/>
              </a:lnSpc>
            </a:pPr>
            <a:r>
              <a:rPr lang="en-US" dirty="0"/>
              <a:t>Speak with TA to schedule makeup lab</a:t>
            </a:r>
          </a:p>
          <a:p>
            <a:pPr lvl="1">
              <a:lnSpc>
                <a:spcPct val="160000"/>
              </a:lnSpc>
            </a:pPr>
            <a:r>
              <a:rPr lang="en-US" dirty="0"/>
              <a:t>Due dates for reports will be specified by the TAs</a:t>
            </a:r>
          </a:p>
          <a:p>
            <a:pPr>
              <a:lnSpc>
                <a:spcPct val="160000"/>
              </a:lnSpc>
            </a:pPr>
            <a:r>
              <a:rPr lang="en-US" b="1" dirty="0"/>
              <a:t>Recitation</a:t>
            </a:r>
            <a:r>
              <a:rPr lang="en-US" dirty="0"/>
              <a:t> – doors close after 10 minutes</a:t>
            </a:r>
          </a:p>
          <a:p>
            <a:pPr lvl="1">
              <a:lnSpc>
                <a:spcPct val="160000"/>
              </a:lnSpc>
            </a:pPr>
            <a:r>
              <a:rPr lang="en-US" dirty="0"/>
              <a:t>After 10 minutes student is considered absent and will receive a zero, even if present</a:t>
            </a:r>
          </a:p>
        </p:txBody>
      </p:sp>
    </p:spTree>
    <p:extLst>
      <p:ext uri="{BB962C8B-B14F-4D97-AF65-F5344CB8AC3E}">
        <p14:creationId xmlns:p14="http://schemas.microsoft.com/office/powerpoint/2010/main" val="878981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One hour per week</a:t>
            </a:r>
          </a:p>
          <a:p>
            <a:pPr>
              <a:lnSpc>
                <a:spcPct val="150000"/>
              </a:lnSpc>
            </a:pPr>
            <a:r>
              <a:rPr lang="en-US" dirty="0"/>
              <a:t>Professors and guest lecturers talk about different aspects of engineering</a:t>
            </a:r>
          </a:p>
          <a:p>
            <a:pPr>
              <a:lnSpc>
                <a:spcPct val="150000"/>
              </a:lnSpc>
            </a:pPr>
            <a:r>
              <a:rPr lang="en-US" dirty="0"/>
              <a:t>Attendance is mandatory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Your ID will only be scanned during the first five minutes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Don’t be late!</a:t>
            </a:r>
          </a:p>
        </p:txBody>
      </p:sp>
    </p:spTree>
    <p:extLst>
      <p:ext uri="{BB962C8B-B14F-4D97-AF65-F5344CB8AC3E}">
        <p14:creationId xmlns:p14="http://schemas.microsoft.com/office/powerpoint/2010/main" val="3200502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Laboratories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Three hours per week</a:t>
            </a:r>
          </a:p>
          <a:p>
            <a:pPr>
              <a:lnSpc>
                <a:spcPct val="150000"/>
              </a:lnSpc>
            </a:pPr>
            <a:r>
              <a:rPr lang="en-US" dirty="0"/>
              <a:t>Students are placed in groups of 2 or 3</a:t>
            </a:r>
          </a:p>
          <a:p>
            <a:pPr>
              <a:lnSpc>
                <a:spcPct val="150000"/>
              </a:lnSpc>
            </a:pPr>
            <a:r>
              <a:rPr lang="en-US" dirty="0"/>
              <a:t>Lab report for each lab</a:t>
            </a:r>
          </a:p>
          <a:p>
            <a:pPr>
              <a:lnSpc>
                <a:spcPct val="150000"/>
              </a:lnSpc>
            </a:pPr>
            <a:r>
              <a:rPr lang="en-US" dirty="0"/>
              <a:t>Quizzes given every week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Lab material for that day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Lecture material from previous week</a:t>
            </a:r>
          </a:p>
        </p:txBody>
      </p:sp>
    </p:spTree>
    <p:extLst>
      <p:ext uri="{BB962C8B-B14F-4D97-AF65-F5344CB8AC3E}">
        <p14:creationId xmlns:p14="http://schemas.microsoft.com/office/powerpoint/2010/main" val="2737556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Laboratories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73456"/>
            <a:ext cx="12192000" cy="547275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/>
              <a:t>No extra time for quizzes, even if late</a:t>
            </a:r>
          </a:p>
          <a:p>
            <a:pPr>
              <a:lnSpc>
                <a:spcPct val="170000"/>
              </a:lnSpc>
            </a:pPr>
            <a:r>
              <a:rPr lang="en-US" dirty="0"/>
              <a:t>If you miss the quiz, you will receive a zero</a:t>
            </a:r>
          </a:p>
          <a:p>
            <a:pPr>
              <a:lnSpc>
                <a:spcPct val="170000"/>
              </a:lnSpc>
            </a:pPr>
            <a:r>
              <a:rPr lang="en-US" dirty="0"/>
              <a:t>Notify the Roaming TA of any lateness</a:t>
            </a:r>
          </a:p>
          <a:p>
            <a:pPr>
              <a:lnSpc>
                <a:spcPct val="170000"/>
              </a:lnSpc>
            </a:pPr>
            <a:r>
              <a:rPr lang="en-US" dirty="0"/>
              <a:t>If absent, fill out a Makeup Lab Request on EG website</a:t>
            </a:r>
          </a:p>
          <a:p>
            <a:pPr>
              <a:lnSpc>
                <a:spcPct val="170000"/>
              </a:lnSpc>
            </a:pPr>
            <a:r>
              <a:rPr lang="en-US" dirty="0"/>
              <a:t>Request requires professor approval</a:t>
            </a:r>
          </a:p>
          <a:p>
            <a:pPr>
              <a:lnSpc>
                <a:spcPct val="170000"/>
              </a:lnSpc>
            </a:pPr>
            <a:r>
              <a:rPr lang="en-US" dirty="0"/>
              <a:t>Lab will be made up in Open Lab</a:t>
            </a:r>
          </a:p>
        </p:txBody>
      </p:sp>
    </p:spTree>
    <p:extLst>
      <p:ext uri="{BB962C8B-B14F-4D97-AF65-F5344CB8AC3E}">
        <p14:creationId xmlns:p14="http://schemas.microsoft.com/office/powerpoint/2010/main" val="2140885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Recitations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1.5 hours per week</a:t>
            </a:r>
          </a:p>
          <a:p>
            <a:pPr>
              <a:lnSpc>
                <a:spcPct val="150000"/>
              </a:lnSpc>
            </a:pPr>
            <a:r>
              <a:rPr lang="en-US" dirty="0"/>
              <a:t>Presentation of preceding lab or project status</a:t>
            </a:r>
          </a:p>
          <a:p>
            <a:pPr>
              <a:lnSpc>
                <a:spcPct val="150000"/>
              </a:lnSpc>
            </a:pPr>
            <a:r>
              <a:rPr lang="en-US" dirty="0"/>
              <a:t>Feedback will be provided by instructor, writing consultant, and TA</a:t>
            </a:r>
          </a:p>
        </p:txBody>
      </p:sp>
    </p:spTree>
    <p:extLst>
      <p:ext uri="{BB962C8B-B14F-4D97-AF65-F5344CB8AC3E}">
        <p14:creationId xmlns:p14="http://schemas.microsoft.com/office/powerpoint/2010/main" val="1680122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Recitations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32513"/>
            <a:ext cx="12192000" cy="544545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/>
              <a:t>In general, missing a recitation will result in a zero</a:t>
            </a:r>
          </a:p>
          <a:p>
            <a:pPr>
              <a:lnSpc>
                <a:spcPct val="170000"/>
              </a:lnSpc>
            </a:pPr>
            <a:r>
              <a:rPr lang="en-US" dirty="0"/>
              <a:t>If you have a legitimate reason to miss class, report your situation to Student Affairs</a:t>
            </a:r>
          </a:p>
          <a:p>
            <a:pPr>
              <a:lnSpc>
                <a:spcPct val="170000"/>
              </a:lnSpc>
            </a:pPr>
            <a:r>
              <a:rPr lang="en-US" dirty="0"/>
              <a:t>Your partners will give the presentation without you</a:t>
            </a:r>
          </a:p>
          <a:p>
            <a:pPr>
              <a:lnSpc>
                <a:spcPct val="170000"/>
              </a:lnSpc>
            </a:pPr>
            <a:r>
              <a:rPr lang="en-US" dirty="0"/>
              <a:t>Notify your teammates, faculty member, and recitation TA of your absence ahead of time, if at all possible</a:t>
            </a:r>
          </a:p>
          <a:p>
            <a:pPr>
              <a:lnSpc>
                <a:spcPct val="170000"/>
              </a:lnSpc>
            </a:pPr>
            <a:r>
              <a:rPr lang="en-US" dirty="0"/>
              <a:t>Student Affairs will notify your professor if you require accommodation for your absence and you may receive the same presentation grade as your teammates</a:t>
            </a:r>
          </a:p>
        </p:txBody>
      </p:sp>
    </p:spTree>
    <p:extLst>
      <p:ext uri="{BB962C8B-B14F-4D97-AF65-F5344CB8AC3E}">
        <p14:creationId xmlns:p14="http://schemas.microsoft.com/office/powerpoint/2010/main" val="1854382882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(1)</Template>
  <TotalTime>145</TotalTime>
  <Words>588</Words>
  <Application>Microsoft Office PowerPoint</Application>
  <PresentationFormat>Widescreen</PresentationFormat>
  <Paragraphs>123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MS PGothic</vt:lpstr>
      <vt:lpstr>Arial</vt:lpstr>
      <vt:lpstr>EG template</vt:lpstr>
      <vt:lpstr>EG 1003 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 Fishinevich</dc:creator>
  <cp:lastModifiedBy>EG</cp:lastModifiedBy>
  <cp:revision>36</cp:revision>
  <dcterms:created xsi:type="dcterms:W3CDTF">2016-01-20T04:08:12Z</dcterms:created>
  <dcterms:modified xsi:type="dcterms:W3CDTF">2018-09-04T16:42:42Z</dcterms:modified>
</cp:coreProperties>
</file>