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84" autoAdjust="0"/>
  </p:normalViewPr>
  <p:slideViewPr>
    <p:cSldViewPr>
      <p:cViewPr>
        <p:scale>
          <a:sx n="66" d="100"/>
          <a:sy n="66" d="100"/>
        </p:scale>
        <p:origin x="-129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00FCF6-F5DE-4D06-865E-325F93904E46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39F86F-EC31-4EF2-966D-C323FD14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0B9D8-1876-4DD5-A52C-DE01640051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D832-C624-4D6A-A7BE-953525414014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96DC-7CA1-4E69-8766-1B884AA7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F99D-AFCB-4B19-B86C-01ED1F1E9345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3C1C-F67D-48D1-8B1D-C67FCAC90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EB5C-6FCF-40D0-B3C3-3CF35B97816F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9445-E660-4A9E-B550-3BD5104C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0526-85D7-44F7-9077-6ABC4B4EAE58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2674-2CFA-4B96-8872-DC9D7D20E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12B2-B86C-4BD2-AD5F-34CDC498307E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C7C1-2BCA-41A8-AE0F-D881882C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57DD-2BBC-4EC1-A3F8-BB791DC7C6F8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28B2-5EC4-42E9-85F7-623FA3D6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B91E-A004-4105-B1D8-D7DF39C0B782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DE56-6F9C-4626-A49D-A4A8DD920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DCDF-3AC7-41BF-82A4-561DB9310256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26DF-7E93-4F28-8DF7-C87E003DF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DBA0-53C5-4ECD-BC4F-6C062F66C778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C765-7877-4F2E-9C18-DDA5F203D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D704-F251-4E13-B304-4D7DFC1DA82B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84DB-33C1-490C-B989-EDCC7D651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B0DE-4953-4E49-85C3-63E3EC01EAD5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2897-2D0D-410B-83A7-CA09BB54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9141D-B65A-440E-945D-F00F06AF3354}" type="datetimeFigureOut">
              <a:rPr lang="en-US"/>
              <a:pPr>
                <a:defRPr/>
              </a:pPr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467E5-DB7F-4127-82A5-1D3E6A249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Extraction and Gel Analysis </a:t>
            </a:r>
            <a:br>
              <a:rPr lang="en-US" smtClean="0"/>
            </a:br>
            <a:r>
              <a:rPr lang="en-US" smtClean="0"/>
              <a:t>of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l="1563" t="49406" r="55208" b="6126"/>
          <a:stretch>
            <a:fillRect/>
          </a:stretch>
        </p:blipFill>
        <p:spPr bwMode="auto">
          <a:xfrm>
            <a:off x="5486400" y="4419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 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419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639888"/>
            <a:ext cx="4257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Fruit Sample</a:t>
            </a:r>
          </a:p>
          <a:p>
            <a:r>
              <a:rPr lang="en-US" b="1"/>
              <a:t>Non-iodized Table salt (NaCl)</a:t>
            </a:r>
            <a:br>
              <a:rPr lang="en-US" b="1"/>
            </a:br>
            <a:r>
              <a:rPr lang="en-US" b="1"/>
              <a:t>Hand Soap (clear, unscented)</a:t>
            </a:r>
            <a:br>
              <a:rPr lang="en-US" b="1"/>
            </a:br>
            <a:r>
              <a:rPr lang="en-US" b="1"/>
              <a:t>95% isopropyl alcohol (ice cold)</a:t>
            </a:r>
            <a:br>
              <a:rPr lang="en-US" b="1"/>
            </a:br>
            <a:r>
              <a:rPr lang="en-US" b="1"/>
              <a:t>Distilled water  </a:t>
            </a:r>
            <a:br>
              <a:rPr lang="en-US" b="1"/>
            </a:br>
            <a:r>
              <a:rPr lang="en-US" b="1"/>
              <a:t>Strainer  (1 per group)</a:t>
            </a:r>
            <a:br>
              <a:rPr lang="en-US" b="1"/>
            </a:br>
            <a:r>
              <a:rPr lang="en-US" b="1"/>
              <a:t>Plastic cup (3 per group)</a:t>
            </a:r>
            <a:br>
              <a:rPr lang="en-US" b="1"/>
            </a:br>
            <a:r>
              <a:rPr lang="en-US" b="1"/>
              <a:t>Ziploc  Bag (1 per group)</a:t>
            </a:r>
          </a:p>
          <a:p>
            <a:r>
              <a:rPr lang="en-US" b="1"/>
              <a:t>Restriction enzyme</a:t>
            </a:r>
          </a:p>
          <a:p>
            <a:r>
              <a:rPr lang="en-US" b="1"/>
              <a:t>Micropipettes and tips (5 µl and 10 µl)</a:t>
            </a:r>
          </a:p>
          <a:p>
            <a:r>
              <a:rPr lang="en-US" b="1"/>
              <a:t>Incubator</a:t>
            </a:r>
          </a:p>
          <a:p>
            <a:r>
              <a:rPr lang="en-US" b="1"/>
              <a:t>Eppendorf tube (1 per group)</a:t>
            </a:r>
          </a:p>
          <a:p>
            <a:r>
              <a:rPr lang="en-US" b="1"/>
              <a:t>Precast Agarose Gel</a:t>
            </a:r>
          </a:p>
          <a:p>
            <a:r>
              <a:rPr lang="en-US" b="1"/>
              <a:t>Electrophoresis System</a:t>
            </a:r>
          </a:p>
          <a:p>
            <a:r>
              <a:rPr lang="en-US" b="1"/>
              <a:t>Blue Digital Bioimaging System </a:t>
            </a:r>
          </a:p>
          <a:p>
            <a:r>
              <a:rPr lang="en-US" b="1"/>
              <a:t>Foam plate (1 per group)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 is DNA?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are the obstacles to get to DNA?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overcome these obstacles?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protect DNA when released?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bring DNA molecules together?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take it out of the solution?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Gel Analysis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Gel Electrophoresis: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Differentiating samples from 6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Procedural Steps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Homogenization of fruit sample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Disruption of membranes and walls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Precipitation of DNA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DNA rinsing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digestion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imaging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in </a:t>
            </a:r>
            <a:r>
              <a:rPr lang="en-US" b="1" u="sng" dirty="0" smtClean="0">
                <a:solidFill>
                  <a:srgbClr val="FF0000"/>
                </a:solidFill>
              </a:rPr>
              <a:t>red require </a:t>
            </a:r>
            <a:r>
              <a:rPr lang="en-US" b="1" u="sng" dirty="0" smtClean="0">
                <a:solidFill>
                  <a:srgbClr val="FF0000"/>
                </a:solidFill>
              </a:rPr>
              <a:t>TA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Closing and Feedback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Remember to include answers to questions ask in lab manual (YOUR ASSIGNMENT)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Objectives</a:t>
            </a:r>
          </a:p>
          <a:p>
            <a:pPr>
              <a:lnSpc>
                <a:spcPct val="90000"/>
              </a:lnSpc>
            </a:pPr>
            <a:r>
              <a:rPr lang="en-US" smtClean="0"/>
              <a:t>Background information</a:t>
            </a:r>
          </a:p>
          <a:p>
            <a:pPr>
              <a:lnSpc>
                <a:spcPct val="90000"/>
              </a:lnSpc>
            </a:pPr>
            <a:r>
              <a:rPr lang="en-US" smtClean="0"/>
              <a:t>Materials</a:t>
            </a:r>
          </a:p>
          <a:p>
            <a:pPr>
              <a:lnSpc>
                <a:spcPct val="90000"/>
              </a:lnSpc>
            </a:pPr>
            <a:r>
              <a:rPr lang="en-US" smtClean="0"/>
              <a:t>Procedures: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Part 1: DNA Extraction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Part 2 : Gel Analysis of DNA samples</a:t>
            </a:r>
          </a:p>
          <a:p>
            <a:pPr>
              <a:lnSpc>
                <a:spcPct val="90000"/>
              </a:lnSpc>
            </a:pPr>
            <a:r>
              <a:rPr lang="en-US" smtClean="0"/>
              <a:t>Closing and Feedback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Obtain banding pattern in Gel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Isolation and purification methods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Chemical separation methods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Digital bio-imaging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Gel analysis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30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3000" smtClean="0"/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7244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Cell wall: specific to plant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composed of cellulose and biological plastic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High mechanical strength to provide rigidity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Protects intra-cellular contents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Plasma membrane: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Double layer of  lipids and proteins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Semi-permeability for transport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5800" y="1066800"/>
            <a:ext cx="8229600" cy="57912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8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96200" y="4495800"/>
              <a:ext cx="609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r>
              <a:rPr lang="en-US" smtClean="0"/>
              <a:t>Nuclear envelope</a:t>
            </a:r>
          </a:p>
          <a:p>
            <a:pPr lvl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r>
              <a:rPr lang="en-US" smtClean="0"/>
              <a:t>Chromatin 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436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Long polymer, double-helix shaped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Sugar-phosphate backbone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Phosphate group make DNA negatively charged</a:t>
            </a:r>
          </a:p>
          <a:p>
            <a:r>
              <a:rPr lang="en-US" dirty="0" smtClean="0"/>
              <a:t>Polarity and solubility: </a:t>
            </a:r>
            <a:r>
              <a:rPr lang="en-US" i="1" dirty="0" smtClean="0">
                <a:solidFill>
                  <a:srgbClr val="FF0000"/>
                </a:solidFill>
              </a:rPr>
              <a:t>“like </a:t>
            </a:r>
            <a:r>
              <a:rPr lang="en-US" i="1" dirty="0" smtClean="0">
                <a:solidFill>
                  <a:srgbClr val="FF0000"/>
                </a:solidFill>
              </a:rPr>
              <a:t>dissolves </a:t>
            </a:r>
            <a:r>
              <a:rPr lang="en-US" i="1" dirty="0" smtClean="0">
                <a:solidFill>
                  <a:srgbClr val="FF0000"/>
                </a:solidFill>
              </a:rPr>
              <a:t>like”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Most polar of all biopolymer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Soluble in polar solvent: water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Precipitated in non-polar solvent: alcohol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20483" name="Group 21"/>
          <p:cNvGrpSpPr>
            <a:grpSpLocks/>
          </p:cNvGrpSpPr>
          <p:nvPr/>
        </p:nvGrpSpPr>
        <p:grpSpPr bwMode="auto">
          <a:xfrm>
            <a:off x="34290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5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20486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Head likes water (hydrophilic) hate fat (lipophobic)</a:t>
            </a:r>
          </a:p>
          <a:p>
            <a:r>
              <a:rPr lang="en-US" sz="2800" smtClean="0"/>
              <a:t>Tail hate water (hydrophobic) likes fat (lipophilic)</a:t>
            </a:r>
          </a:p>
          <a:p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General characteristics: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Specificity : </a:t>
            </a:r>
            <a:r>
              <a:rPr lang="en-US" i="1" smtClean="0">
                <a:solidFill>
                  <a:srgbClr val="FF0000"/>
                </a:solidFill>
              </a:rPr>
              <a:t>lock and key principle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enzyme is specific to </a:t>
            </a:r>
            <a:r>
              <a:rPr lang="en-US" b="1" i="1" smtClean="0"/>
              <a:t>target molecule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Sensitivity to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Temperature: </a:t>
            </a:r>
            <a:r>
              <a:rPr lang="en-US" b="1" smtClean="0"/>
              <a:t>low activity at low or high temperature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Ph:  works within small range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types of enzymes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Restriction enzymes cut DNA at specific locations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Maximum activity at 37°C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Separation: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3200" smtClean="0"/>
              <a:t>Precipitation reaction: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mtClean="0"/>
              <a:t>Reduce repulsion among likely charged ions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mtClean="0"/>
              <a:t> neutralize with and oppositely charged ion</a:t>
            </a:r>
          </a:p>
          <a:p>
            <a:pPr marL="742950" lvl="2" indent="-342900">
              <a:buFont typeface="Arial" charset="0"/>
              <a:buNone/>
            </a:pPr>
            <a:r>
              <a:rPr lang="en-US" smtClean="0"/>
              <a:t>			</a:t>
            </a:r>
            <a:r>
              <a:rPr lang="en-US" smtClean="0">
                <a:solidFill>
                  <a:srgbClr val="FF0000"/>
                </a:solidFill>
              </a:rPr>
              <a:t>Ion</a:t>
            </a:r>
            <a:r>
              <a:rPr lang="en-US" baseline="30000" smtClean="0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 + Ion</a:t>
            </a:r>
            <a:r>
              <a:rPr lang="en-US" baseline="30000" smtClean="0">
                <a:solidFill>
                  <a:srgbClr val="FF0000"/>
                </a:solidFill>
              </a:rPr>
              <a:t>+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smtClean="0">
              <a:solidFill>
                <a:srgbClr val="FF0000"/>
              </a:solidFill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en-US" b="1" smtClean="0"/>
              <a:t>Dissolved salt</a:t>
            </a:r>
            <a:r>
              <a:rPr lang="en-US" smtClean="0"/>
              <a:t> has positive ions: </a:t>
            </a:r>
            <a:r>
              <a:rPr lang="en-US" b="1" smtClean="0"/>
              <a:t>Na</a:t>
            </a:r>
            <a:r>
              <a:rPr lang="en-US" b="1" baseline="30000" smtClean="0"/>
              <a:t>+</a:t>
            </a:r>
            <a:r>
              <a:rPr lang="en-US" b="1" smtClean="0"/>
              <a:t> </a:t>
            </a:r>
            <a:r>
              <a:rPr lang="en-US" smtClean="0"/>
              <a:t>and negative ions: Cl</a:t>
            </a:r>
            <a:r>
              <a:rPr lang="en-US" baseline="30000" smtClean="0"/>
              <a:t>-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492</Words>
  <Application>Microsoft Office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Extraction and Gel Analysis 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Closing and Feedback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pvolma</dc:creator>
  <cp:lastModifiedBy>adiehm</cp:lastModifiedBy>
  <cp:revision>112</cp:revision>
  <dcterms:created xsi:type="dcterms:W3CDTF">2008-05-19T19:43:46Z</dcterms:created>
  <dcterms:modified xsi:type="dcterms:W3CDTF">2008-10-28T15:47:39Z</dcterms:modified>
</cp:coreProperties>
</file>