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46" r:id="rId2"/>
  </p:sldMasterIdLst>
  <p:notesMasterIdLst>
    <p:notesMasterId r:id="rId18"/>
  </p:notesMasterIdLst>
  <p:sldIdLst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FF"/>
    <a:srgbClr val="DDDDDD"/>
    <a:srgbClr val="0000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5388" autoAdjust="0"/>
  </p:normalViewPr>
  <p:slideViewPr>
    <p:cSldViewPr>
      <p:cViewPr>
        <p:scale>
          <a:sx n="50" d="100"/>
          <a:sy n="50" d="100"/>
        </p:scale>
        <p:origin x="-112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3938B-2298-4C00-A6F8-20DCFF020E36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8E97-8AB3-419F-A3E1-BD8EA9144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E168-3DB4-4960-AD50-41823E307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A267-3C66-44D3-85E6-7F1397963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9870A-3053-4E5E-BC92-7065CBB34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307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244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0D39-41B5-4EC4-900A-C99A32275769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55EC-D1EF-4604-BC80-826E4BB03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25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85B2-7F1C-40B5-949B-802296E3CAC1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AEA3-1B81-467A-BBD9-F06149725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25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3/7/2014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3/7/2014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65D9-F43B-4FE6-9432-1EF60BCB1D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26AA9-B84A-4AB2-A096-330696B9E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A224-E997-414F-B40F-899075F77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F148B-B0BC-4865-88AA-772316A361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A9C99-FE45-4A10-9154-2DB85835A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5C88C-3B14-4EA4-BA81-7C6CD9EC3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1EAC6-AD9C-4491-9728-49BF2FBE1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CEB57-8E18-425B-8A9B-C159D6599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3507D-C76F-4F37-8B91-7EEAECBA70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66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66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66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66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CF77B2-0D44-4623-9858-523C03526A01}" type="datetime1">
              <a:rPr lang="en-US" altLang="en-US"/>
              <a:pPr>
                <a:defRPr/>
              </a:pPr>
              <a:t>3/7/2014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263830-4BDF-404B-8994-B428277F4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2" r:id="rId5"/>
    <p:sldLayoutId id="2147483753" r:id="rId6"/>
    <p:sldLayoutId id="214748375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gif"/><Relationship Id="rId4" Type="http://schemas.openxmlformats.org/officeDocument/2006/relationships/hyperlink" Target="https://manual.eg.poly.edu/index.php/File:DNA2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2700" y="1752600"/>
            <a:ext cx="9144000" cy="1600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Extraction and Gel Analysis of DNA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 descr="Image:DNA2.gif">
            <a:hlinkClick r:id="rId4" tooltip="Image:DNA2.gif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95725"/>
            <a:ext cx="33147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596900" y="1283296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Fruit sample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Non-iodized table salt (</a:t>
            </a: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NaCl</a:t>
            </a: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Hand soap (clear, unscented)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95% isopropyl alcohol (0 °C)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Distilled water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Strainer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Plastic cups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Ziploc bag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Lambda DNA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Restriction enzymes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Dye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Variable micropipette and tips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Incubator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Microcentrifuge</a:t>
            </a: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 tube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100" dirty="0" smtClean="0">
              <a:solidFill>
                <a:srgbClr val="000066"/>
              </a:solidFill>
              <a:latin typeface="Calibri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Precast </a:t>
            </a: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agarose</a:t>
            </a: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 gel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Electrophoresis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Bioimaging</a:t>
            </a: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Biuret</a:t>
            </a: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 reagent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Benedict’s reagent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DNA sample containers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100" dirty="0" smtClean="0">
                <a:solidFill>
                  <a:srgbClr val="000066"/>
                </a:solidFill>
                <a:latin typeface="Calibri"/>
                <a:cs typeface="Arial" charset="0"/>
              </a:rPr>
              <a:t>Disposable </a:t>
            </a:r>
            <a:r>
              <a:rPr lang="en-US" sz="2100" dirty="0" err="1" smtClean="0">
                <a:solidFill>
                  <a:srgbClr val="000066"/>
                </a:solidFill>
                <a:latin typeface="Calibri"/>
                <a:cs typeface="Arial" charset="0"/>
              </a:rPr>
              <a:t>pipets</a:t>
            </a:r>
            <a:endParaRPr lang="en-US" sz="2100" dirty="0">
              <a:solidFill>
                <a:srgbClr val="000066"/>
              </a:solidFill>
              <a:latin typeface="Calibri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300" y="4114800"/>
            <a:ext cx="428387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66"/>
                </a:solidFill>
              </a:rPr>
              <a:t>Where is DNA?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66"/>
                </a:solidFill>
              </a:rPr>
              <a:t>What are the obstacles to get to DNA?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66"/>
                </a:solidFill>
              </a:rPr>
              <a:t>How to overcome these obstacles?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66"/>
                </a:solidFill>
              </a:rPr>
              <a:t>How to bring DNA molecules together?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0066"/>
                </a:solidFill>
              </a:rPr>
              <a:t>How to take it out of the solution?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endParaRPr lang="en-US" sz="3000" dirty="0" smtClean="0"/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</a:rPr>
              <a:t>If </a:t>
            </a:r>
            <a:r>
              <a:rPr lang="en-US" sz="3000" dirty="0" smtClean="0">
                <a:solidFill>
                  <a:srgbClr val="FF0000"/>
                </a:solidFill>
              </a:rPr>
              <a:t>we provide something it might be useful!!!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Differentiating samples from 6 individuals.</a:t>
            </a:r>
          </a:p>
        </p:txBody>
      </p:sp>
      <p:pic>
        <p:nvPicPr>
          <p:cNvPr id="7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1" y="6241343"/>
            <a:ext cx="2688630" cy="3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DNA restriction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DNA imaging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Homogenization of fruit sample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Disruption of membranes and walls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Precipitation of DNA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Steps in red require TA assistance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563" t="49406" r="55208" b="6126"/>
          <a:stretch>
            <a:fillRect/>
          </a:stretch>
        </p:blipFill>
        <p:spPr bwMode="auto">
          <a:xfrm>
            <a:off x="6477000" y="1371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In biological labs there are long wait times within experimental procedures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Restriction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Gel electrophoresis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As a result many experiments are done at the same time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Never let solution foam when or after adding soap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Once DNA is extracted, remember to rinse twice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After rinsing DNA, ask for TA assistance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Keep clear lab notes, have it scanned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Have a picture taken of your extracted DNA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Have a picture of the banding patterns on gel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Give improvements suggestions in lab report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 smtClean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Objectives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Background information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Materials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1: Restriction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2: Gel Electrophoresis of Lambda DNA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3 : DNA Extraction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4: Chemical Tests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 t="4701"/>
          <a:stretch>
            <a:fillRect/>
          </a:stretch>
        </p:blipFill>
        <p:spPr bwMode="auto">
          <a:xfrm>
            <a:off x="6096000" y="17526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Restrict Lambda DNA and analyze by Gel Electrophoresis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DNA isolation method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Gel electrophoresis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Biochemical tests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600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2600" dirty="0" smtClean="0">
              <a:solidFill>
                <a:srgbClr val="000066"/>
              </a:solidFill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Composed </a:t>
            </a:r>
            <a:r>
              <a:rPr lang="en-US" sz="2800" dirty="0" smtClean="0">
                <a:solidFill>
                  <a:srgbClr val="000066"/>
                </a:solidFill>
              </a:rPr>
              <a:t>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66"/>
                </a:solidFill>
              </a:rPr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190625"/>
            <a:ext cx="7741444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2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17637"/>
            <a:ext cx="4343400" cy="4754563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Double layer of lipids</a:t>
            </a:r>
            <a:endParaRPr lang="en-US" sz="2800" dirty="0" smtClean="0">
              <a:solidFill>
                <a:srgbClr val="000066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Protect DNA from </a:t>
            </a:r>
            <a:r>
              <a:rPr lang="en-US" sz="2800" dirty="0" err="1" smtClean="0">
                <a:solidFill>
                  <a:srgbClr val="000066"/>
                </a:solidFill>
              </a:rPr>
              <a:t>DNAses</a:t>
            </a:r>
            <a:endParaRPr lang="en-US" sz="2800" dirty="0" smtClean="0">
              <a:solidFill>
                <a:srgbClr val="000066"/>
              </a:solidFill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Chromatin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Made of DNA and protein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88696"/>
              <a:ext cx="838200" cy="164504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  <p:pic>
        <p:nvPicPr>
          <p:cNvPr id="21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200" y="1939529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Phosphate group make DNA negatively charged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Polarity and solubility: </a:t>
            </a:r>
            <a:r>
              <a:rPr lang="en-US" i="1" dirty="0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66"/>
                </a:solidFill>
              </a:rPr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4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6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  <p:pic>
        <p:nvPicPr>
          <p:cNvPr id="1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Head likes water (hydrophilic) hate fat (</a:t>
            </a:r>
            <a:r>
              <a:rPr lang="en-US" sz="2800" dirty="0" err="1" smtClean="0">
                <a:solidFill>
                  <a:srgbClr val="000066"/>
                </a:solidFill>
              </a:rPr>
              <a:t>lipophobic</a:t>
            </a:r>
            <a:r>
              <a:rPr lang="en-US" sz="2800" dirty="0" smtClean="0">
                <a:solidFill>
                  <a:srgbClr val="000066"/>
                </a:solidFill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Tail hate water (hydrophobic) likes fat (lipophilic)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3077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Specificity : </a:t>
            </a:r>
            <a:r>
              <a:rPr lang="en-US" sz="2400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Enzyme is specific to </a:t>
            </a:r>
            <a:r>
              <a:rPr lang="en-US" sz="2400" b="1" i="1" dirty="0" smtClean="0">
                <a:solidFill>
                  <a:srgbClr val="000066"/>
                </a:solidFill>
              </a:rPr>
              <a:t>target </a:t>
            </a:r>
            <a:r>
              <a:rPr lang="en-US" sz="2400" b="1" i="1" dirty="0" smtClean="0">
                <a:solidFill>
                  <a:srgbClr val="000066"/>
                </a:solidFill>
              </a:rPr>
              <a:t>molecule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i="1" dirty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b="1" i="1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Sensitivity </a:t>
            </a:r>
            <a:r>
              <a:rPr lang="en-US" sz="2400" dirty="0" smtClean="0">
                <a:solidFill>
                  <a:srgbClr val="000066"/>
                </a:solidFill>
              </a:rPr>
              <a:t>to:</a:t>
            </a:r>
            <a:endParaRPr lang="en-US" sz="2400" dirty="0" smtClean="0">
              <a:solidFill>
                <a:srgbClr val="000066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Temperature: </a:t>
            </a:r>
            <a:r>
              <a:rPr lang="en-US" sz="2400" b="1" dirty="0" smtClean="0">
                <a:solidFill>
                  <a:srgbClr val="000066"/>
                </a:solidFill>
              </a:rPr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ph: </a:t>
            </a:r>
            <a:r>
              <a:rPr lang="en-US" sz="2400" dirty="0" smtClean="0">
                <a:solidFill>
                  <a:srgbClr val="000066"/>
                </a:solidFill>
              </a:rPr>
              <a:t>works </a:t>
            </a:r>
            <a:r>
              <a:rPr lang="en-US" sz="2400" dirty="0" smtClean="0">
                <a:solidFill>
                  <a:srgbClr val="000066"/>
                </a:solidFill>
              </a:rPr>
              <a:t>within small range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eaLnBrk="1" hangingPunct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Precipitation reaction:</a:t>
            </a:r>
          </a:p>
          <a:p>
            <a:pPr marL="857250" lvl="2" indent="-457200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Reduce repulsion among likely charged ions</a:t>
            </a:r>
          </a:p>
          <a:p>
            <a:pPr marL="857250" lvl="2" indent="-457200"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sz="2800" dirty="0" smtClean="0"/>
              <a:t>			</a:t>
            </a:r>
            <a:r>
              <a:rPr lang="en-US" sz="2800" dirty="0" smtClean="0">
                <a:solidFill>
                  <a:srgbClr val="FF0000"/>
                </a:solidFill>
              </a:rPr>
              <a:t>Ion</a:t>
            </a:r>
            <a:r>
              <a:rPr lang="en-US" sz="2800" baseline="30000" dirty="0" smtClean="0">
                <a:solidFill>
                  <a:srgbClr val="FF0000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 + Ion</a:t>
            </a:r>
            <a:r>
              <a:rPr 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i="1" dirty="0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66"/>
                </a:solidFill>
              </a:rPr>
              <a:t>Dissolved salt</a:t>
            </a:r>
            <a:r>
              <a:rPr lang="en-US" sz="2800" dirty="0" smtClean="0">
                <a:solidFill>
                  <a:srgbClr val="000066"/>
                </a:solidFill>
              </a:rPr>
              <a:t> has positive ions: </a:t>
            </a:r>
            <a:r>
              <a:rPr lang="en-US" sz="2800" b="1" dirty="0" smtClean="0">
                <a:solidFill>
                  <a:srgbClr val="000066"/>
                </a:solidFill>
              </a:rPr>
              <a:t>Na</a:t>
            </a:r>
            <a:r>
              <a:rPr lang="en-US" sz="2800" b="1" baseline="30000" dirty="0" smtClean="0">
                <a:solidFill>
                  <a:srgbClr val="000066"/>
                </a:solidFill>
              </a:rPr>
              <a:t>+</a:t>
            </a:r>
            <a:r>
              <a:rPr lang="en-US" sz="2800" b="1" dirty="0" smtClean="0">
                <a:solidFill>
                  <a:srgbClr val="000066"/>
                </a:solidFill>
              </a:rPr>
              <a:t> </a:t>
            </a:r>
            <a:r>
              <a:rPr lang="en-US" sz="2800" dirty="0" smtClean="0">
                <a:solidFill>
                  <a:srgbClr val="000066"/>
                </a:solidFill>
              </a:rPr>
              <a:t>and negative ions: </a:t>
            </a:r>
            <a:r>
              <a:rPr lang="en-US" sz="2800" dirty="0" err="1" smtClean="0">
                <a:solidFill>
                  <a:srgbClr val="000066"/>
                </a:solidFill>
              </a:rPr>
              <a:t>Cl</a:t>
            </a:r>
            <a:r>
              <a:rPr lang="en-US" sz="2800" baseline="30000" dirty="0" smtClean="0">
                <a:solidFill>
                  <a:srgbClr val="000066"/>
                </a:solidFill>
              </a:rPr>
              <a:t>-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" y="6172200"/>
            <a:ext cx="3199551" cy="43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611</Words>
  <Application>Microsoft Office PowerPoint</Application>
  <PresentationFormat>On-screen Show (4:3)</PresentationFormat>
  <Paragraphs>157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NYU Schools Master Template</vt:lpstr>
      <vt:lpstr>EG1003: Introduction to Engineering and Design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Note</vt:lpstr>
      <vt:lpstr>Closing and Feedback</vt:lpstr>
    </vt:vector>
  </TitlesOfParts>
  <Company>Hot Chilli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in Freshman Engineering</dc:title>
  <dc:creator>L.Mexhitaj</dc:creator>
  <cp:lastModifiedBy>matthew</cp:lastModifiedBy>
  <cp:revision>104</cp:revision>
  <dcterms:created xsi:type="dcterms:W3CDTF">2002-02-21T04:34:32Z</dcterms:created>
  <dcterms:modified xsi:type="dcterms:W3CDTF">2014-03-07T19:52:28Z</dcterms:modified>
</cp:coreProperties>
</file>