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7"/>
  </p:notesMasterIdLst>
  <p:sldIdLst>
    <p:sldId id="298" r:id="rId3"/>
    <p:sldId id="258" r:id="rId4"/>
    <p:sldId id="299" r:id="rId5"/>
    <p:sldId id="302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03" r:id="rId15"/>
    <p:sldId id="327" r:id="rId16"/>
    <p:sldId id="328" r:id="rId17"/>
    <p:sldId id="329" r:id="rId18"/>
    <p:sldId id="300" r:id="rId19"/>
    <p:sldId id="330" r:id="rId20"/>
    <p:sldId id="304" r:id="rId21"/>
    <p:sldId id="305" r:id="rId22"/>
    <p:sldId id="331" r:id="rId23"/>
    <p:sldId id="334" r:id="rId24"/>
    <p:sldId id="306" r:id="rId25"/>
    <p:sldId id="264" r:id="rId26"/>
  </p:sldIdLst>
  <p:sldSz cx="12192000" cy="6858000"/>
  <p:notesSz cx="6858000" cy="9144000"/>
  <p:embeddedFontLs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S PGothic" panose="020B0600070205080204" pitchFamily="34" charset="-128"/>
      <p:regular r:id="rId34"/>
    </p:embeddedFont>
    <p:embeddedFont>
      <p:font typeface="MS PGothic" panose="020B0600070205080204" pitchFamily="34" charset="-128"/>
      <p:regular r:id="rId34"/>
    </p:embeddedFont>
    <p:embeddedFont>
      <p:font typeface="Gotham Medium" pitchFamily="50" charset="0"/>
      <p:regular r:id="rId35"/>
      <p: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Proxima Nova Rg" panose="02000506030000020004" pitchFamily="2" charset="0"/>
      <p:regular r:id="rId39"/>
    </p:embeddedFont>
    <p:embeddedFont>
      <p:font typeface="Proxima Nova Lt" panose="020005060300000200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74" autoAdjust="0"/>
    <p:restoredTop sz="94718"/>
  </p:normalViewPr>
  <p:slideViewPr>
    <p:cSldViewPr snapToGrid="0">
      <p:cViewPr varScale="1">
        <p:scale>
          <a:sx n="81" d="100"/>
          <a:sy n="81" d="100"/>
        </p:scale>
        <p:origin x="33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FE=Fundamental Engineering. The fundamental engineering exam is the first step to becoming a professional licensed engineer. These are a list of topic areas tested on the exam. Exams are based on engineering disciplines: civil, electrical &amp; computer, chemical and mechanical. Not all disciplines with involve all topics. Many students choose to take this exam their senior year while the material is still fresh in their minds.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I-squared-e culture can be seen throughout Tandon in multiple ways. The </a:t>
            </a:r>
            <a:r>
              <a:rPr lang="en-US" dirty="0" err="1"/>
              <a:t>MakerSpace</a:t>
            </a:r>
            <a:r>
              <a:rPr lang="en-US" dirty="0"/>
              <a:t> is a popular resource for students due to vast array of machines available. The </a:t>
            </a:r>
            <a:r>
              <a:rPr lang="en-US" dirty="0" err="1"/>
              <a:t>MakerSpace</a:t>
            </a:r>
            <a:r>
              <a:rPr lang="en-US" dirty="0"/>
              <a:t> also offers trainings and workshops to help you learn more about the equipment. From the very beginning of your academic career you take a project-based course – EG1003 Student competition teams such as Baja and Concrete Canoe teams offer even more project experience beyond coursework.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0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60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7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2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93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0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94EC714C-897E-E54C-8A81-15D372C8B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being the reference sheet that is provided during the FE exam, the manual is also a  great quick reference for you as you continue through your academic career.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list of engineering departments here, at NYU Tandon. Tandon also has several other majors that are not engineering based degrees.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2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8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communications-and-it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sustainability-and-urban-systems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s://futurelabs.nyc/program-variants/internships/" TargetMode="External"/><Relationship Id="rId4" Type="http://schemas.openxmlformats.org/officeDocument/2006/relationships/hyperlink" Target="https://makerspace.engineering.nyu.ed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emf"/><Relationship Id="rId7" Type="http://schemas.openxmlformats.org/officeDocument/2006/relationships/hyperlink" Target="http://entrepreneur.nyu.edu/funding-competition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ngineering.nyu.edu/academics/support-services/undergraduate/study-abroad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s://www.nyu.edu/students/academic-services/undergraduate-advisement/unique-academic-opportunities/cross-school-minors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academics/support-services/undergraduate/bsms-program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engineering.nyu.edu/academics/support-services/undergraduate/glass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engineering.nyu.edu/research/student-research" TargetMode="Externa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bulletin.engineering.nyu.edu/preview_program.php?catoid=13&amp;poid=4040&amp;returnto=1121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://bulletin.engineering.nyu.edu/preview_program.php?catoid=13&amp;poid=4037&amp;returnto=111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ulletin.engineering.nyu.edu/preview_program.php?catoid=13&amp;poid=3865&amp;returnto=1118" TargetMode="External"/><Relationship Id="rId11" Type="http://schemas.openxmlformats.org/officeDocument/2006/relationships/image" Target="../media/image24.png"/><Relationship Id="rId5" Type="http://schemas.openxmlformats.org/officeDocument/2006/relationships/hyperlink" Target="https://engineering.nyu.edu/academics/departments/finance-and-risk-engineering/undergraduate-minor-finance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cas.nyu.edu/business/course-requirements/current-course-requirements.html#bsecon" TargetMode="External"/><Relationship Id="rId9" Type="http://schemas.openxmlformats.org/officeDocument/2006/relationships/hyperlink" Target="http://bulletin.engineering.nyu.edu/preview_program.php?catoid=15&amp;poid=4552&amp;hl=Minor&amp;returnto=sear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1.emf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2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cees.org/exams/exam-preparation-material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engineer-tomorrow/health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Proxima Nova Rg" panose="02000506030000020004" pitchFamily="2" charset="0"/>
              </a:rPr>
              <a:t>EG1004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564107" y="2395288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Computer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Wireless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Artificial Intelligence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Data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Robotics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712401" y="5523547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Wireless data types courtesy of CNN</a:t>
            </a:r>
          </a:p>
        </p:txBody>
      </p:sp>
      <p:pic>
        <p:nvPicPr>
          <p:cNvPr id="13" name="Picture 2" descr="Image result for wireless 5g">
            <a:extLst>
              <a:ext uri="{FF2B5EF4-FFF2-40B4-BE49-F238E27FC236}">
                <a16:creationId xmlns="" xmlns:a16="http://schemas.microsoft.com/office/drawing/2014/main" id="{61A965DC-A614-BD4A-B349-D2281147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83" y="2408936"/>
            <a:ext cx="5261891" cy="29615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E162CA1-4CEA-C24D-AF98-F77319518F8E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7" name="Rounded Rectangle 16">
              <a:extLst>
                <a:ext uri="{FF2B5EF4-FFF2-40B4-BE49-F238E27FC236}">
                  <a16:creationId xmlns="" xmlns:a16="http://schemas.microsoft.com/office/drawing/2014/main" id="{676CB381-D3CB-D84B-8751-F3414A3D2B93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8" name="TextBox 17">
              <a:hlinkClick r:id="rId5"/>
              <a:extLst>
                <a:ext uri="{FF2B5EF4-FFF2-40B4-BE49-F238E27FC236}">
                  <a16:creationId xmlns="" xmlns:a16="http://schemas.microsoft.com/office/drawing/2014/main" id="{3C58CE65-C913-1D4C-9568-2D534CD98656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Information Technology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&amp; Automation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732265" y="2572302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Environmental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Urban 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Internet of Things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976515" y="5503399"/>
            <a:ext cx="6741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Hudson Yards development plan courtesy of</a:t>
            </a:r>
            <a:br>
              <a:rPr lang="en-US" dirty="0">
                <a:latin typeface="Proxima Nova Rg" panose="02000506030000020004" pitchFamily="2" charset="77"/>
              </a:rPr>
            </a:br>
            <a:r>
              <a:rPr lang="en-US" dirty="0">
                <a:latin typeface="Proxima Nova Rg" panose="02000506030000020004" pitchFamily="2" charset="77"/>
              </a:rPr>
              <a:t> Hudson Yards NYC</a:t>
            </a:r>
          </a:p>
        </p:txBody>
      </p:sp>
      <p:pic>
        <p:nvPicPr>
          <p:cNvPr id="14" name="Picture 2" descr="http://content.related.com/HYImages/2014-11/V1-Master-Plan-Site.jpg">
            <a:extLst>
              <a:ext uri="{FF2B5EF4-FFF2-40B4-BE49-F238E27FC236}">
                <a16:creationId xmlns="" xmlns:a16="http://schemas.microsoft.com/office/drawing/2014/main" id="{CCBD555A-A692-6C4C-A7FD-6508160C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55" y="2402032"/>
            <a:ext cx="5345559" cy="308998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3CC5B16-C462-3E40-93C6-747A83FF12D4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id="{0E653558-AE1F-F942-9EF3-0AD8E6A628E5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>
              <a:hlinkClick r:id="rId5"/>
              <a:extLst>
                <a:ext uri="{FF2B5EF4-FFF2-40B4-BE49-F238E27FC236}">
                  <a16:creationId xmlns="" xmlns:a16="http://schemas.microsoft.com/office/drawing/2014/main" id="{BA18BF23-8158-BE46-AE87-3F942BB9861A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35368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Urban Design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&amp; Sustainability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267975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INNOVATION AND DESIGN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2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224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 DEVELOPMENT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00655134-F006-8245-9FB1-7E74EE0A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14" y="1794340"/>
            <a:ext cx="729283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Proxima Nova Rg" panose="02000506030000020004" pitchFamily="2" charset="77"/>
              </a:rPr>
              <a:t>Funding &amp; resources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Proxima Nova Rg" panose="02000506030000020004" pitchFamily="2" charset="77"/>
              </a:rPr>
              <a:t>Project-based courses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  <a:hlinkClick r:id="rId4"/>
              </a:rPr>
              <a:t>MakerSpace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  <a:hlinkClick r:id="rId5"/>
              </a:rPr>
              <a:t>Future Labs 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Data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Urban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Digital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Veteran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6FCAADC-A1E1-E045-B9B2-16811D2EF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04" y="1828261"/>
            <a:ext cx="5338318" cy="3558878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DF12E7-7AC6-6B4C-B123-B9A323EFC6A9}"/>
              </a:ext>
            </a:extLst>
          </p:cNvPr>
          <p:cNvSpPr/>
          <p:nvPr/>
        </p:nvSpPr>
        <p:spPr>
          <a:xfrm>
            <a:off x="4994836" y="5479078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NYU Tandon </a:t>
            </a:r>
            <a:r>
              <a:rPr lang="en-US" dirty="0" err="1">
                <a:latin typeface="Proxima Nova Rg" panose="02000506030000020004" pitchFamily="2" charset="77"/>
              </a:rPr>
              <a:t>MakerSpace</a:t>
            </a:r>
            <a:r>
              <a:rPr lang="en-US" dirty="0">
                <a:latin typeface="Proxima Nova Rg" panose="02000506030000020004" pitchFamily="2" charset="77"/>
              </a:rPr>
              <a:t> courtesy of NYU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3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934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dirty="0" smtClean="0">
                <a:latin typeface="Gotham Medium" panose="02000604030000020004" pitchFamily="50" charset="0"/>
                <a:cs typeface="Tahoma" pitchFamily="34" charset="0"/>
              </a:rPr>
              <a:t>FUNDING &amp; </a:t>
            </a:r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SUPPORT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5CB106C6-C4B1-B248-964D-3D56727D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456" y="1927273"/>
            <a:ext cx="581494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Venture </a:t>
            </a:r>
            <a:r>
              <a:rPr lang="en-US" altLang="en-US" sz="2800" dirty="0" smtClean="0">
                <a:latin typeface="Proxima Nova Rg" panose="02000506030000020004" pitchFamily="2" charset="77"/>
              </a:rPr>
              <a:t>Competitions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Prototyping Fund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InnoVention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Green Grants</a:t>
            </a:r>
          </a:p>
          <a:p>
            <a:pPr marL="917575"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Innovation Corps (I-Corps)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Proxima Nova Rg" panose="02000506030000020004" pitchFamily="2" charset="77"/>
              </a:rPr>
              <a:t>NYU </a:t>
            </a:r>
            <a:r>
              <a:rPr lang="en-US" altLang="en-US" sz="2800" dirty="0" smtClean="0">
                <a:latin typeface="Proxima Nova Rg" panose="02000506030000020004" pitchFamily="2" charset="77"/>
              </a:rPr>
              <a:t>Entrepreneurs Challenge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8" name="Picture 4" descr="http://entrepreneur.nyu.edu/wp-content/themes/nyu-theme/img/NYUEI_purplelogo.png">
            <a:extLst>
              <a:ext uri="{FF2B5EF4-FFF2-40B4-BE49-F238E27FC236}">
                <a16:creationId xmlns="" xmlns:a16="http://schemas.microsoft.com/office/drawing/2014/main" id="{EE105F60-712D-B347-BFAF-B41F1D5F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43" y="4635905"/>
            <a:ext cx="4797538" cy="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futurelabs.nyc/wp-content/uploads/2017/02/logo_update_3.png">
            <a:extLst>
              <a:ext uri="{FF2B5EF4-FFF2-40B4-BE49-F238E27FC236}">
                <a16:creationId xmlns="" xmlns:a16="http://schemas.microsoft.com/office/drawing/2014/main" id="{C36DCD88-201D-6844-8486-35073359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039" y="1764015"/>
            <a:ext cx="4382262" cy="15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akerSpace">
            <a:extLst>
              <a:ext uri="{FF2B5EF4-FFF2-40B4-BE49-F238E27FC236}">
                <a16:creationId xmlns="" xmlns:a16="http://schemas.microsoft.com/office/drawing/2014/main" id="{F267C6E2-8B2E-A44B-B0F9-7AC52227A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7"/>
          <a:stretch/>
        </p:blipFill>
        <p:spPr bwMode="auto">
          <a:xfrm>
            <a:off x="6597343" y="3429000"/>
            <a:ext cx="4587868" cy="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283D157-6643-F641-935C-13A64E1AAC94}"/>
              </a:ext>
            </a:extLst>
          </p:cNvPr>
          <p:cNvGrpSpPr/>
          <p:nvPr/>
        </p:nvGrpSpPr>
        <p:grpSpPr>
          <a:xfrm>
            <a:off x="217166" y="5639964"/>
            <a:ext cx="2318587" cy="566411"/>
            <a:chOff x="83237" y="5681184"/>
            <a:chExt cx="2318587" cy="566411"/>
          </a:xfrm>
        </p:grpSpPr>
        <p:sp>
          <p:nvSpPr>
            <p:cNvPr id="23" name="Rounded Rectangle 22">
              <a:extLst>
                <a:ext uri="{FF2B5EF4-FFF2-40B4-BE49-F238E27FC236}">
                  <a16:creationId xmlns="" xmlns:a16="http://schemas.microsoft.com/office/drawing/2014/main" id="{E9E98B1A-02C4-9D4D-ACCF-CADC5B2A9417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4" name="TextBox 23">
              <a:hlinkClick r:id="rId7"/>
              <a:extLst>
                <a:ext uri="{FF2B5EF4-FFF2-40B4-BE49-F238E27FC236}">
                  <a16:creationId xmlns="" xmlns:a16="http://schemas.microsoft.com/office/drawing/2014/main" id="{A0F1AAF6-7990-014F-A8D6-893EEFFA2BA1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="" xmlns:a16="http://schemas.microsoft.com/office/drawing/2014/main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57068C"/>
                </a:solidFill>
                <a:latin typeface="Gotham Medium" panose="02000603030000020004" pitchFamily="2" charset="77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918993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TEAMWORK OPPORTUNITIES COMPETITIONS</a:t>
            </a:r>
          </a:p>
        </p:txBody>
      </p:sp>
      <p:pic>
        <p:nvPicPr>
          <p:cNvPr id="16" name="图片 2" descr="20771896_1174581985974716_692554766_o.jpg">
            <a:extLst>
              <a:ext uri="{FF2B5EF4-FFF2-40B4-BE49-F238E27FC236}">
                <a16:creationId xmlns="" xmlns:a16="http://schemas.microsoft.com/office/drawing/2014/main" id="{A26EA513-BA6D-2F4C-8E8A-2A99E37BA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43" y="4098383"/>
            <a:ext cx="3079648" cy="2141213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4" descr="http://engineering.nyu.edu/files/imagecache/img_col_8_380/pressrelease/RS49794_IMG_0190%5B1%5D-scr.JPG">
            <a:extLst>
              <a:ext uri="{FF2B5EF4-FFF2-40B4-BE49-F238E27FC236}">
                <a16:creationId xmlns="" xmlns:a16="http://schemas.microsoft.com/office/drawing/2014/main" id="{B31FADDA-D555-EE47-BD41-72069143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4088765"/>
            <a:ext cx="3045372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ngineering.nyu.edu/files/imagecache/img_col_8_380/pressrelease/RS26490_P1040795.JPG">
            <a:extLst>
              <a:ext uri="{FF2B5EF4-FFF2-40B4-BE49-F238E27FC236}">
                <a16:creationId xmlns="" xmlns:a16="http://schemas.microsoft.com/office/drawing/2014/main" id="{F393C812-20F1-4249-B159-6FD6456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4093574"/>
            <a:ext cx="3538844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lh3.googleusercontent.com/ujQRpVz90fsoHO6CP0ruDodkBYGz6lWj6BZGRPREqVhB0LO6x0Psjmh0f4hq4QTAotm5e8z0F6A9ULj4jOQb6KlX3AvVDb4WUl0nU6OV2BAzN4CCr8RAw2mE5cYqI2JfXwalqhneXmxMkpWc3Zkj8PR6sor3jFv1nFSTuZZ0JD7UsUZ7u9h4toJtHo6HjUNrpS7J0tH-vpvAYj0LE8ZBk6xFBEzKR4Lmb3EKH3ZfjKODpR0zZyxReP5jlQcAUbRoznh64seBIOqgdzM0iziVky--uJNRLCs8OXYCsm0xyOuFA4rPsv0gVY8llbaXKvz-RKZJi7ZdEGbB7m00aPGPXLIrWXw4jhEZ4OnKdc4YXsW1z_DRJCJR9U1nMEo8Fg7ztmnL3hHgtVnWIqnqQjbH2QPuYzxu7B-nmQI8u5OpRiCipVV2Ar30attQcFQPEiazhUGBiZR4Z6aMKaURpsAeDox9KblXKcImguvzVYzdz-8oiMQFUowqSuSKhANV7oUzxf-qGOA0wklL3GtvTjxweE5OptLaUz9Bv6BBjwUy35ZFG0jBmwk2DFfaEfhBGdvRpKlzMfCce5Uuh06fDEHTUumW-gspVwrR_lPq0oOvDA=w1689-h950-no">
            <a:extLst>
              <a:ext uri="{FF2B5EF4-FFF2-40B4-BE49-F238E27FC236}">
                <a16:creationId xmlns="" xmlns:a16="http://schemas.microsoft.com/office/drawing/2014/main" id="{0AAB5F37-8AED-B043-9188-F2989DA6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2115850"/>
            <a:ext cx="3538844" cy="199046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nyu tandon steel bridge">
            <a:extLst>
              <a:ext uri="{FF2B5EF4-FFF2-40B4-BE49-F238E27FC236}">
                <a16:creationId xmlns="" xmlns:a16="http://schemas.microsoft.com/office/drawing/2014/main" id="{FB0F1620-A9D2-4E46-A3F6-45F97DF1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2115851"/>
            <a:ext cx="2941923" cy="199046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66E1350-F30E-3943-8185-CE792C036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142" y="2115680"/>
            <a:ext cx="3085658" cy="1990638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6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791" y="1410224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UNDERGRADUATE ACADEMICS AT NYU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0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44289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ACADEMIC OPPORTUNITIES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62838B0-238B-FD4B-8F39-C728C425E009}"/>
              </a:ext>
            </a:extLst>
          </p:cNvPr>
          <p:cNvSpPr/>
          <p:nvPr/>
        </p:nvSpPr>
        <p:spPr>
          <a:xfrm>
            <a:off x="337671" y="2124587"/>
            <a:ext cx="69951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Proxima Nova Rg" panose="02000506030000020004" pitchFamily="2" charset="0"/>
                <a:hlinkClick r:id="rId4"/>
              </a:rPr>
              <a:t>Undergraduate Summer Research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Clr>
                <a:srgbClr val="70AD47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roxima Nova Rg" panose="02000506030000020004" pitchFamily="2" charset="0"/>
                <a:hlinkClick r:id="rId5"/>
              </a:rPr>
              <a:t>Global </a:t>
            </a:r>
            <a:r>
              <a:rPr lang="en-US" sz="2400" dirty="0">
                <a:latin typeface="Proxima Nova Rg" panose="02000506030000020004" pitchFamily="2" charset="0"/>
                <a:hlinkClick r:id="rId5"/>
              </a:rPr>
              <a:t>Leaders and Scholars in STEM </a:t>
            </a:r>
            <a:r>
              <a:rPr lang="en-US" sz="2400" dirty="0">
                <a:latin typeface="Proxima Nova Rg" panose="02000506030000020004" pitchFamily="2" charset="0"/>
              </a:rPr>
              <a:t>(GLASS)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6"/>
              </a:rPr>
              <a:t>BS/MS </a:t>
            </a:r>
            <a:r>
              <a:rPr lang="en-US" sz="2400" dirty="0">
                <a:latin typeface="Proxima Nova Rg" panose="02000506030000020004" pitchFamily="2" charset="0"/>
              </a:rPr>
              <a:t>(3.4 or better throughout, apply 2</a:t>
            </a:r>
            <a:r>
              <a:rPr lang="en-US" sz="2400" baseline="30000" dirty="0">
                <a:latin typeface="Proxima Nova Rg" panose="02000506030000020004" pitchFamily="2" charset="0"/>
              </a:rPr>
              <a:t>nd</a:t>
            </a:r>
            <a:r>
              <a:rPr lang="en-US" sz="2400" dirty="0">
                <a:latin typeface="Proxima Nova Rg" panose="02000506030000020004" pitchFamily="2" charset="0"/>
              </a:rPr>
              <a:t> year)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NYU Cross School Minors  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Study Abroad </a:t>
            </a:r>
            <a:r>
              <a:rPr lang="en-US" sz="2400" dirty="0">
                <a:latin typeface="Proxima Nova Rg" panose="02000506030000020004" pitchFamily="2" charset="0"/>
              </a:rPr>
              <a:t>(London, Abu Dhabi, Shanghai)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D665988-E2D2-9D44-920A-2B19627E2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7403" y="3773600"/>
            <a:ext cx="4555006" cy="1196686"/>
          </a:xfrm>
          <a:prstGeom prst="rect">
            <a:avLst/>
          </a:prstGeom>
        </p:spPr>
      </p:pic>
      <p:pic>
        <p:nvPicPr>
          <p:cNvPr id="19" name="Picture 2" descr="Image result for nyu shanghai logo">
            <a:extLst>
              <a:ext uri="{FF2B5EF4-FFF2-40B4-BE49-F238E27FC236}">
                <a16:creationId xmlns="" xmlns:a16="http://schemas.microsoft.com/office/drawing/2014/main" id="{43855062-8D1E-6B42-B2B3-0E1E5FE3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412" y="2275171"/>
            <a:ext cx="4200988" cy="10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2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06933" y="631669"/>
            <a:ext cx="11978134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VALUABLE </a:t>
            </a:r>
            <a:r>
              <a:rPr lang="en-US" sz="5400" dirty="0" smtClean="0">
                <a:latin typeface="Gotham Medium" panose="02000604030000020004" pitchFamily="50" charset="0"/>
              </a:rPr>
              <a:t>MINORS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A869CF5B-44FF-6644-B61E-54FAB565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41" y="2081744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 smtClean="0">
                <a:solidFill>
                  <a:schemeClr val="accent6"/>
                </a:solidFill>
                <a:latin typeface="Proxima Nova Lt" panose="02000506030000020004" pitchFamily="2" charset="77"/>
              </a:rPr>
              <a:t>Common Minors for Engineers</a:t>
            </a:r>
            <a:endParaRPr lang="en-US" altLang="en-US" sz="2800" b="1" dirty="0">
              <a:solidFill>
                <a:schemeClr val="accent6"/>
              </a:solidFill>
              <a:latin typeface="Proxima Nova Lt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4"/>
              </a:rPr>
              <a:t>Business (CAS &amp; Stern</a:t>
            </a:r>
            <a:r>
              <a:rPr lang="en-US" altLang="en-US" dirty="0" smtClean="0">
                <a:latin typeface="Proxima Nova Rg" panose="02000506030000020004" pitchFamily="2" charset="77"/>
                <a:hlinkClick r:id="rId4"/>
              </a:rPr>
              <a:t>)</a:t>
            </a:r>
            <a:r>
              <a:rPr lang="en-US" altLang="en-US" dirty="0" smtClean="0">
                <a:latin typeface="Proxima Nova Rg" panose="02000506030000020004" pitchFamily="2" charset="77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77"/>
                <a:hlinkClick r:id="rId5"/>
              </a:rPr>
              <a:t>Finance </a:t>
            </a:r>
            <a:r>
              <a:rPr lang="en-US" altLang="en-US" dirty="0">
                <a:latin typeface="Proxima Nova Rg" panose="02000506030000020004" pitchFamily="2" charset="77"/>
                <a:hlinkClick r:id="rId5"/>
              </a:rPr>
              <a:t>(</a:t>
            </a:r>
            <a:r>
              <a:rPr lang="en-US" altLang="en-US" dirty="0" err="1">
                <a:latin typeface="Proxima Nova Rg" panose="02000506030000020004" pitchFamily="2" charset="77"/>
                <a:hlinkClick r:id="rId5"/>
              </a:rPr>
              <a:t>Tandon</a:t>
            </a:r>
            <a:r>
              <a:rPr lang="en-US" altLang="en-US" dirty="0">
                <a:latin typeface="Proxima Nova Rg" panose="02000506030000020004" pitchFamily="2" charset="77"/>
                <a:hlinkClick r:id="rId5"/>
              </a:rPr>
              <a:t>)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6"/>
              </a:rPr>
              <a:t>Computer Science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7"/>
              </a:rPr>
              <a:t>Robotics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8"/>
              </a:rPr>
              <a:t>Technology, Management &amp; </a:t>
            </a:r>
            <a:r>
              <a:rPr lang="en-US" altLang="en-US" dirty="0" smtClean="0">
                <a:latin typeface="Proxima Nova Rg" panose="02000506030000020004" pitchFamily="2" charset="77"/>
                <a:hlinkClick r:id="rId8"/>
              </a:rPr>
              <a:t>Design</a:t>
            </a:r>
            <a:endParaRPr lang="en-US" altLang="en-US" dirty="0" smtClean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77"/>
                <a:hlinkClick r:id="rId9"/>
              </a:rPr>
              <a:t>Engineering Innovation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1567" y="2162281"/>
            <a:ext cx="51435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3063712"/>
            <a:ext cx="9435151" cy="2589892"/>
          </a:xfrm>
        </p:spPr>
        <p:txBody>
          <a:bodyPr anchor="ctr"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Areas of Engineering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Tandon Specializations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Proxima Nova Rg" panose="02000506030000020004" pitchFamily="2" charset="0"/>
              </a:rPr>
              <a:t>Innovation and Design</a:t>
            </a:r>
            <a:endParaRPr lang="en-US" sz="3200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Undergraduate Academics at NYU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Presentation Activity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4031" cy="301064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81958" y="626354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LABS &amp; CENTERS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6BB1342-480A-384D-8F56-AD270523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1" y="4484703"/>
            <a:ext cx="2476560" cy="801240"/>
          </a:xfrm>
          <a:prstGeom prst="rect">
            <a:avLst/>
          </a:prstGeom>
        </p:spPr>
      </p:pic>
      <p:pic>
        <p:nvPicPr>
          <p:cNvPr id="16" name="Picture 10" descr="Image result for nyu center for cybersecurity">
            <a:extLst>
              <a:ext uri="{FF2B5EF4-FFF2-40B4-BE49-F238E27FC236}">
                <a16:creationId xmlns="" xmlns:a16="http://schemas.microsoft.com/office/drawing/2014/main" id="{F3A2D4F4-32BC-8745-83B0-01B2B98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98" y="1900052"/>
            <a:ext cx="1592818" cy="9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nyu game innovation lab">
            <a:extLst>
              <a:ext uri="{FF2B5EF4-FFF2-40B4-BE49-F238E27FC236}">
                <a16:creationId xmlns="" xmlns:a16="http://schemas.microsoft.com/office/drawing/2014/main" id="{41A1EB48-CF08-0245-BDE5-9496451F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90" y="3156521"/>
            <a:ext cx="2704666" cy="11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Dynamical Systems Laboratory">
            <a:extLst>
              <a:ext uri="{FF2B5EF4-FFF2-40B4-BE49-F238E27FC236}">
                <a16:creationId xmlns="" xmlns:a16="http://schemas.microsoft.com/office/drawing/2014/main" id="{534CD278-8FCF-4842-B715-F7038360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81" y="2999727"/>
            <a:ext cx="1772540" cy="10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NYU Ability Project Logo">
            <a:extLst>
              <a:ext uri="{FF2B5EF4-FFF2-40B4-BE49-F238E27FC236}">
                <a16:creationId xmlns="" xmlns:a16="http://schemas.microsoft.com/office/drawing/2014/main" id="{0B23802B-A5DC-F542-9142-D300EF72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69" y="4612803"/>
            <a:ext cx="2577466" cy="5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D34C4B3-4EEC-6248-B0F9-17FE169A851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899" y="2054808"/>
            <a:ext cx="2318657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074" y="1900052"/>
            <a:ext cx="1922836" cy="921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7311" y="3187661"/>
            <a:ext cx="2919707" cy="900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4889" y="1997777"/>
            <a:ext cx="3009001" cy="87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1189" y="4484050"/>
            <a:ext cx="29337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08645" y="4692135"/>
            <a:ext cx="2504055" cy="547596"/>
          </a:xfrm>
          <a:prstGeom prst="rect">
            <a:avLst/>
          </a:prstGeom>
        </p:spPr>
      </p:pic>
      <p:pic>
        <p:nvPicPr>
          <p:cNvPr id="1026" name="Picture 2" descr="AI4CE La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0" y="3429997"/>
            <a:ext cx="2243008" cy="5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08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2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NYU SCHOOLS &amp; CAMPUSES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37E83C9-4C76-7B41-9DED-05588AD6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41" y="1788216"/>
            <a:ext cx="10092918" cy="4202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4787" y="3676456"/>
            <a:ext cx="29527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54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3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1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52F66EF-9E38-664F-B1E3-CE7E9205A65C}"/>
              </a:ext>
            </a:extLst>
          </p:cNvPr>
          <p:cNvSpPr/>
          <p:nvPr/>
        </p:nvSpPr>
        <p:spPr>
          <a:xfrm>
            <a:off x="904973" y="2318645"/>
            <a:ext cx="1018409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Following each presentation, all teams discuss and share one effective aspect and one improvement for the group that just presented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2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AREAS OF ENGINEERING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9959" y="461199"/>
            <a:ext cx="11752082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smtClean="0">
                <a:latin typeface="Gotham Medium" panose="02000604030000020004" pitchFamily="50" charset="0"/>
              </a:rPr>
              <a:t>FUNDAMENTALS OF </a:t>
            </a:r>
            <a:r>
              <a:rPr lang="en-US" sz="5000" dirty="0">
                <a:latin typeface="Gotham Medium" panose="02000604030000020004" pitchFamily="50" charset="0"/>
              </a:rPr>
              <a:t>ENGINEERING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FD7A80CB-5AD4-E246-B813-DE4DD5E0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448" y="2077690"/>
            <a:ext cx="470367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Physics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Chemistry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Ethics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Engineering Economics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Mechanics of Materials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Statics and 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="" xmlns:a16="http://schemas.microsoft.com/office/drawing/2014/main" id="{7BB0B1BA-016E-5646-ABBE-F4556EE7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879" y="2077690"/>
            <a:ext cx="499515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Circuits and Electronics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Thermodynamics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Heat Transfer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Fluid Mechanics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Systems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Proxima Nova Rg" panose="02000506030000020004" pitchFamily="2" charset="0"/>
              </a:rPr>
              <a:t>Major specific: Civil, Electrical, Computer, Chemical, Mechanical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4144" y="1426346"/>
            <a:ext cx="10683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Organization of Exam (Major Specific)</a:t>
            </a:r>
            <a:endParaRPr lang="en-US" sz="4000" dirty="0">
              <a:solidFill>
                <a:srgbClr val="57068C"/>
              </a:solidFill>
              <a:latin typeface="Gotham Medium" panose="02000604030000020004" pitchFamily="50" charset="0"/>
            </a:endParaRP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530A972-9B89-4A4B-9A67-178C0A0993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b="7308"/>
          <a:stretch/>
        </p:blipFill>
        <p:spPr>
          <a:xfrm>
            <a:off x="2006523" y="1403573"/>
            <a:ext cx="4068006" cy="4708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6BE9475-2D4F-184E-B8DB-F58BF81B29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18488"/>
          <a:stretch/>
        </p:blipFill>
        <p:spPr>
          <a:xfrm>
            <a:off x="6155865" y="1206071"/>
            <a:ext cx="4626436" cy="47643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06AE951-B309-B945-B3F2-27DDEACB8268}"/>
              </a:ext>
            </a:extLst>
          </p:cNvPr>
          <p:cNvGrpSpPr/>
          <p:nvPr/>
        </p:nvGrpSpPr>
        <p:grpSpPr>
          <a:xfrm>
            <a:off x="217166" y="5501740"/>
            <a:ext cx="2306579" cy="566411"/>
            <a:chOff x="83237" y="5681184"/>
            <a:chExt cx="2318587" cy="566411"/>
          </a:xfrm>
        </p:grpSpPr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id="{B2F8A0C3-C1DE-B347-9265-CF7B64E5EAB0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2" name="TextBox 21">
              <a:hlinkClick r:id="rId6"/>
              <a:extLst>
                <a:ext uri="{FF2B5EF4-FFF2-40B4-BE49-F238E27FC236}">
                  <a16:creationId xmlns="" xmlns:a16="http://schemas.microsoft.com/office/drawing/2014/main" id="{CBF187D8-56E4-774F-92EB-D288BD37F509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38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smtClean="0">
                <a:latin typeface="Gotham Medium" panose="02000604030000020004" pitchFamily="50" charset="0"/>
              </a:rPr>
              <a:t>FE REFERENCE MANUAL</a:t>
            </a:r>
            <a:endParaRPr lang="en-US" sz="5000" dirty="0">
              <a:latin typeface="Gotham Medium" panose="02000604030000020004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5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DEPARTMENTS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8FD90EDE-32B7-064A-B0F3-2569CAEC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227" y="2007895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Biomedical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Chemical and Biomolecular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Civil and Urban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 and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Electrical and Computer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Finance and Risk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Mechanical and Aerospace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4031" cy="301064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43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296255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577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="" xmlns:a16="http://schemas.microsoft.com/office/drawing/2014/main" id="{9A67A483-8E30-384A-B748-4097BFA08A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49" y="1413434"/>
            <a:ext cx="4537276" cy="45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Biomedical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&amp; Health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883977" y="2679944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Chemical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Biomolecular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Mechatronics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DB0D29-F859-CD47-801F-ABF7FC871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14798"/>
          <a:stretch/>
        </p:blipFill>
        <p:spPr>
          <a:xfrm>
            <a:off x="8136175" y="2739923"/>
            <a:ext cx="3582213" cy="2110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7A952F7-FAC1-E045-AD9C-A4CD3DF1B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861" y="2739922"/>
            <a:ext cx="3165142" cy="2110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599334" y="5030738"/>
            <a:ext cx="7119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 &amp; 3: Prosthetic hand &amp; DNA structure courtesy of Johns Hopkins &amp; Science Magazine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6EBA18E-5810-DE49-8134-095D5DA88B43}"/>
              </a:ext>
            </a:extLst>
          </p:cNvPr>
          <p:cNvGrpSpPr/>
          <p:nvPr/>
        </p:nvGrpSpPr>
        <p:grpSpPr>
          <a:xfrm>
            <a:off x="217166" y="5628811"/>
            <a:ext cx="2318587" cy="566411"/>
            <a:chOff x="83237" y="5681184"/>
            <a:chExt cx="2318587" cy="566411"/>
          </a:xfrm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504CB0DC-D38C-2349-BAEC-8BBB57EDC409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hlinkClick r:id="rId6"/>
              <a:extLst>
                <a:ext uri="{FF2B5EF4-FFF2-40B4-BE49-F238E27FC236}">
                  <a16:creationId xmlns="" xmlns:a16="http://schemas.microsoft.com/office/drawing/2014/main" id="{5D30F70A-5564-8D43-9BC4-D51271693A93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7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2BA5159C-854F-8147-94DB-7DEFF1DA9A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1359</TotalTime>
  <Words>595</Words>
  <Application>Microsoft Office PowerPoint</Application>
  <PresentationFormat>Widescreen</PresentationFormat>
  <Paragraphs>151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Tahoma</vt:lpstr>
      <vt:lpstr>Calibri</vt:lpstr>
      <vt:lpstr>MS PGothic</vt:lpstr>
      <vt:lpstr>MS PGothic</vt:lpstr>
      <vt:lpstr>Gotham Medium</vt:lpstr>
      <vt:lpstr>Calibri Light</vt:lpstr>
      <vt:lpstr>Proxima Nova Rg</vt:lpstr>
      <vt:lpstr>Wingdings</vt:lpstr>
      <vt:lpstr>Proxima Nova Lt</vt:lpstr>
      <vt:lpstr>Arial</vt:lpstr>
      <vt:lpstr>Office Theme</vt:lpstr>
      <vt:lpstr>Custom Design</vt:lpstr>
      <vt:lpstr>RECITATION 8</vt:lpstr>
      <vt:lpstr>AGENDA</vt:lpstr>
      <vt:lpstr>AREAS OF ENGINEERING</vt:lpstr>
      <vt:lpstr>PowerPoint Presentation</vt:lpstr>
      <vt:lpstr>PowerPoint Presentation</vt:lpstr>
      <vt:lpstr>PowerPoint Presentation</vt:lpstr>
      <vt:lpstr>TANDON SPECIALIZATIONS</vt:lpstr>
      <vt:lpstr>PowerPoint Presentation</vt:lpstr>
      <vt:lpstr>PowerPoint Presentation</vt:lpstr>
      <vt:lpstr>PowerPoint Presentation</vt:lpstr>
      <vt:lpstr>PowerPoint Presentation</vt:lpstr>
      <vt:lpstr>INNOVATION AND DESIGN</vt:lpstr>
      <vt:lpstr>PowerPoint Presentation</vt:lpstr>
      <vt:lpstr>PowerPoint Presentation</vt:lpstr>
      <vt:lpstr>PowerPoint Presentation</vt:lpstr>
      <vt:lpstr>PowerPoint Presentation</vt:lpstr>
      <vt:lpstr>UNDERGRADUATE ACADEMICS AT NYU</vt:lpstr>
      <vt:lpstr>PowerPoint Presentation</vt:lpstr>
      <vt:lpstr>PowerPoint Presentation</vt:lpstr>
      <vt:lpstr>PowerPoint Presentation</vt:lpstr>
      <vt:lpstr>PowerPoint Presentation</vt:lpstr>
      <vt:lpstr>PRESENTATION ACTIVITY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8</dc:title>
  <dc:creator>Diya</dc:creator>
  <cp:lastModifiedBy>User</cp:lastModifiedBy>
  <cp:revision>42</cp:revision>
  <dcterms:created xsi:type="dcterms:W3CDTF">2020-08-24T08:18:56Z</dcterms:created>
  <dcterms:modified xsi:type="dcterms:W3CDTF">2022-09-02T23:01:23Z</dcterms:modified>
  <cp:contentStatus/>
</cp:coreProperties>
</file>