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manual.eg.poly.edu/images/b/b8/EG_1003_Writing_Style_Guide.docx" TargetMode="External"/><Relationship Id="rId3" Type="http://schemas.openxmlformats.org/officeDocument/2006/relationships/hyperlink" Target="https://manual.eg.poly.edu/images/a/a7/EG_1003_Sample_Lab_Report_Hot_Air_Baloon.docx" TargetMode="External"/><Relationship Id="rId4" Type="http://schemas.openxmlformats.org/officeDocument/2006/relationships/hyperlink" Target="http://nyu.mywconline.com/" TargetMode="External"/><Relationship Id="rId5" Type="http://schemas.openxmlformats.org/officeDocument/2006/relationships/image" Target="../media/image1.png"/><Relationship Id="rId6" Type="http://schemas.openxmlformats.org/officeDocument/2006/relationships/image" Target="../media/image2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1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2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tif"/><Relationship Id="rId5" Type="http://schemas.openxmlformats.org/officeDocument/2006/relationships/image" Target="../media/image3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892628" y="1109303"/>
            <a:ext cx="10406744" cy="2387601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RESUMES, REVISITED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xfrm>
            <a:off x="1524000" y="4006993"/>
            <a:ext cx="9144000" cy="473562"/>
          </a:xfrm>
          <a:prstGeom prst="rect">
            <a:avLst/>
          </a:prstGeom>
        </p:spPr>
        <p:txBody>
          <a:bodyPr/>
          <a:lstStyle>
            <a:lvl1pPr>
              <a:defRPr>
                <a:latin typeface="Proxima Nova Rg"/>
                <a:ea typeface="Proxima Nova Rg"/>
                <a:cs typeface="Proxima Nova Rg"/>
                <a:sym typeface="Proxima Nova Rg"/>
              </a:defRPr>
            </a:lvl1pPr>
          </a:lstStyle>
          <a:p>
            <a:pPr/>
            <a:r>
              <a:t>EG1003  |  RECITATION 11</a:t>
            </a:r>
          </a:p>
        </p:txBody>
      </p:sp>
      <p:sp>
        <p:nvSpPr>
          <p:cNvPr id="96" name="Straight Connector 4"/>
          <p:cNvSpPr/>
          <p:nvPr/>
        </p:nvSpPr>
        <p:spPr>
          <a:xfrm>
            <a:off x="4193176" y="3688905"/>
            <a:ext cx="3762106" cy="1"/>
          </a:xfrm>
          <a:prstGeom prst="line">
            <a:avLst/>
          </a:prstGeom>
          <a:ln w="6350">
            <a:solidFill>
              <a:srgbClr val="7030A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97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8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9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Title 1"/>
          <p:cNvSpPr txBox="1"/>
          <p:nvPr>
            <p:ph type="ctrTitle"/>
          </p:nvPr>
        </p:nvSpPr>
        <p:spPr>
          <a:xfrm>
            <a:off x="564107" y="809107"/>
            <a:ext cx="11063786" cy="965148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RESOURCES</a:t>
            </a:r>
          </a:p>
        </p:txBody>
      </p:sp>
      <p:sp>
        <p:nvSpPr>
          <p:cNvPr id="167" name="Subtitle 2"/>
          <p:cNvSpPr txBox="1"/>
          <p:nvPr>
            <p:ph type="subTitle" idx="1"/>
          </p:nvPr>
        </p:nvSpPr>
        <p:spPr>
          <a:xfrm>
            <a:off x="818866" y="1519707"/>
            <a:ext cx="10532758" cy="4811237"/>
          </a:xfrm>
          <a:prstGeom prst="rect">
            <a:avLst/>
          </a:prstGeom>
        </p:spPr>
        <p:txBody>
          <a:bodyPr anchor="ctr"/>
          <a:lstStyle/>
          <a:p>
            <a:pPr algn="l"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EG1003 Student Manual:</a:t>
            </a:r>
          </a:p>
          <a:p>
            <a:pPr lvl="1" marL="800100" indent="-342900" algn="l">
              <a:spcBef>
                <a:spcPts val="600"/>
              </a:spcBef>
              <a:buSzPct val="100000"/>
              <a:buFont typeface="Arial"/>
              <a:buChar char="•"/>
              <a:defRPr>
                <a:latin typeface="Proxima Nova Rg"/>
                <a:ea typeface="Proxima Nova Rg"/>
                <a:cs typeface="Proxima Nova Rg"/>
                <a:sym typeface="Proxima Nova Rg"/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EG1003 Writing Style Guide</a:t>
            </a:r>
          </a:p>
          <a:p>
            <a:pPr lvl="1" marL="800100" indent="-342900" algn="l">
              <a:spcBef>
                <a:spcPts val="600"/>
              </a:spcBef>
              <a:buSzPct val="100000"/>
              <a:buFont typeface="Arial"/>
              <a:buChar char="•"/>
              <a:defRPr>
                <a:latin typeface="Proxima Nova Rg"/>
                <a:ea typeface="Proxima Nova Rg"/>
                <a:cs typeface="Proxima Nova Rg"/>
                <a:sym typeface="Proxima Nova Rg"/>
              </a:defRPr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Sample Lab Report</a:t>
            </a:r>
          </a:p>
          <a:p>
            <a:pPr algn="l"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Writing Center:</a:t>
            </a:r>
          </a:p>
          <a:p>
            <a:pPr lvl="1" marL="800100" indent="-342900" algn="l">
              <a:spcBef>
                <a:spcPts val="600"/>
              </a:spcBef>
              <a:buSzPct val="100000"/>
              <a:buFont typeface="Arial"/>
              <a:buChar char="•"/>
              <a:defRPr>
                <a:latin typeface="Proxima Nova Rg"/>
                <a:ea typeface="Proxima Nova Rg"/>
                <a:cs typeface="Proxima Nova Rg"/>
                <a:sym typeface="Proxima Nova Rg"/>
              </a:defRPr>
            </a:pPr>
            <a:r>
              <a:t>Schedule an appointment online: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 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4" invalidUrl="" action="" tgtFrame="" tooltip="" history="1" highlightClick="0" endSnd="0"/>
              </a:rPr>
              <a:t>nyu.mywconline.com</a:t>
            </a:r>
          </a:p>
          <a:p>
            <a:pPr lvl="1" marL="800100" indent="-342900" algn="l">
              <a:spcBef>
                <a:spcPts val="600"/>
              </a:spcBef>
              <a:buSzPct val="100000"/>
              <a:buFont typeface="Arial"/>
              <a:buChar char="•"/>
              <a:defRPr>
                <a:latin typeface="Proxima Nova Rg"/>
                <a:ea typeface="Proxima Nova Rg"/>
                <a:cs typeface="Proxima Nova Rg"/>
                <a:sym typeface="Proxima Nova Rg"/>
              </a:defRPr>
            </a:pPr>
            <a:r>
              <a:t>Entirely virtual this semester</a:t>
            </a:r>
            <a:endParaRPr sz="2000"/>
          </a:p>
          <a:p>
            <a:pPr algn="l"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Writing Consultants:</a:t>
            </a:r>
          </a:p>
          <a:p>
            <a:pPr lvl="1" marL="800100" indent="-342900" algn="l">
              <a:spcBef>
                <a:spcPts val="600"/>
              </a:spcBef>
              <a:buSzPct val="100000"/>
              <a:buFont typeface="Arial"/>
              <a:buChar char="•"/>
              <a:defRPr>
                <a:latin typeface="Proxima Nova Rg"/>
                <a:ea typeface="Proxima Nova Rg"/>
                <a:cs typeface="Proxima Nova Rg"/>
                <a:sym typeface="Proxima Nova Rg"/>
              </a:defRPr>
            </a:pPr>
            <a:r>
              <a:t>Available during recitation to answer questions</a:t>
            </a:r>
          </a:p>
        </p:txBody>
      </p:sp>
      <p:sp>
        <p:nvSpPr>
          <p:cNvPr id="168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9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0" name="Picture 8" descr="Picture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TextBox 12"/>
          <p:cNvSpPr txBox="1"/>
          <p:nvPr/>
        </p:nvSpPr>
        <p:spPr>
          <a:xfrm>
            <a:off x="11036610" y="5841241"/>
            <a:ext cx="809898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r">
              <a:defRPr sz="1600"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pPr/>
            <a:r>
              <a:t>13</a:t>
            </a:r>
          </a:p>
        </p:txBody>
      </p:sp>
      <p:pic>
        <p:nvPicPr>
          <p:cNvPr id="172" name="Picture 9" descr="Picture 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Title 1"/>
          <p:cNvSpPr txBox="1"/>
          <p:nvPr>
            <p:ph type="ctrTitle"/>
          </p:nvPr>
        </p:nvSpPr>
        <p:spPr>
          <a:xfrm>
            <a:off x="892628" y="2834643"/>
            <a:ext cx="10406744" cy="923520"/>
          </a:xfrm>
          <a:prstGeom prst="rect">
            <a:avLst/>
          </a:prstGeom>
        </p:spPr>
        <p:txBody>
          <a:bodyPr/>
          <a:lstStyle>
            <a:lvl1pPr defTabSz="832104">
              <a:defRPr sz="5460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QUESTIONS?</a:t>
            </a:r>
          </a:p>
        </p:txBody>
      </p:sp>
      <p:sp>
        <p:nvSpPr>
          <p:cNvPr id="175" name="Straight Connector 4"/>
          <p:cNvSpPr/>
          <p:nvPr/>
        </p:nvSpPr>
        <p:spPr>
          <a:xfrm>
            <a:off x="4669971" y="3989354"/>
            <a:ext cx="2852059" cy="1"/>
          </a:xfrm>
          <a:prstGeom prst="line">
            <a:avLst/>
          </a:prstGeom>
          <a:ln w="6350">
            <a:solidFill>
              <a:srgbClr val="7030A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76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7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78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03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0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itle 1"/>
          <p:cNvSpPr txBox="1"/>
          <p:nvPr>
            <p:ph type="ctrTitle"/>
          </p:nvPr>
        </p:nvSpPr>
        <p:spPr>
          <a:xfrm>
            <a:off x="564107" y="546467"/>
            <a:ext cx="11063786" cy="965148"/>
          </a:xfrm>
          <a:prstGeom prst="rect">
            <a:avLst/>
          </a:prstGeom>
        </p:spPr>
        <p:txBody>
          <a:bodyPr/>
          <a:lstStyle>
            <a:lvl1pPr defTabSz="740663">
              <a:defRPr sz="4374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COMMON MISTAKES - RESUME WRITING</a:t>
            </a:r>
          </a:p>
        </p:txBody>
      </p:sp>
      <p:sp>
        <p:nvSpPr>
          <p:cNvPr id="107" name="Subtitle 2"/>
          <p:cNvSpPr txBox="1"/>
          <p:nvPr>
            <p:ph type="subTitle" idx="1"/>
          </p:nvPr>
        </p:nvSpPr>
        <p:spPr>
          <a:xfrm>
            <a:off x="829621" y="1546704"/>
            <a:ext cx="10532758" cy="4811238"/>
          </a:xfrm>
          <a:prstGeom prst="rect">
            <a:avLst/>
          </a:prstGeom>
        </p:spPr>
        <p:txBody>
          <a:bodyPr anchor="ctr"/>
          <a:lstStyle/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Include a mailing address, even when applying to remote positions.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Yes</a:t>
            </a:r>
            <a:r>
              <a:t>: “111 Tandon Ave, Apt 3, Brooklyn, NY 55555”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No:</a:t>
            </a:r>
            <a:r>
              <a:t> “Brooklyn, NY”</a:t>
            </a:r>
          </a:p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Include location/city for each position.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Yes:</a:t>
            </a:r>
            <a:r>
              <a:t> “Etsy, Data Science Intern, Brooklyn, NY”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No:</a:t>
            </a:r>
            <a:r>
              <a:t> “Etsy, Data Science Intern”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Remote Work: </a:t>
            </a:r>
            <a:r>
              <a:t>“Etsy, Data Science Intern (Remote)”</a:t>
            </a:r>
          </a:p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Include </a:t>
            </a:r>
            <a:r>
              <a:rPr b="0">
                <a:latin typeface="Proxima Nova Light"/>
                <a:ea typeface="Proxima Nova Light"/>
                <a:cs typeface="Proxima Nova Light"/>
                <a:sym typeface="Proxima Nova Light"/>
              </a:rPr>
              <a:t>anticipated</a:t>
            </a:r>
            <a:r>
              <a:t> graduation year.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Use best judgement—it’s ok if you’re not sure of your exact graduation date just yet, but be realistic.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0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11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Title 1"/>
          <p:cNvSpPr txBox="1"/>
          <p:nvPr>
            <p:ph type="ctrTitle"/>
          </p:nvPr>
        </p:nvSpPr>
        <p:spPr>
          <a:xfrm>
            <a:off x="564107" y="546467"/>
            <a:ext cx="11063786" cy="965148"/>
          </a:xfrm>
          <a:prstGeom prst="rect">
            <a:avLst/>
          </a:prstGeom>
        </p:spPr>
        <p:txBody>
          <a:bodyPr/>
          <a:lstStyle>
            <a:lvl1pPr defTabSz="740663">
              <a:defRPr sz="4374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COMMON MISTAKES - RESUME WRITING</a:t>
            </a:r>
          </a:p>
        </p:txBody>
      </p:sp>
      <p:sp>
        <p:nvSpPr>
          <p:cNvPr id="114" name="Subtitle 2"/>
          <p:cNvSpPr txBox="1"/>
          <p:nvPr>
            <p:ph type="subTitle" idx="1"/>
          </p:nvPr>
        </p:nvSpPr>
        <p:spPr>
          <a:xfrm>
            <a:off x="401104" y="961048"/>
            <a:ext cx="6400830" cy="5290188"/>
          </a:xfrm>
          <a:prstGeom prst="rect">
            <a:avLst/>
          </a:prstGeom>
        </p:spPr>
        <p:txBody>
          <a:bodyPr anchor="ctr"/>
          <a:lstStyle/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Avoid unnecessary adjectives or qualifiers.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Yes:</a:t>
            </a:r>
            <a:r>
              <a:t> “Addressed customer service concerns.”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No:</a:t>
            </a:r>
            <a:r>
              <a:t> “Gave incredible customer service to build a lot of brand loyalty.”</a:t>
            </a:r>
          </a:p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Too much detail in descriptions.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Yes:</a:t>
            </a:r>
            <a:r>
              <a:t> “Organized merchandise displays.”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No: </a:t>
            </a:r>
            <a:r>
              <a:t>“Set up new merchandise and making sure it doesn’t get too messy.”</a:t>
            </a:r>
          </a:p>
        </p:txBody>
      </p:sp>
      <p:pic>
        <p:nvPicPr>
          <p:cNvPr id="11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55452" y="2488764"/>
            <a:ext cx="4833646" cy="2557805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Figure 1: screenshot from “Succession” on HBO"/>
          <p:cNvSpPr txBox="1"/>
          <p:nvPr/>
        </p:nvSpPr>
        <p:spPr>
          <a:xfrm>
            <a:off x="7128748" y="5285989"/>
            <a:ext cx="4487055" cy="333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/>
            <a:r>
              <a:t>Figure 1: screenshot from “Succession” on HBO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9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0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Title 1"/>
          <p:cNvSpPr txBox="1"/>
          <p:nvPr>
            <p:ph type="ctrTitle"/>
          </p:nvPr>
        </p:nvSpPr>
        <p:spPr>
          <a:xfrm>
            <a:off x="564107" y="546467"/>
            <a:ext cx="11063786" cy="965148"/>
          </a:xfrm>
          <a:prstGeom prst="rect">
            <a:avLst/>
          </a:prstGeom>
        </p:spPr>
        <p:txBody>
          <a:bodyPr/>
          <a:lstStyle>
            <a:lvl1pPr defTabSz="740663">
              <a:defRPr sz="4374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COMMON MISTAKES - RESUME WRITING</a:t>
            </a:r>
          </a:p>
        </p:txBody>
      </p:sp>
      <p:sp>
        <p:nvSpPr>
          <p:cNvPr id="123" name="Subtitle 2"/>
          <p:cNvSpPr txBox="1"/>
          <p:nvPr>
            <p:ph type="subTitle" idx="1"/>
          </p:nvPr>
        </p:nvSpPr>
        <p:spPr>
          <a:xfrm>
            <a:off x="511791" y="798139"/>
            <a:ext cx="11168418" cy="5748392"/>
          </a:xfrm>
          <a:prstGeom prst="rect">
            <a:avLst/>
          </a:prstGeom>
        </p:spPr>
        <p:txBody>
          <a:bodyPr anchor="ctr"/>
          <a:lstStyle/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Skills section is </a:t>
            </a:r>
            <a:r>
              <a:rPr b="0">
                <a:latin typeface="Proxima Nova Light"/>
                <a:ea typeface="Proxima Nova Light"/>
                <a:cs typeface="Proxima Nova Light"/>
                <a:sym typeface="Proxima Nova Light"/>
              </a:rPr>
              <a:t>only</a:t>
            </a:r>
            <a:r>
              <a:t> for concrete, industry-specific skills. </a:t>
            </a:r>
            <a:r>
              <a:rPr b="0">
                <a:latin typeface="Proxima Nova Light"/>
                <a:ea typeface="Proxima Nova Light"/>
                <a:cs typeface="Proxima Nova Light"/>
                <a:sym typeface="Proxima Nova Light"/>
              </a:rPr>
              <a:t>Think programming language proficiencies; verbal/written language proficiencies; industry-related software.</a:t>
            </a:r>
            <a:endParaRPr b="0">
              <a:latin typeface="Proxima Nova Light"/>
              <a:ea typeface="Proxima Nova Light"/>
              <a:cs typeface="Proxima Nova Light"/>
              <a:sym typeface="Proxima Nova Light"/>
            </a:endParaRP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Yes:</a:t>
            </a:r>
            <a:r>
              <a:t> “Python, C++, Javascript, Microsoft Office Suite”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No:</a:t>
            </a:r>
            <a:r>
              <a:t> “teamwork,” “leadership,” “collaboration,” “fast learner,” “gifted,” etc.</a:t>
            </a:r>
          </a:p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Tiny font size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Doesn’t </a:t>
            </a:r>
            <a:r>
              <a:rPr sz="2200"/>
              <a:t>matter</a:t>
            </a:r>
            <a:r>
              <a:t> </a:t>
            </a:r>
            <a:r>
              <a:rPr sz="2200"/>
              <a:t>if</a:t>
            </a:r>
            <a:r>
              <a:t> </a:t>
            </a:r>
            <a:r>
              <a:rPr sz="2000"/>
              <a:t>you</a:t>
            </a:r>
            <a:r>
              <a:t> </a:t>
            </a:r>
            <a:r>
              <a:rPr sz="2000"/>
              <a:t>fit</a:t>
            </a:r>
            <a:r>
              <a:t> </a:t>
            </a:r>
            <a:r>
              <a:rPr sz="1800"/>
              <a:t>in</a:t>
            </a:r>
            <a:r>
              <a:t> </a:t>
            </a:r>
            <a:r>
              <a:rPr sz="1800"/>
              <a:t>all</a:t>
            </a:r>
            <a:r>
              <a:t> </a:t>
            </a:r>
            <a:r>
              <a:rPr sz="1600"/>
              <a:t>your</a:t>
            </a:r>
            <a:r>
              <a:t> </a:t>
            </a:r>
            <a:r>
              <a:rPr sz="1300"/>
              <a:t>experience</a:t>
            </a:r>
            <a:r>
              <a:t> </a:t>
            </a:r>
            <a:r>
              <a:rPr sz="1400"/>
              <a:t>if</a:t>
            </a:r>
            <a:r>
              <a:t> </a:t>
            </a:r>
            <a:r>
              <a:rPr sz="1200"/>
              <a:t>we can’t</a:t>
            </a:r>
            <a:r>
              <a:t> </a:t>
            </a:r>
            <a:r>
              <a:rPr sz="1000"/>
              <a:t>read the text!</a:t>
            </a:r>
            <a:endParaRPr sz="1000"/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Try not to use below size 12 or 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26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2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Title 1"/>
          <p:cNvSpPr txBox="1"/>
          <p:nvPr>
            <p:ph type="ctrTitle"/>
          </p:nvPr>
        </p:nvSpPr>
        <p:spPr>
          <a:xfrm>
            <a:off x="564107" y="653040"/>
            <a:ext cx="11063786" cy="965148"/>
          </a:xfrm>
          <a:prstGeom prst="rect">
            <a:avLst/>
          </a:prstGeom>
        </p:spPr>
        <p:txBody>
          <a:bodyPr/>
          <a:lstStyle>
            <a:lvl1pPr defTabSz="859536">
              <a:defRPr sz="5076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COMMON MISTAKES - SUBMITTING</a:t>
            </a:r>
          </a:p>
        </p:txBody>
      </p:sp>
      <p:sp>
        <p:nvSpPr>
          <p:cNvPr id="130" name="Subtitle 2"/>
          <p:cNvSpPr txBox="1"/>
          <p:nvPr>
            <p:ph type="subTitle" idx="1"/>
          </p:nvPr>
        </p:nvSpPr>
        <p:spPr>
          <a:xfrm>
            <a:off x="829621" y="921166"/>
            <a:ext cx="10532758" cy="4811238"/>
          </a:xfrm>
          <a:prstGeom prst="rect">
            <a:avLst/>
          </a:prstGeom>
        </p:spPr>
        <p:txBody>
          <a:bodyPr anchor="ctr"/>
          <a:lstStyle/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Whenever possible, upload/attach your resume as a PDF.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Worried about formatting? Email it to a friend. </a:t>
            </a:r>
          </a:p>
          <a:p>
            <a:pPr marL="240631" indent="-240631" algn="l">
              <a:buSzPct val="100000"/>
              <a:buChar char="•"/>
              <a:defRPr b="1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File Name: Include your name OR your name + specific position you are applying for.</a:t>
            </a:r>
          </a:p>
          <a:p>
            <a:pPr lvl="2" marL="1002631" indent="-240631" algn="l">
              <a:buSzPct val="100000"/>
              <a:buChar char="•"/>
              <a:defRPr strike="sngStrike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Resume.pdf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Swift, Taylor_Resume.pdf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Swift, Taylor_TikTokInternship_Resume.pdf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33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34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le 1"/>
          <p:cNvSpPr txBox="1"/>
          <p:nvPr>
            <p:ph type="ctrTitle"/>
          </p:nvPr>
        </p:nvSpPr>
        <p:spPr>
          <a:xfrm>
            <a:off x="564107" y="587936"/>
            <a:ext cx="11063786" cy="965148"/>
          </a:xfrm>
          <a:prstGeom prst="rect">
            <a:avLst/>
          </a:prstGeom>
        </p:spPr>
        <p:txBody>
          <a:bodyPr/>
          <a:lstStyle>
            <a:lvl1pPr defTabSz="804672">
              <a:defRPr sz="4752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OK, I HAVE AN RESUME. NOW WHAT?</a:t>
            </a:r>
          </a:p>
        </p:txBody>
      </p:sp>
      <p:sp>
        <p:nvSpPr>
          <p:cNvPr id="137" name="Subtitle 2"/>
          <p:cNvSpPr txBox="1"/>
          <p:nvPr>
            <p:ph type="subTitle" idx="1"/>
          </p:nvPr>
        </p:nvSpPr>
        <p:spPr>
          <a:xfrm>
            <a:off x="829621" y="1257067"/>
            <a:ext cx="10532758" cy="4811238"/>
          </a:xfrm>
          <a:prstGeom prst="rect">
            <a:avLst/>
          </a:prstGeom>
        </p:spPr>
        <p:txBody>
          <a:bodyPr anchor="ctr"/>
          <a:lstStyle/>
          <a:p>
            <a:pPr marL="240631" indent="-240631" algn="l">
              <a:buSzPct val="100000"/>
              <a:buChar char="•"/>
              <a:defRPr u="sng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Standard Resume: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Polished resume that details your experience.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Update every 6-12 months.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Used for general professional inquiries, job fairs, last minute interviews</a:t>
            </a:r>
          </a:p>
          <a:p>
            <a:pPr marL="240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u="sng"/>
              <a:t>LinkedIn</a:t>
            </a:r>
            <a:r>
              <a:t>: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Standard resume can be a great starting place.</a:t>
            </a:r>
          </a:p>
          <a:p>
            <a:pPr lvl="2" marL="1002631" indent="-240631" algn="l">
              <a:buSzPct val="100000"/>
              <a:buChar char="•"/>
              <a:defRPr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Still important to have a separate, up-to-date resume file.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0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1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Title 1"/>
          <p:cNvSpPr txBox="1"/>
          <p:nvPr>
            <p:ph type="ctrTitle"/>
          </p:nvPr>
        </p:nvSpPr>
        <p:spPr>
          <a:xfrm>
            <a:off x="564107" y="701037"/>
            <a:ext cx="11063786" cy="965148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TAILORING YOUR RESUME</a:t>
            </a:r>
          </a:p>
        </p:txBody>
      </p:sp>
      <p:sp>
        <p:nvSpPr>
          <p:cNvPr id="144" name="Subtitle 2"/>
          <p:cNvSpPr txBox="1"/>
          <p:nvPr>
            <p:ph type="subTitle" sz="half" idx="1"/>
          </p:nvPr>
        </p:nvSpPr>
        <p:spPr>
          <a:xfrm>
            <a:off x="276696" y="1818902"/>
            <a:ext cx="6271886" cy="4277049"/>
          </a:xfrm>
          <a:prstGeom prst="rect">
            <a:avLst/>
          </a:prstGeom>
        </p:spPr>
        <p:txBody>
          <a:bodyPr anchor="ctr"/>
          <a:lstStyle/>
          <a:p>
            <a:pPr marL="221381" indent="-221381" algn="l" defTabSz="841247">
              <a:spcBef>
                <a:spcPts val="900"/>
              </a:spcBef>
              <a:buSzPct val="100000"/>
              <a:buChar char="•"/>
              <a:defRPr sz="2208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b="1">
                <a:latin typeface="Proxima Nova"/>
                <a:ea typeface="Proxima Nova"/>
                <a:cs typeface="Proxima Nova"/>
                <a:sym typeface="Proxima Nova"/>
              </a:rPr>
              <a:t>Tailoring your resume: </a:t>
            </a:r>
            <a:r>
              <a:t>editing with a specific job, position, or company in mind.</a:t>
            </a:r>
          </a:p>
          <a:p>
            <a:pPr marL="221381" indent="-221381" algn="l" defTabSz="841247">
              <a:spcBef>
                <a:spcPts val="900"/>
              </a:spcBef>
              <a:buSzPct val="100000"/>
              <a:buChar char="•"/>
              <a:defRPr sz="2208" u="sng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Benefits:</a:t>
            </a:r>
          </a:p>
          <a:p>
            <a:pPr lvl="2" marL="922421" indent="-221381" algn="l" defTabSz="841247">
              <a:spcBef>
                <a:spcPts val="900"/>
              </a:spcBef>
              <a:buSzPct val="100000"/>
              <a:buChar char="•"/>
              <a:defRPr sz="2208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Optimize file for HR software</a:t>
            </a:r>
          </a:p>
          <a:p>
            <a:pPr lvl="2" marL="922421" indent="-221381" algn="l" defTabSz="841247">
              <a:spcBef>
                <a:spcPts val="900"/>
              </a:spcBef>
              <a:buSzPct val="100000"/>
              <a:buChar char="•"/>
              <a:defRPr sz="2208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Demonstrate previous applicable knowledge/skills</a:t>
            </a:r>
          </a:p>
          <a:p>
            <a:pPr lvl="2" marL="922421" indent="-221381" algn="l" defTabSz="841247">
              <a:spcBef>
                <a:spcPts val="900"/>
              </a:spcBef>
              <a:buSzPct val="100000"/>
              <a:buChar char="•"/>
              <a:defRPr sz="2208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Strengthen likelihood of preliminary interview.</a:t>
            </a:r>
          </a:p>
          <a:p>
            <a:pPr marL="221381" indent="-221381" algn="l" defTabSz="841247">
              <a:spcBef>
                <a:spcPts val="900"/>
              </a:spcBef>
              <a:buSzPct val="100000"/>
              <a:buChar char="•"/>
              <a:defRPr sz="2208" u="sng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Drawbacks:</a:t>
            </a:r>
          </a:p>
          <a:p>
            <a:pPr lvl="2" marL="922421" indent="-221381" algn="l" defTabSz="841247">
              <a:spcBef>
                <a:spcPts val="900"/>
              </a:spcBef>
              <a:buSzPct val="100000"/>
              <a:buChar char="•"/>
              <a:defRPr sz="2208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Time-consuming</a:t>
            </a:r>
          </a:p>
          <a:p>
            <a:pPr lvl="2" marL="922421" indent="-221381" algn="l" defTabSz="841247">
              <a:spcBef>
                <a:spcPts val="900"/>
              </a:spcBef>
              <a:buSzPct val="100000"/>
              <a:buChar char="•"/>
              <a:defRPr sz="2208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Potential new errors</a:t>
            </a:r>
          </a:p>
        </p:txBody>
      </p:sp>
      <p:pic>
        <p:nvPicPr>
          <p:cNvPr id="145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99695" y="2157709"/>
            <a:ext cx="4880594" cy="3660447"/>
          </a:xfrm>
          <a:prstGeom prst="rect">
            <a:avLst/>
          </a:prstGeom>
          <a:ln w="12700">
            <a:solidFill>
              <a:srgbClr val="531B93"/>
            </a:solidFill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8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4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51" name="Title 1"/>
          <p:cNvSpPr txBox="1"/>
          <p:nvPr>
            <p:ph type="ctrTitle"/>
          </p:nvPr>
        </p:nvSpPr>
        <p:spPr>
          <a:xfrm>
            <a:off x="564107" y="701037"/>
            <a:ext cx="11063786" cy="965148"/>
          </a:xfrm>
          <a:prstGeom prst="rect">
            <a:avLst/>
          </a:prstGeom>
        </p:spPr>
        <p:txBody>
          <a:bodyPr/>
          <a:lstStyle>
            <a:lvl1pPr>
              <a:defRPr sz="5400">
                <a:latin typeface="Gotham Medium"/>
                <a:ea typeface="Gotham Medium"/>
                <a:cs typeface="Gotham Medium"/>
                <a:sym typeface="Gotham Medium"/>
              </a:defRPr>
            </a:lvl1pPr>
          </a:lstStyle>
          <a:p>
            <a:pPr/>
            <a:r>
              <a:t>TAILORING YOUR RESUME</a:t>
            </a:r>
          </a:p>
        </p:txBody>
      </p:sp>
      <p:sp>
        <p:nvSpPr>
          <p:cNvPr id="152" name="Subtitle 2"/>
          <p:cNvSpPr txBox="1"/>
          <p:nvPr>
            <p:ph type="subTitle" sz="half" idx="1"/>
          </p:nvPr>
        </p:nvSpPr>
        <p:spPr>
          <a:xfrm>
            <a:off x="525512" y="1818902"/>
            <a:ext cx="6482743" cy="4338061"/>
          </a:xfrm>
          <a:prstGeom prst="rect">
            <a:avLst/>
          </a:prstGeom>
        </p:spPr>
        <p:txBody>
          <a:bodyPr anchor="ctr"/>
          <a:lstStyle/>
          <a:p>
            <a:pPr marL="96252" indent="-96252" algn="l" defTabSz="365760">
              <a:spcBef>
                <a:spcPts val="400"/>
              </a:spcBef>
              <a:buSzPct val="100000"/>
              <a:buChar char="•"/>
              <a:defRPr sz="260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b="1">
                <a:latin typeface="Proxima Nova"/>
                <a:ea typeface="Proxima Nova"/>
                <a:cs typeface="Proxima Nova"/>
                <a:sym typeface="Proxima Nova"/>
              </a:rPr>
              <a:t>Tailoring your resume may include: </a:t>
            </a:r>
            <a:endParaRPr b="1">
              <a:latin typeface="Proxima Nova"/>
              <a:ea typeface="Proxima Nova"/>
              <a:cs typeface="Proxima Nova"/>
              <a:sym typeface="Proxima Nova"/>
            </a:endParaRPr>
          </a:p>
          <a:p>
            <a:pPr lvl="2" marL="401052" indent="-96252" algn="l" defTabSz="365760">
              <a:lnSpc>
                <a:spcPct val="100000"/>
              </a:lnSpc>
              <a:spcBef>
                <a:spcPts val="400"/>
              </a:spcBef>
              <a:buSzPct val="100000"/>
              <a:buChar char="•"/>
              <a:defRPr sz="260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b="1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r>
              <a:t>Adjusting active verbs</a:t>
            </a:r>
          </a:p>
          <a:p>
            <a:pPr lvl="2" marL="401052" indent="-96252" algn="l" defTabSz="365760">
              <a:lnSpc>
                <a:spcPct val="100000"/>
              </a:lnSpc>
              <a:spcBef>
                <a:spcPts val="400"/>
              </a:spcBef>
              <a:buSzPct val="100000"/>
              <a:buChar char="•"/>
              <a:defRPr sz="260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 Highlighting or adding relevant experience</a:t>
            </a:r>
          </a:p>
          <a:p>
            <a:pPr lvl="2" marL="401052" indent="-96252" algn="l" defTabSz="365760">
              <a:lnSpc>
                <a:spcPct val="100000"/>
              </a:lnSpc>
              <a:spcBef>
                <a:spcPts val="400"/>
              </a:spcBef>
              <a:buSzPct val="100000"/>
              <a:buChar char="•"/>
              <a:defRPr sz="260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 Emphasizing positions related to the job posting</a:t>
            </a:r>
          </a:p>
          <a:p>
            <a:pPr lvl="2" marL="401052" indent="-96252" algn="l" defTabSz="365760">
              <a:spcBef>
                <a:spcPts val="400"/>
              </a:spcBef>
              <a:buSzPct val="100000"/>
              <a:buChar char="•"/>
              <a:defRPr sz="260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endParaRPr b="1">
              <a:latin typeface="Proxima Nova"/>
              <a:ea typeface="Proxima Nova"/>
              <a:cs typeface="Proxima Nova"/>
              <a:sym typeface="Proxima Nova"/>
            </a:endParaRPr>
          </a:p>
          <a:p>
            <a:pPr lvl="2" marL="401052" indent="-96252" algn="l" defTabSz="365760">
              <a:spcBef>
                <a:spcPts val="400"/>
              </a:spcBef>
              <a:buSzPct val="100000"/>
              <a:buChar char="•"/>
              <a:defRPr sz="96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</a:p>
        </p:txBody>
      </p:sp>
      <p:pic>
        <p:nvPicPr>
          <p:cNvPr id="15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5512" y="1818902"/>
            <a:ext cx="4251835" cy="42518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561062" y="1720412"/>
            <a:ext cx="4091215" cy="4091216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Figure 1: Courtesy of Resume Genius"/>
          <p:cNvSpPr txBox="1"/>
          <p:nvPr/>
        </p:nvSpPr>
        <p:spPr>
          <a:xfrm>
            <a:off x="7924733" y="5894284"/>
            <a:ext cx="3363874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1600"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pPr/>
            <a:r>
              <a:t>Figure 1: Courtesy of Resume Genius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6"/>
          <p:cNvSpPr/>
          <p:nvPr/>
        </p:nvSpPr>
        <p:spPr>
          <a:xfrm>
            <a:off x="0" y="-1"/>
            <a:ext cx="12192000" cy="548321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8" name="Rectangle 7"/>
          <p:cNvSpPr/>
          <p:nvPr/>
        </p:nvSpPr>
        <p:spPr>
          <a:xfrm>
            <a:off x="0" y="6309681"/>
            <a:ext cx="12192000" cy="548320"/>
          </a:xfrm>
          <a:prstGeom prst="rect">
            <a:avLst/>
          </a:prstGeom>
          <a:solidFill>
            <a:srgbClr val="57068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</a:p>
        </p:txBody>
      </p:sp>
      <p:pic>
        <p:nvPicPr>
          <p:cNvPr id="159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236" y="6393031"/>
            <a:ext cx="2586447" cy="40288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782300" y="6409359"/>
            <a:ext cx="1313094" cy="359460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Line"/>
          <p:cNvSpPr/>
          <p:nvPr/>
        </p:nvSpPr>
        <p:spPr>
          <a:xfrm flipV="1">
            <a:off x="5555461" y="1419558"/>
            <a:ext cx="1" cy="4018884"/>
          </a:xfrm>
          <a:prstGeom prst="line">
            <a:avLst/>
          </a:prstGeom>
          <a:ln w="6350">
            <a:solidFill>
              <a:srgbClr val="7030A0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Subtitle 2"/>
          <p:cNvSpPr txBox="1"/>
          <p:nvPr>
            <p:ph type="subTitle" idx="1"/>
          </p:nvPr>
        </p:nvSpPr>
        <p:spPr>
          <a:xfrm>
            <a:off x="5829056" y="730545"/>
            <a:ext cx="6753482" cy="5732956"/>
          </a:xfrm>
          <a:prstGeom prst="rect">
            <a:avLst/>
          </a:prstGeom>
        </p:spPr>
        <p:txBody>
          <a:bodyPr anchor="ctr"/>
          <a:lstStyle/>
          <a:p>
            <a:pPr algn="l" defTabSz="365760">
              <a:spcBef>
                <a:spcPts val="400"/>
              </a:spcBef>
              <a:defRPr b="1" sz="1440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New York University, Tandon School of Engineering. Brooklyn, NY.</a:t>
            </a:r>
          </a:p>
          <a:p>
            <a:pPr algn="l" defTabSz="365760">
              <a:spcBef>
                <a:spcPts val="400"/>
              </a:spcBef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i="1">
                <a:latin typeface="Proxima Nova"/>
                <a:ea typeface="Proxima Nova"/>
                <a:cs typeface="Proxima Nova"/>
                <a:sym typeface="Proxima Nova"/>
              </a:rPr>
              <a:t>Research Assistant, Computer Science</a:t>
            </a:r>
            <a:r>
              <a:t>. January 2021-May 2021.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Analyzed datasets produced in AI robotics experiments.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Compiled relevant AI robotics articles from industry publications.</a:t>
            </a:r>
          </a:p>
          <a:p>
            <a:pPr lvl="2" indent="182880" algn="l" defTabSz="365760">
              <a:spcBef>
                <a:spcPts val="400"/>
              </a:spcBef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</a:p>
          <a:p>
            <a:pPr algn="l" defTabSz="365760">
              <a:spcBef>
                <a:spcPts val="400"/>
              </a:spcBef>
              <a:defRPr b="1" sz="1440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Starbucks. Paris, TX.</a:t>
            </a:r>
          </a:p>
          <a:p>
            <a:pPr algn="l" defTabSz="365760">
              <a:spcBef>
                <a:spcPts val="400"/>
              </a:spcBef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i="1">
                <a:latin typeface="Proxima Nova"/>
                <a:ea typeface="Proxima Nova"/>
                <a:cs typeface="Proxima Nova"/>
                <a:sym typeface="Proxima Nova"/>
              </a:rPr>
              <a:t>Part-Time Barista</a:t>
            </a:r>
            <a:r>
              <a:t>. January 2020 - September 2021.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Fulfilled drink orders at drive-thru.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Trained new baristas.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Restocked pastries, drinks, and coffee accessories as needed.</a:t>
            </a:r>
          </a:p>
          <a:p>
            <a:pPr lvl="2" indent="182880" algn="l" defTabSz="365760">
              <a:spcBef>
                <a:spcPts val="400"/>
              </a:spcBef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</a:p>
          <a:p>
            <a:pPr algn="l" defTabSz="365760">
              <a:spcBef>
                <a:spcPts val="400"/>
              </a:spcBef>
              <a:defRPr b="1" sz="1440"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Sadie’s STEM Summer Camp for Kidz. Paris, TX.</a:t>
            </a:r>
          </a:p>
          <a:p>
            <a:pPr algn="l" defTabSz="365760">
              <a:spcBef>
                <a:spcPts val="400"/>
              </a:spcBef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rPr i="1">
                <a:latin typeface="Proxima Nova"/>
                <a:ea typeface="Proxima Nova"/>
                <a:cs typeface="Proxima Nova"/>
                <a:sym typeface="Proxima Nova"/>
              </a:rPr>
              <a:t>Camp Counselor</a:t>
            </a:r>
            <a:r>
              <a:t>. June 2020-August 2020.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Led group of 10 second and third grade campers.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Came up with and taught “Rad Robotics 101” workshop.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Worked on a team with 5 other camp counselors.</a:t>
            </a:r>
          </a:p>
          <a:p>
            <a:pPr lvl="2" marL="473242" indent="-168442" algn="l" defTabSz="365760">
              <a:spcBef>
                <a:spcPts val="400"/>
              </a:spcBef>
              <a:buSzPct val="100000"/>
              <a:buChar char="•"/>
              <a:defRPr sz="144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r>
              <a:t>Participated in a week-long training.</a:t>
            </a:r>
          </a:p>
          <a:p>
            <a:pPr algn="l" defTabSz="365760">
              <a:spcBef>
                <a:spcPts val="400"/>
              </a:spcBef>
              <a:defRPr sz="168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</a:p>
          <a:p>
            <a:pPr algn="l" defTabSz="365760">
              <a:spcBef>
                <a:spcPts val="400"/>
              </a:spcBef>
              <a:defRPr sz="168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  <a:endParaRPr b="1">
              <a:latin typeface="Proxima Nova"/>
              <a:ea typeface="Proxima Nova"/>
              <a:cs typeface="Proxima Nova"/>
              <a:sym typeface="Proxima Nova"/>
            </a:endParaRPr>
          </a:p>
          <a:p>
            <a:pPr lvl="2" marL="401052" indent="-96252" algn="l" defTabSz="365760">
              <a:spcBef>
                <a:spcPts val="400"/>
              </a:spcBef>
              <a:buSzPct val="100000"/>
              <a:buChar char="•"/>
              <a:defRPr sz="960">
                <a:latin typeface="Proxima Nova Light"/>
                <a:ea typeface="Proxima Nova Light"/>
                <a:cs typeface="Proxima Nova Light"/>
                <a:sym typeface="Proxima Nova Light"/>
              </a:defRPr>
            </a:pPr>
          </a:p>
        </p:txBody>
      </p:sp>
      <p:pic>
        <p:nvPicPr>
          <p:cNvPr id="163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829056" y="730545"/>
            <a:ext cx="5636134" cy="563613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Screen Shot 2021-11-17 at 4.10.01 PM.png" descr="Screen Shot 2021-11-17 at 4.10.01 PM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519" y="735307"/>
            <a:ext cx="4711584" cy="5387386"/>
          </a:xfrm>
          <a:prstGeom prst="rect">
            <a:avLst/>
          </a:prstGeom>
          <a:ln>
            <a:solidFill>
              <a:srgbClr val="7030A0"/>
            </a:solidFill>
            <a:miter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