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7" r:id="rId4"/>
    <p:sldId id="268" r:id="rId5"/>
    <p:sldId id="262" r:id="rId6"/>
    <p:sldId id="269" r:id="rId7"/>
    <p:sldId id="271" r:id="rId8"/>
    <p:sldId id="270" r:id="rId9"/>
    <p:sldId id="273" r:id="rId10"/>
    <p:sldId id="272" r:id="rId11"/>
    <p:sldId id="274" r:id="rId12"/>
    <p:sldId id="264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roxima Nova Rg" panose="02000506030000020004" charset="0"/>
      <p:regular r:id="rId18"/>
      <p:bold r:id="rId19"/>
      <p:italic r:id="rId20"/>
      <p:boldItalic r:id="rId21"/>
    </p:embeddedFont>
    <p:embeddedFont>
      <p:font typeface="Proxima Nova Lt" panose="02000506030000020004" pitchFamily="50" charset="0"/>
      <p:regular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Gotham Medium" panose="02000604030000020004" pitchFamily="50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46308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BIOMEDICAL FORENSICS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077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04268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5BF848A-647F-48B7-AE0D-9C5322AC98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Team Memo and Individual Self Reflection</a:t>
            </a:r>
            <a:r>
              <a:rPr lang="en-US" dirty="0">
                <a:latin typeface="Proxima Nova Lt" panose="02000506030000020004" pitchFamily="50" charset="0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Each </a:t>
            </a:r>
            <a:r>
              <a:rPr lang="en-US" sz="2400" b="1" dirty="0">
                <a:solidFill>
                  <a:srgbClr val="FF0000"/>
                </a:solidFill>
                <a:latin typeface="Proxima Nova Rg" panose="02000506030000020004" pitchFamily="2" charset="0"/>
              </a:rPr>
              <a:t>group</a:t>
            </a:r>
            <a:r>
              <a:rPr lang="en-US" sz="2400" b="1" dirty="0">
                <a:latin typeface="Proxima Nova Rg" panose="02000506030000020004" pitchFamily="2" charset="0"/>
              </a:rPr>
              <a:t> </a:t>
            </a:r>
            <a:r>
              <a:rPr lang="en-US" sz="2400" dirty="0">
                <a:latin typeface="Proxima Nova Rg" panose="02000506030000020004" pitchFamily="2" charset="0"/>
              </a:rPr>
              <a:t>does a single memo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Each </a:t>
            </a:r>
            <a:r>
              <a:rPr lang="en-US" sz="2400" b="1" dirty="0">
                <a:solidFill>
                  <a:srgbClr val="FF0000"/>
                </a:solidFill>
                <a:latin typeface="Proxima Nova Rg" panose="02000506030000020004" pitchFamily="2" charset="0"/>
              </a:rPr>
              <a:t>student </a:t>
            </a:r>
            <a:r>
              <a:rPr lang="en-US" sz="2400" dirty="0">
                <a:latin typeface="Proxima Nova Rg" panose="02000506030000020004" pitchFamily="2" charset="0"/>
              </a:rPr>
              <a:t>writes their own self-reflection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Follow format in EG1003 Lab 11 Memo and Self Reflection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</a:t>
            </a:r>
            <a:r>
              <a:rPr lang="en-US" sz="2400">
                <a:latin typeface="Proxima Nova Rg" panose="02000506030000020004" pitchFamily="2" charset="0"/>
              </a:rPr>
              <a:t>lab </a:t>
            </a:r>
            <a:r>
              <a:rPr lang="en-US" sz="2400" smtClean="0">
                <a:latin typeface="Proxima Nova Rg" panose="02000506030000020004" pitchFamily="2" charset="0"/>
              </a:rPr>
              <a:t>session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4ECCCE5-C7FE-418F-9C08-CBCAB25146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2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screenshots of the extracted DNA, fingerprints, blood typing, and drug present in victim’s blood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Record data in the Suspect 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Tell a TA who you think the killer is before leaving lab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7150002-4B1A-40C8-99FD-4F6DC83F0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20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3B6E6AD-E2F7-415C-B509-B579740F7E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basic forensic techniques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EF17335-2B23-447F-989B-F56DC03C1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6206"/>
            <a:ext cx="5126220" cy="2278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2751253-FDE3-4239-8E76-0BD673951EAD}"/>
              </a:ext>
            </a:extLst>
          </p:cNvPr>
          <p:cNvSpPr/>
          <p:nvPr/>
        </p:nvSpPr>
        <p:spPr>
          <a:xfrm>
            <a:off x="6081503" y="49245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Fingerprinting Courtesy of Marian University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F90B8B4-FA60-4AA4-AD11-78A1765D53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Deoxyribonucleic acid (DNA)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Packaged in the form of chromatin (which make up chromosomes)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 in the nuclei of cells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Plant cells have a cell wall that must be penetrated to access the DNA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="" xmlns:a16="http://schemas.microsoft.com/office/drawing/2014/main" id="{C3E80202-2137-48A7-87B7-4CA8D3B2A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20" y="3599185"/>
            <a:ext cx="6121658" cy="22420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4421843-D515-4FA4-BC5C-D34E12D46257}"/>
              </a:ext>
            </a:extLst>
          </p:cNvPr>
          <p:cNvSpPr/>
          <p:nvPr/>
        </p:nvSpPr>
        <p:spPr>
          <a:xfrm>
            <a:off x="2291526" y="5841242"/>
            <a:ext cx="7636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DNA Packaging Sequence Courtesy of Byju’s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1F9CB98-CCA0-45D6-93D3-C6792545D6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72562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DNA extraction </a:t>
            </a:r>
            <a:r>
              <a:rPr lang="en-US" dirty="0">
                <a:latin typeface="Proxima Nova Rg" panose="02000506030000020004" pitchFamily="2" charset="0"/>
              </a:rPr>
              <a:t>(of a plant cell)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Break the cell wall (cell lysis) </a:t>
            </a:r>
            <a:r>
              <a:rPr lang="en-US" sz="2400" dirty="0">
                <a:latin typeface="Proxima Nova Rg" panose="02000506030000020004" pitchFamily="2" charset="0"/>
              </a:rPr>
              <a:t>to expose the DNA within the cell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Destroy the plasma membrane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to further expose the DNA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Precipitate the DNA</a:t>
            </a:r>
            <a:r>
              <a:rPr lang="en-US" sz="2400" dirty="0">
                <a:latin typeface="Proxima Nova Rg" panose="02000506030000020004" pitchFamily="2" charset="0"/>
              </a:rPr>
              <a:t> to make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DNA visible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EC11E37F-5525-4529-A9E1-EE790C3C8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8340" r="1847" b="11798"/>
          <a:stretch/>
        </p:blipFill>
        <p:spPr>
          <a:xfrm>
            <a:off x="6544491" y="2325641"/>
            <a:ext cx="4900542" cy="30452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05F84E-5530-4347-82CC-3348182F06BE}"/>
              </a:ext>
            </a:extLst>
          </p:cNvPr>
          <p:cNvSpPr/>
          <p:nvPr/>
        </p:nvSpPr>
        <p:spPr>
          <a:xfrm>
            <a:off x="6149527" y="5419740"/>
            <a:ext cx="5429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Plant Cell Structure Courtesy of Biology Wise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EF8DCD0-67FD-4FE7-A8FB-6418E2A95A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2682" y="1923350"/>
            <a:ext cx="531196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Fingerprints </a:t>
            </a:r>
            <a:r>
              <a:rPr lang="en-US" dirty="0">
                <a:latin typeface="Proxima Nova Rg" panose="02000506030000020004" pitchFamily="2" charset="0"/>
              </a:rPr>
              <a:t>– unique patterns consisting of friction ridges and burrows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Loops</a:t>
            </a:r>
            <a:r>
              <a:rPr lang="en-US" sz="2400" dirty="0">
                <a:latin typeface="Proxima Nova Rg" panose="02000506030000020004" pitchFamily="2" charset="0"/>
              </a:rPr>
              <a:t> – 60% of pattern types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Whorls</a:t>
            </a:r>
            <a:r>
              <a:rPr lang="en-US" sz="2400" dirty="0">
                <a:latin typeface="Proxima Nova Rg" panose="02000506030000020004" pitchFamily="2" charset="0"/>
              </a:rPr>
              <a:t> – 35% of pattern types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Arches</a:t>
            </a:r>
            <a:r>
              <a:rPr lang="en-US" sz="2400" dirty="0">
                <a:latin typeface="Proxima Nova Rg" panose="02000506030000020004" pitchFamily="2" charset="0"/>
              </a:rPr>
              <a:t> – 5% of pattern types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66273" y="46899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Fingerprint Types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Headlines on Human Hands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E2E664DA-B0EA-4482-B931-C0B8CA580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809238"/>
            <a:ext cx="5559546" cy="1797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FAE75FE-61EF-48BF-9B13-4FB5053C72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789" y="1923350"/>
            <a:ext cx="55456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Blood typing</a:t>
            </a:r>
            <a:r>
              <a:rPr lang="en-US" dirty="0">
                <a:latin typeface="Proxima Nova Rg" panose="02000506030000020004" pitchFamily="2" charset="0"/>
              </a:rPr>
              <a:t> (ABO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Existence of antigens on red blood cells determine blood type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and B antigens determine type of blood (A, B, AB, or O)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Rh antigen determines presence of Rhesus factor (indicated by +/-)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="" xmlns:a16="http://schemas.microsoft.com/office/drawing/2014/main" id="{7388A497-C403-427A-B04F-6D2BD55C6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13" y="2069710"/>
            <a:ext cx="5238750" cy="35242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FD69205-AEE7-4E58-9638-15FE4B7926DA}"/>
              </a:ext>
            </a:extLst>
          </p:cNvPr>
          <p:cNvSpPr/>
          <p:nvPr/>
        </p:nvSpPr>
        <p:spPr>
          <a:xfrm>
            <a:off x="6035102" y="5593960"/>
            <a:ext cx="57691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ABO Blood Type System Courtesy of Buzzle.com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AAFE940-1B5E-4FAF-8612-2C80D9DCF053}"/>
              </a:ext>
            </a:extLst>
          </p:cNvPr>
          <p:cNvSpPr/>
          <p:nvPr/>
        </p:nvSpPr>
        <p:spPr>
          <a:xfrm>
            <a:off x="6245450" y="4663440"/>
            <a:ext cx="5238750" cy="943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4C67D12-CAD6-4B8A-98BC-239A7597AA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6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7834" y="1774254"/>
            <a:ext cx="8661927" cy="3917892"/>
          </a:xfrm>
        </p:spPr>
        <p:txBody>
          <a:bodyPr numCol="2"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Computer with internet access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Paper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Pencil with graphite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Clear packaging tape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1" name="Picture 4" descr="Free Cartoon Computer Images, Download Free Clip Art, Free Clip ...">
            <a:extLst>
              <a:ext uri="{FF2B5EF4-FFF2-40B4-BE49-F238E27FC236}">
                <a16:creationId xmlns="" xmlns:a16="http://schemas.microsoft.com/office/drawing/2014/main" id="{43F8A3ED-DE95-404A-A98F-BF47E5358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300" y="2434899"/>
            <a:ext cx="3630592" cy="288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E2951BA-32A0-4F08-AC30-B31C1C510F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11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the videos and procedure to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learn biomedical forensic techniques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Forensic Academy: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6EF1BCB-E087-4192-9DB1-3004E1EB4679}"/>
              </a:ext>
            </a:extLst>
          </p:cNvPr>
          <p:cNvGrpSpPr/>
          <p:nvPr/>
        </p:nvGrpSpPr>
        <p:grpSpPr>
          <a:xfrm>
            <a:off x="6589168" y="2420772"/>
            <a:ext cx="5038725" cy="2971800"/>
            <a:chOff x="6589168" y="2420772"/>
            <a:chExt cx="5038725" cy="2971800"/>
          </a:xfrm>
        </p:grpSpPr>
        <p:pic>
          <p:nvPicPr>
            <p:cNvPr id="5" name="Picture 4" descr="A picture containing game&#10;&#10;Description automatically generated">
              <a:extLst>
                <a:ext uri="{FF2B5EF4-FFF2-40B4-BE49-F238E27FC236}">
                  <a16:creationId xmlns="" xmlns:a16="http://schemas.microsoft.com/office/drawing/2014/main" id="{64F52753-560E-4502-B292-90DB7352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168" y="2420772"/>
              <a:ext cx="5038725" cy="29718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0784A496-C048-4314-8921-FD21A214603F}"/>
                </a:ext>
              </a:extLst>
            </p:cNvPr>
            <p:cNvSpPr/>
            <p:nvPr/>
          </p:nvSpPr>
          <p:spPr>
            <a:xfrm>
              <a:off x="8334103" y="2420772"/>
              <a:ext cx="2495006" cy="413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0394934-2A28-49C6-9C01-47BA681FDE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7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Crime Scene Investigation: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data to the Suspect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Determine who is the killer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="" xmlns:a16="http://schemas.microsoft.com/office/drawing/2014/main" id="{D05686E1-9FFC-4C72-B072-FE06B1CEC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58" y="2286859"/>
            <a:ext cx="4876800" cy="3190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AC20894-BBD3-430A-B8D0-1C813C7404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3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344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Proxima Nova Rg</vt:lpstr>
      <vt:lpstr>Proxima Nova Lt</vt:lpstr>
      <vt:lpstr>Calibri Light</vt:lpstr>
      <vt:lpstr>Arial</vt:lpstr>
      <vt:lpstr>Gotham Medium</vt:lpstr>
      <vt:lpstr>Office Theme</vt:lpstr>
      <vt:lpstr>BIOMEDICAL FORENSICS (VIRTUAL)</vt:lpstr>
      <vt:lpstr>OBJECTIVE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Admin</cp:lastModifiedBy>
  <cp:revision>48</cp:revision>
  <dcterms:created xsi:type="dcterms:W3CDTF">2019-06-25T23:10:16Z</dcterms:created>
  <dcterms:modified xsi:type="dcterms:W3CDTF">2020-11-18T15:37:03Z</dcterms:modified>
</cp:coreProperties>
</file>