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48_B133B524.xml" ContentType="application/vnd.ms-powerpoint.comments+xml"/>
  <Override PartName="/ppt/notesSlides/notesSlide10.xml" ContentType="application/vnd.openxmlformats-officedocument.presentationml.notesSlide+xml"/>
  <Override PartName="/ppt/comments/modernComment_149_C8D54ABA.xml" ContentType="application/vnd.ms-powerpoint.comments+xml"/>
  <Override PartName="/ppt/notesSlides/notesSlide11.xml" ContentType="application/vnd.openxmlformats-officedocument.presentationml.notesSlide+xml"/>
  <Override PartName="/ppt/comments/modernComment_14A_92076711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316" r:id="rId5"/>
    <p:sldId id="317" r:id="rId6"/>
    <p:sldId id="319" r:id="rId7"/>
    <p:sldId id="320" r:id="rId8"/>
    <p:sldId id="321" r:id="rId9"/>
    <p:sldId id="328" r:id="rId10"/>
    <p:sldId id="329" r:id="rId11"/>
    <p:sldId id="330" r:id="rId12"/>
    <p:sldId id="294" r:id="rId13"/>
    <p:sldId id="323" r:id="rId14"/>
    <p:sldId id="313" r:id="rId15"/>
    <p:sldId id="324" r:id="rId16"/>
    <p:sldId id="325" r:id="rId17"/>
    <p:sldId id="326" r:id="rId18"/>
    <p:sldId id="259" r:id="rId19"/>
    <p:sldId id="266" r:id="rId20"/>
    <p:sldId id="327" r:id="rId21"/>
    <p:sldId id="267" r:id="rId22"/>
    <p:sldId id="268" r:id="rId23"/>
  </p:sldIdLst>
  <p:sldSz cx="12192000" cy="6858000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Montserrat" pitchFamily="2" charset="77"/>
      <p:regular r:id="rId26"/>
      <p:bold r:id="rId27"/>
      <p:italic r:id="rId28"/>
      <p:boldItalic r:id="rId29"/>
    </p:embeddedFont>
    <p:embeddedFont>
      <p:font typeface="Montserrat Black" panose="020F0502020204030204" pitchFamily="34" charset="0"/>
      <p:bold r:id="rId30"/>
      <p:italic r:id="rId31"/>
      <p:boldItalic r:id="rId32"/>
    </p:embeddedFont>
    <p:embeddedFont>
      <p:font typeface="Proxima Nova" panose="02000506030000020004" pitchFamily="2" charset="0"/>
      <p:regular r:id="rId33"/>
      <p:bold r:id="rId34"/>
      <p:italic r:id="rId35"/>
      <p:boldItalic r:id="rId36"/>
    </p:embeddedFont>
    <p:embeddedFont>
      <p:font typeface="Proxima Nova Lt" panose="020F0502020204030204" pitchFamily="34" charset="0"/>
      <p:regular r:id="rId37"/>
      <p:bold r:id="rId38"/>
      <p:italic r:id="rId39"/>
      <p:boldItalic r:id="rId40"/>
    </p:embeddedFont>
    <p:embeddedFont>
      <p:font typeface="Proxima Nova Rg" panose="020F0502020204030204" pitchFamily="34" charset="0"/>
      <p:regular r:id="rId41"/>
      <p:bold r:id="rId42"/>
      <p:italic r:id="rId43"/>
      <p:boldItalic r:id="rId44"/>
    </p:embeddedFont>
    <p:embeddedFont>
      <p:font typeface="Quattrocento Sans" panose="020B0502050000020003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i5KE6P4RpCScEh0lsZzf1nVN2L4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CE3B13-C337-55C7-E449-C7A00BDFD3E3}" name="EG" initials="EG" userId="EG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ABE2"/>
    <a:srgbClr val="3F1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11"/>
    <p:restoredTop sz="95768"/>
  </p:normalViewPr>
  <p:slideViewPr>
    <p:cSldViewPr snapToGrid="0">
      <p:cViewPr>
        <p:scale>
          <a:sx n="80" d="100"/>
          <a:sy n="80" d="100"/>
        </p:scale>
        <p:origin x="14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70" Type="http://customschemas.google.com/relationships/presentationmetadata" Target="metadata"/><Relationship Id="rId75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/Relationships>
</file>

<file path=ppt/comments/modernComment_148_B133B52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7A7B879-D170-4FE0-9059-3E88A3967609}" authorId="{C2CE3B13-C337-55C7-E449-C7A00BDFD3E3}" created="2024-02-27T20:31:09.8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72955940" sldId="328"/>
      <ac:spMk id="131" creationId="{57548914-E31F-8218-0258-04B3E96A73A4}"/>
    </ac:deMkLst>
    <p188:txBody>
      <a:bodyPr/>
      <a:lstStyle/>
      <a:p>
        <a:r>
          <a:rPr lang="en-US"/>
          <a:t>As the demonstration will be done in regards to the ss curve, it is better to include it to the slide so TAs don’t have to go back and forward. I added the number of slides for each step of the demonstration.</a:t>
        </a:r>
      </a:p>
    </p188:txBody>
  </p188:cm>
</p188:cmLst>
</file>

<file path=ppt/comments/modernComment_149_C8D54AB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56FB759-9598-49A1-AAB3-7451494A3F7B}" authorId="{C2CE3B13-C337-55C7-E449-C7A00BDFD3E3}" created="2024-02-27T20:31:09.8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69421498" sldId="329"/>
      <ac:spMk id="131" creationId="{A463DFA1-BBB0-FA38-62E4-DDDB554FBB24}"/>
    </ac:deMkLst>
    <p188:txBody>
      <a:bodyPr/>
      <a:lstStyle/>
      <a:p>
        <a:r>
          <a:rPr lang="en-US"/>
          <a:t>As the demonstration will be done in regards to the ss curve, it is better to include it to the slide so TAs don’t have to go back and forward. I added the number of slides for each step of the demonstration.</a:t>
        </a:r>
      </a:p>
    </p188:txBody>
  </p188:cm>
</p188:cmLst>
</file>

<file path=ppt/comments/modernComment_14A_9207671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876FC25-59EE-498C-92B5-4DAF7FD120A1}" authorId="{C2CE3B13-C337-55C7-E449-C7A00BDFD3E3}" created="2024-02-27T20:31:09.8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49958673" sldId="330"/>
      <ac:spMk id="131" creationId="{FD61E786-4E43-1C80-000C-C2B012F694FB}"/>
    </ac:deMkLst>
    <p188:txBody>
      <a:bodyPr/>
      <a:lstStyle/>
      <a:p>
        <a:r>
          <a:rPr lang="en-US"/>
          <a:t>As the demonstration will be done in regards to the ss curve, it is better to include it to the slide so TAs don’t have to go back and forward. I added the number of slides for each step of the demonstration.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09163243-188E-5AB7-B78D-995D2F887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>
            <a:extLst>
              <a:ext uri="{FF2B5EF4-FFF2-40B4-BE49-F238E27FC236}">
                <a16:creationId xmlns:a16="http://schemas.microsoft.com/office/drawing/2014/main" id="{72CE07AD-F776-C40B-C654-708EDFD8FB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>
            <a:extLst>
              <a:ext uri="{FF2B5EF4-FFF2-40B4-BE49-F238E27FC236}">
                <a16:creationId xmlns:a16="http://schemas.microsoft.com/office/drawing/2014/main" id="{1781A624-E6C6-44F2-6967-FC87DF2E5F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>
            <a:extLst>
              <a:ext uri="{FF2B5EF4-FFF2-40B4-BE49-F238E27FC236}">
                <a16:creationId xmlns:a16="http://schemas.microsoft.com/office/drawing/2014/main" id="{E58E9339-3A23-CDAF-F8D5-5A8E6549D7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2788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F7686009-243E-49BA-8DC9-7F5B7D65C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>
            <a:extLst>
              <a:ext uri="{FF2B5EF4-FFF2-40B4-BE49-F238E27FC236}">
                <a16:creationId xmlns:a16="http://schemas.microsoft.com/office/drawing/2014/main" id="{E6C5E2F7-F88A-8062-9566-E05A40652D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>
            <a:extLst>
              <a:ext uri="{FF2B5EF4-FFF2-40B4-BE49-F238E27FC236}">
                <a16:creationId xmlns:a16="http://schemas.microsoft.com/office/drawing/2014/main" id="{7069B209-A43D-033F-38DB-9DAB856707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>
            <a:extLst>
              <a:ext uri="{FF2B5EF4-FFF2-40B4-BE49-F238E27FC236}">
                <a16:creationId xmlns:a16="http://schemas.microsoft.com/office/drawing/2014/main" id="{80296901-8B5F-ADD0-E2D0-FAD63745D0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677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  <a:endParaRPr dirty="0"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 &amp; RAD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553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0" name="Google Shape;23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0" name="Google Shape;23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177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42" name="Google Shape;24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999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623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759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135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18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E4644127-B44C-F8F6-5C0E-D98FF73E4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>
            <a:extLst>
              <a:ext uri="{FF2B5EF4-FFF2-40B4-BE49-F238E27FC236}">
                <a16:creationId xmlns:a16="http://schemas.microsoft.com/office/drawing/2014/main" id="{19145493-F8FF-109A-3B22-52A91BD3FB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>
            <a:extLst>
              <a:ext uri="{FF2B5EF4-FFF2-40B4-BE49-F238E27FC236}">
                <a16:creationId xmlns:a16="http://schemas.microsoft.com/office/drawing/2014/main" id="{EB8172B6-1B0C-A01B-86C5-CE362C0B44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>
            <a:extLst>
              <a:ext uri="{FF2B5EF4-FFF2-40B4-BE49-F238E27FC236}">
                <a16:creationId xmlns:a16="http://schemas.microsoft.com/office/drawing/2014/main" id="{2E5F25B4-DD75-B468-D844-A35286AA93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61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9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9_C8D54ABA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A_920767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8_B133B5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243691" y="1541173"/>
            <a:ext cx="1184977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BOOM CONSTRUCTION COMPETITION</a:t>
            </a:r>
            <a:endParaRPr sz="5400" b="0" i="0" u="none" strike="noStrike" cap="none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highlight>
                  <a:srgbClr val="725C8B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LAB 7</a:t>
            </a:r>
            <a:endParaRPr sz="4000" b="0" i="0" u="none" strike="noStrike" cap="none" dirty="0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oogle Shape;71;p1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72" name="Google Shape;72;p1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75" name="Google Shape;75;p1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B1A99406-76A5-B1D7-CA3E-2ABCEE8DD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A463DFA1-BBB0-FA38-62E4-DDDB554FBB24}"/>
              </a:ext>
            </a:extLst>
          </p:cNvPr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EXAMPLE DEMONSTRATION</a:t>
            </a:r>
          </a:p>
        </p:txBody>
      </p:sp>
      <p:cxnSp>
        <p:nvCxnSpPr>
          <p:cNvPr id="132" name="Google Shape;132;p5">
            <a:extLst>
              <a:ext uri="{FF2B5EF4-FFF2-40B4-BE49-F238E27FC236}">
                <a16:creationId xmlns:a16="http://schemas.microsoft.com/office/drawing/2014/main" id="{2AFBA56A-CC2C-6855-51A0-6DA539BA917A}"/>
              </a:ext>
            </a:extLst>
          </p:cNvPr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>
            <a:extLst>
              <a:ext uri="{FF2B5EF4-FFF2-40B4-BE49-F238E27FC236}">
                <a16:creationId xmlns:a16="http://schemas.microsoft.com/office/drawing/2014/main" id="{4EF29883-B8D8-229B-5F64-247C43A21215}"/>
              </a:ext>
            </a:extLst>
          </p:cNvPr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>
            <a:extLst>
              <a:ext uri="{FF2B5EF4-FFF2-40B4-BE49-F238E27FC236}">
                <a16:creationId xmlns:a16="http://schemas.microsoft.com/office/drawing/2014/main" id="{18BC9F8C-2228-BE00-7B58-A5C175E90D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D29D74-2C35-44E3-A2D5-AE7ACBB3904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814E46D9-8286-8DA1-37F9-A354B3ABAEFC}"/>
              </a:ext>
            </a:extLst>
          </p:cNvPr>
          <p:cNvGrpSpPr>
            <a:grpSpLocks/>
          </p:cNvGrpSpPr>
          <p:nvPr/>
        </p:nvGrpSpPr>
        <p:grpSpPr bwMode="auto">
          <a:xfrm>
            <a:off x="3151888" y="1653433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5B543D92-9FFF-2D01-AE11-7A7FB9CFB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34740DBA-498E-F1DC-563C-BA0B0AD4F3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A870DA2D-FA45-F610-CE15-2F84BB906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72873967-5622-C632-6DB7-6C1D33305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8704A720-E8F5-8942-1865-7E9A6D44A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AC726314-476C-145A-133A-6064437B4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8C213EAE-8D50-C881-B72F-25582C964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A8D3902F-17EE-B31E-6228-5EDC0441D9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024A9556-9DCA-5198-A3EE-0DCF1DF9C1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6E28C127-6EB8-5E35-5D4E-8C9C360D7F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C8A45A99-3083-3CD4-AD10-6F4201CB0A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B7EA5C5B-8C42-9080-0DD3-8A94D07BB8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04EA362D-48F4-9179-A9F2-DAD407AD25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1FDE1B1D-E059-EE48-92F5-A7D9FDD8FD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3045EFF6-E5E1-4E4F-7A26-AD9C0EFC77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BCDF0378-F03A-1F70-C57C-DE1062237D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02C4C996-8EA9-15CB-E760-DCB06EB270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24EE7B99-8A24-0FD7-348D-61AB0CA0F9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D63EF02B-8CD9-74F1-1060-2A2E73BF9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12202703-A88D-3B36-BA6D-D15691B32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Rectangle 52">
            <a:extLst>
              <a:ext uri="{FF2B5EF4-FFF2-40B4-BE49-F238E27FC236}">
                <a16:creationId xmlns:a16="http://schemas.microsoft.com/office/drawing/2014/main" id="{9FFF4F1B-4F2C-F0BB-59E1-B415B81F5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573" y="1702920"/>
            <a:ext cx="2532568" cy="1400967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4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8A92290B-3E3A-CA19-1FBB-07E5298CE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FD61E786-4E43-1C80-000C-C2B012F694FB}"/>
              </a:ext>
            </a:extLst>
          </p:cNvPr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EXAMPLE DEMONSTRATION</a:t>
            </a:r>
          </a:p>
        </p:txBody>
      </p:sp>
      <p:cxnSp>
        <p:nvCxnSpPr>
          <p:cNvPr id="132" name="Google Shape;132;p5">
            <a:extLst>
              <a:ext uri="{FF2B5EF4-FFF2-40B4-BE49-F238E27FC236}">
                <a16:creationId xmlns:a16="http://schemas.microsoft.com/office/drawing/2014/main" id="{68CDBCE6-F492-6A9A-4A7E-6C8C3A03CDDE}"/>
              </a:ext>
            </a:extLst>
          </p:cNvPr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>
            <a:extLst>
              <a:ext uri="{FF2B5EF4-FFF2-40B4-BE49-F238E27FC236}">
                <a16:creationId xmlns:a16="http://schemas.microsoft.com/office/drawing/2014/main" id="{C731C97C-1573-2AAA-F3ED-3B3BA9E40E37}"/>
              </a:ext>
            </a:extLst>
          </p:cNvPr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>
            <a:extLst>
              <a:ext uri="{FF2B5EF4-FFF2-40B4-BE49-F238E27FC236}">
                <a16:creationId xmlns:a16="http://schemas.microsoft.com/office/drawing/2014/main" id="{586E43C1-ED0A-5071-045D-3C4DE7BF07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148398-8528-3092-ADF1-9CE6BC5F4B6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64B4E8B3-B1C7-E4C7-E49A-ABE20C887E16}"/>
              </a:ext>
            </a:extLst>
          </p:cNvPr>
          <p:cNvGrpSpPr>
            <a:grpSpLocks/>
          </p:cNvGrpSpPr>
          <p:nvPr/>
        </p:nvGrpSpPr>
        <p:grpSpPr bwMode="auto">
          <a:xfrm>
            <a:off x="3151888" y="1653433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9A274137-9404-73B4-3D38-15AD106DF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31BC7BA8-E7E0-5584-FC61-695C1EF76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0BECB889-139F-418F-3E43-471D1528A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340CEFE2-3754-B56F-F7F4-74F704B25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FB7E26D2-CFCB-02DB-64D8-ADA95C203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0A37E8EC-BB3A-5701-5F0D-259FF297F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B9F2D46F-2BAE-60E0-1A2C-763DB4C33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DF92F330-094A-2CF9-7EFE-449FC6433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0EF4E98F-2CBE-A6AE-F839-D8BB31A939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3881D1AB-C67D-4BBB-C873-B5CF65D551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82141EBB-4976-CCDC-589B-40C9E193C2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D6AC9F41-1657-028A-7D75-3CA64F680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FDE5FEE1-038A-A049-A33D-3C65C4BDE5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9A7BC054-AB3D-87CE-5A76-34CD86A9F8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E221B9A7-B5C2-76D2-F409-FD8232F45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289572AF-9081-317E-787A-448C919551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E8ED8067-C502-7A72-8A17-DF4FEC3A63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ADEC6374-AE22-5A1A-E268-E4BCFA62E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2F2073C5-F0DF-E934-E358-E1543DA49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5B90B042-975A-C281-C3EF-DE2CFC06C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" name="Rectangle 52">
            <a:extLst>
              <a:ext uri="{FF2B5EF4-FFF2-40B4-BE49-F238E27FC236}">
                <a16:creationId xmlns:a16="http://schemas.microsoft.com/office/drawing/2014/main" id="{9A00362F-D314-52B0-A91A-695C61F4A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998" y="2789441"/>
            <a:ext cx="530257" cy="496117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9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66DA7212-BBFE-32CD-13AF-9D29F3CA1504}"/>
              </a:ext>
            </a:extLst>
          </p:cNvPr>
          <p:cNvSpPr txBox="1">
            <a:spLocks/>
          </p:cNvSpPr>
          <p:nvPr/>
        </p:nvSpPr>
        <p:spPr>
          <a:xfrm>
            <a:off x="772236" y="1554639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Thin dowels (0.8 cm diameter)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Thick dowels (1.1 cm diameter)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3D-printed dowels connectors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Cellophane tape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String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A3D5D76B-1586-C39F-7BC7-4B17EB302A21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57092" y="1851909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3" name="Group 19">
            <a:extLst>
              <a:ext uri="{FF2B5EF4-FFF2-40B4-BE49-F238E27FC236}">
                <a16:creationId xmlns:a16="http://schemas.microsoft.com/office/drawing/2014/main" id="{FA8A20BA-CC37-9CD6-A5C4-5CEDD0880CBA}"/>
              </a:ext>
            </a:extLst>
          </p:cNvPr>
          <p:cNvGrpSpPr>
            <a:grpSpLocks/>
          </p:cNvGrpSpPr>
          <p:nvPr/>
        </p:nvGrpSpPr>
        <p:grpSpPr bwMode="auto">
          <a:xfrm>
            <a:off x="8610735" y="2360311"/>
            <a:ext cx="1981200" cy="1393825"/>
            <a:chOff x="4320" y="1392"/>
            <a:chExt cx="1248" cy="878"/>
          </a:xfrm>
        </p:grpSpPr>
        <p:sp>
          <p:nvSpPr>
            <p:cNvPr id="15" name="AutoShape 20">
              <a:extLst>
                <a:ext uri="{FF2B5EF4-FFF2-40B4-BE49-F238E27FC236}">
                  <a16:creationId xmlns:a16="http://schemas.microsoft.com/office/drawing/2014/main" id="{2C6BE2F9-4D74-07BC-D875-74020B292D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AutoShape 21">
              <a:extLst>
                <a:ext uri="{FF2B5EF4-FFF2-40B4-BE49-F238E27FC236}">
                  <a16:creationId xmlns:a16="http://schemas.microsoft.com/office/drawing/2014/main" id="{C8B75C0C-A9B5-70B1-7DB2-C700866E68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2">
              <a:extLst>
                <a:ext uri="{FF2B5EF4-FFF2-40B4-BE49-F238E27FC236}">
                  <a16:creationId xmlns:a16="http://schemas.microsoft.com/office/drawing/2014/main" id="{68B45F4E-AC11-622C-825D-7758AFD665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517EBF31-F731-4B96-4ECA-84E3543155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9" name="AutoShape 24">
              <a:extLst>
                <a:ext uri="{FF2B5EF4-FFF2-40B4-BE49-F238E27FC236}">
                  <a16:creationId xmlns:a16="http://schemas.microsoft.com/office/drawing/2014/main" id="{932089B9-120B-1BAE-0FE6-124FEA4545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25">
              <a:extLst>
                <a:ext uri="{FF2B5EF4-FFF2-40B4-BE49-F238E27FC236}">
                  <a16:creationId xmlns:a16="http://schemas.microsoft.com/office/drawing/2014/main" id="{C9A065B0-64AE-1227-1CBA-0ED8067C54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26">
              <a:extLst>
                <a:ext uri="{FF2B5EF4-FFF2-40B4-BE49-F238E27FC236}">
                  <a16:creationId xmlns:a16="http://schemas.microsoft.com/office/drawing/2014/main" id="{94375A89-49AF-4F0A-35E8-D8F0E582E7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8091DA-84BA-F6C2-5DFA-537A2A4F7073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84179" y="3423278"/>
            <a:ext cx="5006975" cy="74613"/>
            <a:chOff x="1008" y="3504"/>
            <a:chExt cx="4560" cy="4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0B9BB0-C6BE-0919-FD52-9A18A36B61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C45CC5-CDA5-A26B-83A0-E5F80D135E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B51DD9-4186-E98C-C3BC-23B9CF400D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" name="Group 9">
            <a:extLst>
              <a:ext uri="{FF2B5EF4-FFF2-40B4-BE49-F238E27FC236}">
                <a16:creationId xmlns:a16="http://schemas.microsoft.com/office/drawing/2014/main" id="{903BFA70-5F37-17C2-25E8-7C8F6009A3D2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59340" y="3618468"/>
            <a:ext cx="4068763" cy="609600"/>
            <a:chOff x="1008" y="3168"/>
            <a:chExt cx="4603" cy="527"/>
          </a:xfrm>
        </p:grpSpPr>
        <p:sp>
          <p:nvSpPr>
            <p:cNvPr id="27" name="Rectangle 10">
              <a:extLst>
                <a:ext uri="{FF2B5EF4-FFF2-40B4-BE49-F238E27FC236}">
                  <a16:creationId xmlns:a16="http://schemas.microsoft.com/office/drawing/2014/main" id="{464DA5B5-6BC8-3761-0984-CA32C0F730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433382EC-C5CE-FB2C-1CE4-F4262FC1F4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12">
              <a:extLst>
                <a:ext uri="{FF2B5EF4-FFF2-40B4-BE49-F238E27FC236}">
                  <a16:creationId xmlns:a16="http://schemas.microsoft.com/office/drawing/2014/main" id="{F942D408-A115-B2FB-6DBB-2D51D4116C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C7244DA-43B8-BA4D-9B71-59B6C8A3F3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249810"/>
              </p:ext>
            </p:extLst>
          </p:nvPr>
        </p:nvGraphicFramePr>
        <p:xfrm>
          <a:off x="7516194" y="3029540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590897" imgH="1352381" progId="PBrush">
                  <p:embed/>
                </p:oleObj>
              </mc:Choice>
              <mc:Fallback>
                <p:oleObj name="Bitmap Image" r:id="rId4" imgW="1590897" imgH="1352381" progId="PBrush">
                  <p:embed/>
                  <p:pic>
                    <p:nvPicPr>
                      <p:cNvPr id="29" name="Object 29">
                        <a:extLst>
                          <a:ext uri="{FF2B5EF4-FFF2-40B4-BE49-F238E27FC236}">
                            <a16:creationId xmlns:a16="http://schemas.microsoft.com/office/drawing/2014/main" id="{9B1412BE-ACFC-494B-8C7B-613C092759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194" y="3029540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8">
            <a:extLst>
              <a:ext uri="{FF2B5EF4-FFF2-40B4-BE49-F238E27FC236}">
                <a16:creationId xmlns:a16="http://schemas.microsoft.com/office/drawing/2014/main" id="{6F190197-A283-D059-3860-AB3091FA6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997489"/>
              </p:ext>
            </p:extLst>
          </p:nvPr>
        </p:nvGraphicFramePr>
        <p:xfrm>
          <a:off x="8845571" y="3318159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038095" imgH="1295238" progId="PBrush">
                  <p:embed/>
                </p:oleObj>
              </mc:Choice>
              <mc:Fallback>
                <p:oleObj name="Bitmap Image" r:id="rId6" imgW="2038095" imgH="1295238" progId="PBrush">
                  <p:embed/>
                  <p:pic>
                    <p:nvPicPr>
                      <p:cNvPr id="30" name="Object 28">
                        <a:extLst>
                          <a:ext uri="{FF2B5EF4-FFF2-40B4-BE49-F238E27FC236}">
                            <a16:creationId xmlns:a16="http://schemas.microsoft.com/office/drawing/2014/main" id="{5CD944C3-2A00-477B-9FD7-5B7F0FC465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5571" y="3318159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73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9783858" y="878780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13688" y="878780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641;p38">
            <a:extLst>
              <a:ext uri="{FF2B5EF4-FFF2-40B4-BE49-F238E27FC236}">
                <a16:creationId xmlns:a16="http://schemas.microsoft.com/office/drawing/2014/main" id="{494BB93A-15D4-B840-530E-0933A8C4A2A5}"/>
              </a:ext>
            </a:extLst>
          </p:cNvPr>
          <p:cNvSpPr txBox="1">
            <a:spLocks/>
          </p:cNvSpPr>
          <p:nvPr/>
        </p:nvSpPr>
        <p:spPr>
          <a:xfrm>
            <a:off x="650425" y="1410335"/>
            <a:ext cx="9133433" cy="97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 a boom to obtain the highest competition equation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01F6C4-46F5-957C-B826-126BFA77474F}"/>
                  </a:ext>
                </a:extLst>
              </p:cNvPr>
              <p:cNvSpPr txBox="1"/>
              <p:nvPr/>
            </p:nvSpPr>
            <p:spPr>
              <a:xfrm>
                <a:off x="1181642" y="2535740"/>
                <a:ext cx="9828716" cy="642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𝐶𝑜𝑚𝑝𝑒𝑡𝑖𝑡𝑖𝑜𝑛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𝐸𝑞𝑢𝑎𝑡𝑖𝑜𝑛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𝑅𝑎𝑡𝑖𝑜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60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𝐴𝑛𝑐h𝑜𝑟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+30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𝑙𝑒𝑛𝑔𝑡h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1.5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01F6C4-46F5-957C-B826-126BFA774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42" y="2535740"/>
                <a:ext cx="9828716" cy="642099"/>
              </a:xfrm>
              <a:prstGeom prst="rect">
                <a:avLst/>
              </a:prstGeom>
              <a:blipFill>
                <a:blip r:embed="rId4"/>
                <a:stretch>
                  <a:fillRect l="-388" t="-7692" r="-517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641;p38">
            <a:extLst>
              <a:ext uri="{FF2B5EF4-FFF2-40B4-BE49-F238E27FC236}">
                <a16:creationId xmlns:a16="http://schemas.microsoft.com/office/drawing/2014/main" id="{DAA399F5-ACA5-F622-BDC5-0BDB2CBFB7D4}"/>
              </a:ext>
            </a:extLst>
          </p:cNvPr>
          <p:cNvSpPr txBox="1">
            <a:spLocks/>
          </p:cNvSpPr>
          <p:nvPr/>
        </p:nvSpPr>
        <p:spPr>
          <a:xfrm>
            <a:off x="650424" y="3471806"/>
            <a:ext cx="9133433" cy="97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Consider the basic mass ratio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CC0CAC-F312-1577-64CD-400E6116C92A}"/>
                  </a:ext>
                </a:extLst>
              </p:cNvPr>
              <p:cNvSpPr txBox="1"/>
              <p:nvPr/>
            </p:nvSpPr>
            <p:spPr>
              <a:xfrm>
                <a:off x="4122896" y="4585527"/>
                <a:ext cx="3946208" cy="642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𝑀𝑎𝑠𝑠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𝑠𝑢𝑝𝑝𝑜𝑟𝑡𝑒𝑑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𝑚𝑎𝑠𝑠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CC0CAC-F312-1577-64CD-400E6116C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896" y="4585527"/>
                <a:ext cx="3946208" cy="642099"/>
              </a:xfrm>
              <a:prstGeom prst="rect">
                <a:avLst/>
              </a:prstGeom>
              <a:blipFill>
                <a:blip r:embed="rId5"/>
                <a:stretch>
                  <a:fillRect l="-641" t="-5769" r="-160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11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</p:cNvCxnSpPr>
          <p:nvPr/>
        </p:nvCxnSpPr>
        <p:spPr>
          <a:xfrm flipV="1">
            <a:off x="8412258" y="902467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</p:cNvCxnSpPr>
          <p:nvPr/>
        </p:nvCxnSpPr>
        <p:spPr>
          <a:xfrm>
            <a:off x="2036698" y="890623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D668C265-1F1A-6981-F51D-9BB57B5D0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470054"/>
            <a:ext cx="10713491" cy="3917892"/>
          </a:xfrm>
        </p:spPr>
        <p:txBody>
          <a:bodyPr anchor="ctr">
            <a:norm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Assess materials to design the boom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Construct and test the boom</a:t>
            </a:r>
          </a:p>
        </p:txBody>
      </p:sp>
    </p:spTree>
    <p:extLst>
      <p:ext uri="{BB962C8B-B14F-4D97-AF65-F5344CB8AC3E}">
        <p14:creationId xmlns:p14="http://schemas.microsoft.com/office/powerpoint/2010/main" val="4107345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</p:cNvCxnSpPr>
          <p:nvPr/>
        </p:nvCxnSpPr>
        <p:spPr>
          <a:xfrm flipV="1">
            <a:off x="8412258" y="902467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</p:cNvCxnSpPr>
          <p:nvPr/>
        </p:nvCxnSpPr>
        <p:spPr>
          <a:xfrm>
            <a:off x="2036698" y="890623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E64C79D-3E12-408E-71A4-2D39DA8A2C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490513"/>
              </p:ext>
            </p:extLst>
          </p:nvPr>
        </p:nvGraphicFramePr>
        <p:xfrm>
          <a:off x="2162511" y="1650364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104623" imgH="1628690" progId="Paint.Picture">
                  <p:embed/>
                </p:oleObj>
              </mc:Choice>
              <mc:Fallback>
                <p:oleObj name="Bitmap Image" r:id="rId4" imgW="3104623" imgH="1628690" progId="Paint.Picture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E698BB04-B187-4DE6-A19D-71FC5AF1C4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1" y="1650364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6C1D93E-FBC3-B0DC-7F3D-329EC919EFBC}"/>
              </a:ext>
            </a:extLst>
          </p:cNvPr>
          <p:cNvSpPr/>
          <p:nvPr/>
        </p:nvSpPr>
        <p:spPr>
          <a:xfrm>
            <a:off x="2744736" y="5569016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4: Setup for Competition</a:t>
            </a:r>
          </a:p>
        </p:txBody>
      </p:sp>
    </p:spTree>
    <p:extLst>
      <p:ext uri="{BB962C8B-B14F-4D97-AF65-F5344CB8AC3E}">
        <p14:creationId xmlns:p14="http://schemas.microsoft.com/office/powerpoint/2010/main" val="338172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</p:cNvCxnSpPr>
          <p:nvPr/>
        </p:nvCxnSpPr>
        <p:spPr>
          <a:xfrm flipV="1">
            <a:off x="9783858" y="889706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</p:cNvCxnSpPr>
          <p:nvPr/>
        </p:nvCxnSpPr>
        <p:spPr>
          <a:xfrm>
            <a:off x="813688" y="877862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A4DA3D41-4E41-941C-990A-0DF2EBB4F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00" y="1522608"/>
            <a:ext cx="10841799" cy="4423997"/>
          </a:xfrm>
        </p:spPr>
        <p:txBody>
          <a:bodyPr anchor="ctr">
            <a:norm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must be anchored to the white plastic anchorage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must be anchored in </a:t>
            </a:r>
            <a:r>
              <a:rPr lang="en-US" b="1" dirty="0">
                <a:solidFill>
                  <a:srgbClr val="FF0000"/>
                </a:solidFill>
                <a:latin typeface="Montserrat" pitchFamily="2" charset="77"/>
              </a:rPr>
              <a:t>less than two minutes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may not be fixed to anything besides the anchorage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must extend at least 1.5 meters </a:t>
            </a:r>
            <a:r>
              <a:rPr lang="en-US" b="1" dirty="0">
                <a:solidFill>
                  <a:srgbClr val="FF0000"/>
                </a:solidFill>
                <a:latin typeface="Montserrat" pitchFamily="2" charset="77"/>
              </a:rPr>
              <a:t>horizontally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 from the edge of the anchorage for the entire run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Any number of dowels can be used, as long as the total length is less than or equal to the length of 4 uncut dowels 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basic weight ratio </a:t>
            </a:r>
            <a:r>
              <a:rPr lang="en-US" b="1" dirty="0">
                <a:solidFill>
                  <a:srgbClr val="FF0000"/>
                </a:solidFill>
                <a:latin typeface="Montserrat" pitchFamily="2" charset="77"/>
              </a:rPr>
              <a:t>MUST be greater than 1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357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</p:cNvCxnSpPr>
          <p:nvPr/>
        </p:nvCxnSpPr>
        <p:spPr>
          <a:xfrm flipV="1">
            <a:off x="9783858" y="889706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</p:cNvCxnSpPr>
          <p:nvPr/>
        </p:nvCxnSpPr>
        <p:spPr>
          <a:xfrm>
            <a:off x="813688" y="877862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362B0D0E-0A06-3F6D-EB15-3D5D7FA0C253}"/>
              </a:ext>
            </a:extLst>
          </p:cNvPr>
          <p:cNvSpPr txBox="1">
            <a:spLocks/>
          </p:cNvSpPr>
          <p:nvPr/>
        </p:nvSpPr>
        <p:spPr>
          <a:xfrm>
            <a:off x="739254" y="1696509"/>
            <a:ext cx="1071349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Make a sketch of your design and get a TA to sign off on it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Anchor time will be timed from when the TA says “go” to when </a:t>
            </a:r>
            <a:r>
              <a:rPr lang="en-US" b="1" dirty="0">
                <a:solidFill>
                  <a:srgbClr val="FF0000"/>
                </a:solidFill>
                <a:latin typeface="Montserrat" pitchFamily="2" charset="77"/>
              </a:rPr>
              <a:t>all hands are off the boom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TA will place a holder for the weights at the end of the boom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TA will place weights in the holder until the boom deflects 20 cm or fails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must start at least 0.30 m from the ground after adding 15 grams of preload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Values will be entered into a competition scoresheet which will be available on the EG1004 Website</a:t>
            </a:r>
          </a:p>
        </p:txBody>
      </p:sp>
    </p:spTree>
    <p:extLst>
      <p:ext uri="{BB962C8B-B14F-4D97-AF65-F5344CB8AC3E}">
        <p14:creationId xmlns:p14="http://schemas.microsoft.com/office/powerpoint/2010/main" val="1153174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9703782" y="1485832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6506302" y="2645184"/>
            <a:ext cx="3305838" cy="3317255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578166" y="493257"/>
            <a:ext cx="8565834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9" name="Google Shape;119;p4"/>
          <p:cNvCxnSpPr/>
          <p:nvPr/>
        </p:nvCxnSpPr>
        <p:spPr>
          <a:xfrm>
            <a:off x="8426830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4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4;p20">
            <a:extLst>
              <a:ext uri="{FF2B5EF4-FFF2-40B4-BE49-F238E27FC236}">
                <a16:creationId xmlns:a16="http://schemas.microsoft.com/office/drawing/2014/main" id="{F5B164C2-EB3F-109E-79E5-CA1F072E4FFC}"/>
              </a:ext>
            </a:extLst>
          </p:cNvPr>
          <p:cNvSpPr/>
          <p:nvPr/>
        </p:nvSpPr>
        <p:spPr>
          <a:xfrm>
            <a:off x="7383655" y="5202891"/>
            <a:ext cx="34246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5</a:t>
            </a: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: Tacoma Narrows Bridge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" name="Google Shape;191;p21">
            <a:extLst>
              <a:ext uri="{FF2B5EF4-FFF2-40B4-BE49-F238E27FC236}">
                <a16:creationId xmlns:a16="http://schemas.microsoft.com/office/drawing/2014/main" id="{8CA03713-87F0-08C9-594C-1BDAC31816BA}"/>
              </a:ext>
            </a:extLst>
          </p:cNvPr>
          <p:cNvSpPr txBox="1">
            <a:spLocks/>
          </p:cNvSpPr>
          <p:nvPr/>
        </p:nvSpPr>
        <p:spPr>
          <a:xfrm>
            <a:off x="366077" y="1731931"/>
            <a:ext cx="614300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Engineering Responsibility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Must uphold industrial and ethical standards</a:t>
            </a:r>
            <a:endParaRPr lang="en-US" sz="200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Risks are large and impact is widespread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Cost of failure is catastrophic: human life</a:t>
            </a:r>
          </a:p>
          <a:p>
            <a:pPr marL="342900" indent="-342900"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Case Study: Tacoma Narrows Bridge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Windy conditions led to bridge oscillations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 could not support the elasticity of the vibrations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Catastrophic failure of the bridge 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No deaths </a:t>
            </a:r>
            <a:endParaRPr lang="en-US" sz="20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" name="Google Shape;198;p21">
            <a:extLst>
              <a:ext uri="{FF2B5EF4-FFF2-40B4-BE49-F238E27FC236}">
                <a16:creationId xmlns:a16="http://schemas.microsoft.com/office/drawing/2014/main" id="{600F86B1-2838-B1E7-44B8-67848B74F46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3655" y="2322595"/>
            <a:ext cx="3424675" cy="2702292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1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/>
        </p:nvSpPr>
        <p:spPr>
          <a:xfrm>
            <a:off x="3903140" y="771881"/>
            <a:ext cx="4385720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11"/>
          <p:cNvCxnSpPr/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11"/>
          <p:cNvCxnSpPr/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B53F5B66-F7AB-20B8-3732-A5F255CC7D47}"/>
              </a:ext>
            </a:extLst>
          </p:cNvPr>
          <p:cNvSpPr txBox="1">
            <a:spLocks/>
          </p:cNvSpPr>
          <p:nvPr/>
        </p:nvSpPr>
        <p:spPr>
          <a:xfrm>
            <a:off x="518531" y="1819294"/>
            <a:ext cx="10581564" cy="411432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Individual lab report: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Answer discussion questions in manual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Include competition scoresheet results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Include pictures of the boom 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Due at 11:59 PM the night before Lab 8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1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Extra credit opportunity: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Can replace a lower grade on either Lab 3 or Lab 5 if this lab report grade is higher</a:t>
            </a:r>
          </a:p>
          <a:p>
            <a:pPr lvl="1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57383-2EBD-8399-FE25-93FBEAB3E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642" y="1462429"/>
            <a:ext cx="4803738" cy="28635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822B00-0293-CFC3-48D3-4551139D70A8}"/>
              </a:ext>
            </a:extLst>
          </p:cNvPr>
          <p:cNvSpPr/>
          <p:nvPr/>
        </p:nvSpPr>
        <p:spPr>
          <a:xfrm>
            <a:off x="7009745" y="2969023"/>
            <a:ext cx="4663724" cy="1239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/>
          <p:nvPr/>
        </p:nvSpPr>
        <p:spPr>
          <a:xfrm>
            <a:off x="5353999" y="2635106"/>
            <a:ext cx="3818414" cy="3818414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873797" y="636001"/>
            <a:ext cx="78531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9805587" y="1620215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2"/>
          <p:cNvCxnSpPr/>
          <p:nvPr/>
        </p:nvCxnSpPr>
        <p:spPr>
          <a:xfrm>
            <a:off x="4586519" y="1077204"/>
            <a:ext cx="150948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43595" y="1729798"/>
            <a:ext cx="6096000" cy="394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6B168AE6-06CD-4C83-34F2-ECE621696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98" y="2171303"/>
            <a:ext cx="4868265" cy="2975726"/>
          </a:xfrm>
          <a:prstGeom prst="round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1FF17A-EAC6-E33E-C4EA-750F7C9EE7F8}"/>
              </a:ext>
            </a:extLst>
          </p:cNvPr>
          <p:cNvSpPr/>
          <p:nvPr/>
        </p:nvSpPr>
        <p:spPr>
          <a:xfrm>
            <a:off x="6096000" y="519648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1: Cable-Stayed (Cantilever) Bridge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/>
        </p:nvSpPr>
        <p:spPr>
          <a:xfrm>
            <a:off x="3903140" y="771881"/>
            <a:ext cx="4385720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11"/>
          <p:cNvCxnSpPr/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11"/>
          <p:cNvCxnSpPr/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E5198C6D-DF70-8CF2-E110-680198B3C956}"/>
              </a:ext>
            </a:extLst>
          </p:cNvPr>
          <p:cNvSpPr txBox="1">
            <a:spLocks/>
          </p:cNvSpPr>
          <p:nvPr/>
        </p:nvSpPr>
        <p:spPr>
          <a:xfrm>
            <a:off x="805218" y="2291616"/>
            <a:ext cx="10581564" cy="2274768"/>
          </a:xfrm>
          <a:prstGeom prst="rect">
            <a:avLst/>
          </a:prstGeom>
        </p:spPr>
        <p:txBody>
          <a:bodyPr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Montserrat" pitchFamily="2" charset="77"/>
              </a:rPr>
              <a:t>Team presentation: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Address discussion points in manual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State rules of the competition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Include pictures, competition scoresheet, digital sketches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Due at 11:59 PM the night before the next Recitation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98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/>
          <p:nvPr/>
        </p:nvSpPr>
        <p:spPr>
          <a:xfrm>
            <a:off x="4599864" y="771881"/>
            <a:ext cx="2992272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2"/>
          <p:cNvCxnSpPr/>
          <p:nvPr/>
        </p:nvCxnSpPr>
        <p:spPr>
          <a:xfrm>
            <a:off x="7791450" y="972262"/>
            <a:ext cx="381142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12"/>
          <p:cNvCxnSpPr/>
          <p:nvPr/>
        </p:nvCxnSpPr>
        <p:spPr>
          <a:xfrm>
            <a:off x="578166" y="943331"/>
            <a:ext cx="366998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0B8710FD-2D4B-53E4-D9D9-27B65138F4D0}"/>
              </a:ext>
            </a:extLst>
          </p:cNvPr>
          <p:cNvSpPr txBox="1">
            <a:spLocks/>
          </p:cNvSpPr>
          <p:nvPr/>
        </p:nvSpPr>
        <p:spPr>
          <a:xfrm>
            <a:off x="577872" y="1640358"/>
            <a:ext cx="10713491" cy="391789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Think safety! Be careful not to poke classmates with the dowels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Get a TA to help if dowels need to be sawed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Have all original data signed by a TA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Submit all work electronically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Take pictures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Clean up workstations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Return the dowel connectors – do not throw them away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Return all unused materials to the TA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QUESTIONS?</a:t>
            </a:r>
            <a:endParaRPr sz="4000" b="0" i="0" u="none" strike="noStrike" cap="none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/>
          <p:nvPr/>
        </p:nvCxnSpPr>
        <p:spPr>
          <a:xfrm>
            <a:off x="829474" y="833990"/>
            <a:ext cx="321217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/>
          <p:nvPr/>
        </p:nvCxnSpPr>
        <p:spPr>
          <a:xfrm>
            <a:off x="8229600" y="828476"/>
            <a:ext cx="305980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3"/>
          <p:cNvSpPr txBox="1"/>
          <p:nvPr/>
        </p:nvSpPr>
        <p:spPr>
          <a:xfrm>
            <a:off x="471944" y="2278786"/>
            <a:ext cx="11248111" cy="115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Design lightweight boom to hold significant load and minimally deflect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Consider material properties when designing a boom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Stress and strain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Construct and test boom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Enter boom into competition to obtain highest competition ratio</a:t>
            </a: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;p2">
            <a:extLst>
              <a:ext uri="{FF2B5EF4-FFF2-40B4-BE49-F238E27FC236}">
                <a16:creationId xmlns:a16="http://schemas.microsoft.com/office/drawing/2014/main" id="{1DF89C0F-F6A3-8753-C950-AA5356E7FFCC}"/>
              </a:ext>
            </a:extLst>
          </p:cNvPr>
          <p:cNvSpPr/>
          <p:nvPr/>
        </p:nvSpPr>
        <p:spPr>
          <a:xfrm>
            <a:off x="5741237" y="3180548"/>
            <a:ext cx="3038470" cy="2919309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5;p2">
            <a:extLst>
              <a:ext uri="{FF2B5EF4-FFF2-40B4-BE49-F238E27FC236}">
                <a16:creationId xmlns:a16="http://schemas.microsoft.com/office/drawing/2014/main" id="{F2056DC7-341E-D18D-A3A9-3B992737E844}"/>
              </a:ext>
            </a:extLst>
          </p:cNvPr>
          <p:cNvSpPr/>
          <p:nvPr/>
        </p:nvSpPr>
        <p:spPr>
          <a:xfrm>
            <a:off x="9941456" y="1494816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14A27C7-8F9C-3794-1D7E-2BC4A1187135}"/>
              </a:ext>
            </a:extLst>
          </p:cNvPr>
          <p:cNvGrpSpPr/>
          <p:nvPr/>
        </p:nvGrpSpPr>
        <p:grpSpPr>
          <a:xfrm>
            <a:off x="773575" y="2355828"/>
            <a:ext cx="4140861" cy="2693040"/>
            <a:chOff x="4261145" y="2579344"/>
            <a:chExt cx="3442061" cy="4702128"/>
          </a:xfrm>
        </p:grpSpPr>
        <p:sp>
          <p:nvSpPr>
            <p:cNvPr id="14" name="Google Shape;135;p5">
              <a:extLst>
                <a:ext uri="{FF2B5EF4-FFF2-40B4-BE49-F238E27FC236}">
                  <a16:creationId xmlns:a16="http://schemas.microsoft.com/office/drawing/2014/main" id="{F0FCBD71-6B41-59D0-4561-33FB3332BA51}"/>
                </a:ext>
              </a:extLst>
            </p:cNvPr>
            <p:cNvSpPr/>
            <p:nvPr/>
          </p:nvSpPr>
          <p:spPr>
            <a:xfrm>
              <a:off x="4261145" y="2579344"/>
              <a:ext cx="3442061" cy="4702128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BC1E97-03E3-0D0A-DCB5-60AECB66D34B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3063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Lifts and moves heavy objects much heavier than the boom</a:t>
              </a:r>
            </a:p>
            <a:p>
              <a:pPr algn="ctr"/>
              <a:r>
                <a:rPr lang="en-US" sz="1800" b="1" u="sng" dirty="0">
                  <a:latin typeface="Montserrat" pitchFamily="2" charset="77"/>
                  <a:sym typeface="Proxima Nova"/>
                </a:rPr>
                <a:t>Examples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Montserrat" pitchFamily="2" charset="77"/>
                  <a:sym typeface="Proxima Nova"/>
                </a:rPr>
                <a:t>Construction cranes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Montserrat" pitchFamily="2" charset="77"/>
                  <a:sym typeface="Proxima Nova"/>
                </a:rPr>
                <a:t>Cantilever bridges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Montserrat" pitchFamily="2" charset="77"/>
                  <a:sym typeface="Proxima Nova"/>
                </a:rPr>
                <a:t>Swing bridges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45DA34-DD12-AF9F-C351-3990B0845C95}"/>
                </a:ext>
              </a:extLst>
            </p:cNvPr>
            <p:cNvSpPr txBox="1"/>
            <p:nvPr/>
          </p:nvSpPr>
          <p:spPr>
            <a:xfrm>
              <a:off x="5332401" y="2774489"/>
              <a:ext cx="1455477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Boom</a:t>
              </a:r>
            </a:p>
          </p:txBody>
        </p:sp>
        <p:cxnSp>
          <p:nvCxnSpPr>
            <p:cNvPr id="25" name="Google Shape;151;p5">
              <a:extLst>
                <a:ext uri="{FF2B5EF4-FFF2-40B4-BE49-F238E27FC236}">
                  <a16:creationId xmlns:a16="http://schemas.microsoft.com/office/drawing/2014/main" id="{26242844-01A3-27FD-7399-E24B051E92B4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111F230-0089-AE54-649B-DB99AC476058}"/>
              </a:ext>
            </a:extLst>
          </p:cNvPr>
          <p:cNvSpPr/>
          <p:nvPr/>
        </p:nvSpPr>
        <p:spPr>
          <a:xfrm>
            <a:off x="6227605" y="5394445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2: Tower Crane Courtesy of </a:t>
            </a:r>
            <a:br>
              <a:rPr lang="en-US" sz="16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Philadelphia Magazine</a:t>
            </a:r>
          </a:p>
        </p:txBody>
      </p:sp>
      <p:pic>
        <p:nvPicPr>
          <p:cNvPr id="3" name="Picture 2" descr="A crane flying over a bridge&#10;&#10;Description automatically generated">
            <a:extLst>
              <a:ext uri="{FF2B5EF4-FFF2-40B4-BE49-F238E27FC236}">
                <a16:creationId xmlns:a16="http://schemas.microsoft.com/office/drawing/2014/main" id="{6B499C86-1417-20C1-4223-03BA3299AE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6358343" y="2014939"/>
            <a:ext cx="4791895" cy="329341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8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14A27C7-8F9C-3794-1D7E-2BC4A1187135}"/>
              </a:ext>
            </a:extLst>
          </p:cNvPr>
          <p:cNvGrpSpPr/>
          <p:nvPr/>
        </p:nvGrpSpPr>
        <p:grpSpPr>
          <a:xfrm>
            <a:off x="277256" y="1715936"/>
            <a:ext cx="3679442" cy="2540209"/>
            <a:chOff x="4452917" y="2579344"/>
            <a:chExt cx="3058510" cy="4435281"/>
          </a:xfrm>
        </p:grpSpPr>
        <p:sp>
          <p:nvSpPr>
            <p:cNvPr id="14" name="Google Shape;135;p5">
              <a:extLst>
                <a:ext uri="{FF2B5EF4-FFF2-40B4-BE49-F238E27FC236}">
                  <a16:creationId xmlns:a16="http://schemas.microsoft.com/office/drawing/2014/main" id="{F0FCBD71-6B41-59D0-4561-33FB3332BA51}"/>
                </a:ext>
              </a:extLst>
            </p:cNvPr>
            <p:cNvSpPr/>
            <p:nvPr/>
          </p:nvSpPr>
          <p:spPr>
            <a:xfrm>
              <a:off x="4490600" y="2579344"/>
              <a:ext cx="3020827" cy="4435281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BBC1E97-03E3-0D0A-DCB5-60AECB66D34B}"/>
                    </a:ext>
                  </a:extLst>
                </p:cNvPr>
                <p:cNvSpPr txBox="1"/>
                <p:nvPr/>
              </p:nvSpPr>
              <p:spPr>
                <a:xfrm>
                  <a:off x="4452917" y="3734727"/>
                  <a:ext cx="3058510" cy="3008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>
                      <a:latin typeface="Montserrat" pitchFamily="2" charset="77"/>
                    </a:rPr>
                    <a:t>External force acting on an object per unit cross-sectional area</a:t>
                  </a:r>
                  <a:endParaRPr lang="en-US" sz="18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  <a:p>
                  <a:endParaRPr lang="en-US" sz="18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  <a:p>
                  <a:pPr algn="ctr"/>
                  <a:r>
                    <a:rPr lang="en-US" altLang="en-US" sz="2000" dirty="0">
                      <a:latin typeface="Montserrat" pitchFamily="2" charset="77"/>
                    </a:rPr>
                    <a:t>Stress</a:t>
                  </a:r>
                  <a:r>
                    <a:rPr lang="en-US" altLang="en-US" sz="2400" dirty="0">
                      <a:latin typeface="Montserrat" pitchFamily="2" charset="77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altLang="en-US" sz="2400" dirty="0">
                      <a:latin typeface="Montserrat" pitchFamily="2" charset="77"/>
                    </a:rPr>
                    <a:t>)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a14:m>
                  <a:endParaRPr lang="en-US" sz="24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BBC1E97-03E3-0D0A-DCB5-60AECB66D3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2917" y="3734727"/>
                  <a:ext cx="3058510" cy="3008137"/>
                </a:xfrm>
                <a:prstGeom prst="rect">
                  <a:avLst/>
                </a:prstGeom>
                <a:blipFill>
                  <a:blip r:embed="rId5"/>
                  <a:stretch>
                    <a:fillRect l="-687" t="-1460" r="-2405" b="-2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45DA34-DD12-AF9F-C351-3990B0845C95}"/>
                </a:ext>
              </a:extLst>
            </p:cNvPr>
            <p:cNvSpPr txBox="1"/>
            <p:nvPr/>
          </p:nvSpPr>
          <p:spPr>
            <a:xfrm>
              <a:off x="5332401" y="2774489"/>
              <a:ext cx="1455477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Stress</a:t>
              </a:r>
            </a:p>
          </p:txBody>
        </p:sp>
        <p:cxnSp>
          <p:nvCxnSpPr>
            <p:cNvPr id="25" name="Google Shape;151;p5">
              <a:extLst>
                <a:ext uri="{FF2B5EF4-FFF2-40B4-BE49-F238E27FC236}">
                  <a16:creationId xmlns:a16="http://schemas.microsoft.com/office/drawing/2014/main" id="{26242844-01A3-27FD-7399-E24B051E92B4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33EDC1D-5926-3E46-8B8A-DDA13819DE01}"/>
              </a:ext>
            </a:extLst>
          </p:cNvPr>
          <p:cNvGrpSpPr/>
          <p:nvPr/>
        </p:nvGrpSpPr>
        <p:grpSpPr>
          <a:xfrm>
            <a:off x="8165342" y="1840199"/>
            <a:ext cx="3692150" cy="2415946"/>
            <a:chOff x="4620107" y="2579344"/>
            <a:chExt cx="3069074" cy="4218314"/>
          </a:xfrm>
        </p:grpSpPr>
        <p:sp>
          <p:nvSpPr>
            <p:cNvPr id="5" name="Google Shape;135;p5">
              <a:extLst>
                <a:ext uri="{FF2B5EF4-FFF2-40B4-BE49-F238E27FC236}">
                  <a16:creationId xmlns:a16="http://schemas.microsoft.com/office/drawing/2014/main" id="{A10F9023-8624-E85B-0834-277E16D89512}"/>
                </a:ext>
              </a:extLst>
            </p:cNvPr>
            <p:cNvSpPr/>
            <p:nvPr/>
          </p:nvSpPr>
          <p:spPr>
            <a:xfrm>
              <a:off x="4620107" y="2579344"/>
              <a:ext cx="3020827" cy="4218314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A79C45A-BDD5-9448-0019-E2A2560DB316}"/>
                    </a:ext>
                  </a:extLst>
                </p:cNvPr>
                <p:cNvSpPr txBox="1"/>
                <p:nvPr/>
              </p:nvSpPr>
              <p:spPr>
                <a:xfrm>
                  <a:off x="4630671" y="3734311"/>
                  <a:ext cx="3058510" cy="2938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>
                      <a:latin typeface="Montserrat" pitchFamily="2" charset="77"/>
                      <a:ea typeface="Proxima Nova"/>
                      <a:cs typeface="Proxima Nova"/>
                      <a:sym typeface="Proxima Nova"/>
                    </a:rPr>
                    <a:t>Measure of deformation resulting from an applied force</a:t>
                  </a:r>
                </a:p>
                <a:p>
                  <a:pPr algn="ctr"/>
                  <a:endParaRPr lang="en-US" sz="18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  <a:p>
                  <a:pPr algn="ctr"/>
                  <a:r>
                    <a:rPr lang="en-US" altLang="en-US" sz="2000" dirty="0">
                      <a:latin typeface="Montserrat" pitchFamily="2" charset="77"/>
                    </a:rPr>
                    <a:t>Strain (</a:t>
                  </a:r>
                  <a14:m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altLang="en-US" sz="2000" dirty="0">
                      <a:latin typeface="Montserrat" pitchFamily="2" charset="77"/>
                    </a:rPr>
                    <a:t>)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0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A79C45A-BDD5-9448-0019-E2A2560DB3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0671" y="3734311"/>
                  <a:ext cx="3058510" cy="2938389"/>
                </a:xfrm>
                <a:prstGeom prst="rect">
                  <a:avLst/>
                </a:prstGeom>
                <a:blipFill>
                  <a:blip r:embed="rId6"/>
                  <a:stretch>
                    <a:fillRect t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7F0D1A-CE5B-5BB5-1A50-2A0259BEA532}"/>
                </a:ext>
              </a:extLst>
            </p:cNvPr>
            <p:cNvSpPr txBox="1"/>
            <p:nvPr/>
          </p:nvSpPr>
          <p:spPr>
            <a:xfrm>
              <a:off x="5432187" y="2794684"/>
              <a:ext cx="1455477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Strain</a:t>
              </a:r>
            </a:p>
          </p:txBody>
        </p:sp>
        <p:cxnSp>
          <p:nvCxnSpPr>
            <p:cNvPr id="8" name="Google Shape;151;p5">
              <a:extLst>
                <a:ext uri="{FF2B5EF4-FFF2-40B4-BE49-F238E27FC236}">
                  <a16:creationId xmlns:a16="http://schemas.microsoft.com/office/drawing/2014/main" id="{A4908183-B48D-AEE3-3791-868BDEFA430B}"/>
                </a:ext>
              </a:extLst>
            </p:cNvPr>
            <p:cNvCxnSpPr/>
            <p:nvPr/>
          </p:nvCxnSpPr>
          <p:spPr>
            <a:xfrm>
              <a:off x="4800734" y="3495500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" name="Group 31">
            <a:extLst>
              <a:ext uri="{FF2B5EF4-FFF2-40B4-BE49-F238E27FC236}">
                <a16:creationId xmlns:a16="http://schemas.microsoft.com/office/drawing/2014/main" id="{82EA0EF9-939D-F646-41A2-7BB2DE13872C}"/>
              </a:ext>
            </a:extLst>
          </p:cNvPr>
          <p:cNvGrpSpPr>
            <a:grpSpLocks/>
          </p:cNvGrpSpPr>
          <p:nvPr/>
        </p:nvGrpSpPr>
        <p:grpSpPr bwMode="auto">
          <a:xfrm>
            <a:off x="3506361" y="1382963"/>
            <a:ext cx="3910414" cy="4092073"/>
            <a:chOff x="2844" y="1052"/>
            <a:chExt cx="1908" cy="2044"/>
          </a:xfrm>
        </p:grpSpPr>
        <p:graphicFrame>
          <p:nvGraphicFramePr>
            <p:cNvPr id="10" name="Object 6">
              <a:extLst>
                <a:ext uri="{FF2B5EF4-FFF2-40B4-BE49-F238E27FC236}">
                  <a16:creationId xmlns:a16="http://schemas.microsoft.com/office/drawing/2014/main" id="{1CB2A81E-CD1C-FE3F-11A7-1DDA82270D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4151" imgH="215619" progId="Equation.3">
                    <p:embed/>
                  </p:oleObj>
                </mc:Choice>
                <mc:Fallback>
                  <p:oleObj name="Equation" r:id="rId7" imgW="114151" imgH="215619" progId="Equation.3">
                    <p:embed/>
                    <p:pic>
                      <p:nvPicPr>
                        <p:cNvPr id="16" name="Object 6">
                          <a:extLst>
                            <a:ext uri="{FF2B5EF4-FFF2-40B4-BE49-F238E27FC236}">
                              <a16:creationId xmlns:a16="http://schemas.microsoft.com/office/drawing/2014/main" id="{D0921163-BF1C-46A4-8589-DE03455A648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2B7A3D9D-22D1-47AD-DC89-A6AC641A8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F2674E1E-4BE6-A99E-3A78-8A639851A8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948699CA-6FDE-421F-9C47-AFB117EB0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L</a:t>
              </a:r>
              <a:r>
                <a:rPr lang="en-US" altLang="en-US" sz="1800" baseline="-25000" dirty="0">
                  <a:solidFill>
                    <a:schemeClr val="bg1"/>
                  </a:solidFill>
                  <a:latin typeface="Montserrat" pitchFamily="2" charset="77"/>
                </a:rPr>
                <a:t>o</a:t>
              </a:r>
              <a:endParaRPr lang="en-US" altLang="en-US" sz="1800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grpSp>
          <p:nvGrpSpPr>
            <p:cNvPr id="18" name="Group 12">
              <a:extLst>
                <a:ext uri="{FF2B5EF4-FFF2-40B4-BE49-F238E27FC236}">
                  <a16:creationId xmlns:a16="http://schemas.microsoft.com/office/drawing/2014/main" id="{DDEB2CFC-9542-DA4F-DD7E-44A26BBA6A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087ABC13-5FFD-42B0-E6F6-0EBC553E8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8BDBFEA4-43C8-17E4-975E-3B9931210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B42C475A-7569-F39E-9828-5AC8519F8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550F764-F4AF-DEC9-267E-12DD49E6E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51BEF574-02B5-48C9-2492-B06A29804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L</a:t>
              </a:r>
            </a:p>
          </p:txBody>
        </p:sp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306A1EF6-DECE-6143-5C43-6977727661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A04D994F-E5BB-42A5-3F70-FE702381A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F2647CFD-7C4A-7F80-8939-922A09CE6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D515732C-B661-6221-8397-34D774AC2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Line 22">
              <a:extLst>
                <a:ext uri="{FF2B5EF4-FFF2-40B4-BE49-F238E27FC236}">
                  <a16:creationId xmlns:a16="http://schemas.microsoft.com/office/drawing/2014/main" id="{6E836192-BE6E-FF02-A6A9-2433648D3A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3">
              <a:extLst>
                <a:ext uri="{FF2B5EF4-FFF2-40B4-BE49-F238E27FC236}">
                  <a16:creationId xmlns:a16="http://schemas.microsoft.com/office/drawing/2014/main" id="{C36EDF89-088F-398C-322F-D44CD05BB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F</a:t>
              </a:r>
            </a:p>
          </p:txBody>
        </p:sp>
        <p:sp>
          <p:nvSpPr>
            <p:cNvPr id="23" name="Text Box 24">
              <a:extLst>
                <a:ext uri="{FF2B5EF4-FFF2-40B4-BE49-F238E27FC236}">
                  <a16:creationId xmlns:a16="http://schemas.microsoft.com/office/drawing/2014/main" id="{28EF4569-5C38-63C9-1862-5E6300F86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" y="1693"/>
              <a:ext cx="120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 Cross-Sectional </a:t>
              </a:r>
              <a:b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</a:b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Area of Bar (A)</a:t>
              </a:r>
            </a:p>
          </p:txBody>
        </p: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128D31C7-C31B-E4A1-B86D-E9AF77179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Fixed Support</a:t>
              </a: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5F40298B-7AAE-9F2F-DB2F-94186510B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74420CB-CD5A-9203-7700-04A006C9F4A2}"/>
              </a:ext>
            </a:extLst>
          </p:cNvPr>
          <p:cNvSpPr/>
          <p:nvPr/>
        </p:nvSpPr>
        <p:spPr>
          <a:xfrm>
            <a:off x="4485222" y="5555095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F = applied force</a:t>
            </a:r>
            <a:b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A = cross-sectional area</a:t>
            </a:r>
            <a:b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l-GR" altLang="en-US" sz="1800" dirty="0">
                <a:solidFill>
                  <a:schemeClr val="bg1"/>
                </a:solidFill>
                <a:latin typeface="Proxima Nova Rg" panose="02000506030000020004" pitchFamily="2" charset="0"/>
              </a:rPr>
              <a:t>Δ</a:t>
            </a: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L = change in length</a:t>
            </a:r>
            <a:b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L</a:t>
            </a:r>
            <a:r>
              <a:rPr lang="en-US" altLang="en-US" sz="1800" baseline="-25000" dirty="0">
                <a:solidFill>
                  <a:schemeClr val="bg1"/>
                </a:solidFill>
                <a:latin typeface="Montserrat" pitchFamily="2" charset="77"/>
              </a:rPr>
              <a:t>o</a:t>
            </a: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 = original length</a:t>
            </a:r>
            <a:endParaRPr lang="en-US" altLang="en-US" sz="1800" baseline="-25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99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FB0B2363-FBFF-D19C-5243-1667902E1D71}"/>
              </a:ext>
            </a:extLst>
          </p:cNvPr>
          <p:cNvGrpSpPr>
            <a:grpSpLocks/>
          </p:cNvGrpSpPr>
          <p:nvPr/>
        </p:nvGrpSpPr>
        <p:grpSpPr bwMode="auto">
          <a:xfrm>
            <a:off x="170595" y="1653462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AE4A249E-5CA9-F605-0DD3-CF378B724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2C1594E6-CAE4-C2E4-E202-15B29E886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7C9106CF-9E7C-DF0B-FDE5-0B1C45D00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F8552031-C51B-E720-F2B7-A528E9710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26474B71-71E1-B1F9-45D6-F1B23B597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E19E9609-87F1-72DC-AE2B-811A1A0EA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ED4DB32E-CA59-0A44-39D9-2D3F4E529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ED6EB443-5584-30BF-3F93-D50407863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F5879202-4EE3-BD60-2A89-F2DC1E77C7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77DD3F47-DDCF-918C-4F7A-50E25D76B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5A5CB381-4CE1-10B3-F0FE-93879FA78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A8DF980A-A427-6FFC-03E6-0B216B0A5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436A94F9-CBC6-2896-FCA5-A97B765E2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B66D5BAF-0E11-41F8-A80C-21CE62C1C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74B588CE-247B-5827-13C2-6B5852C51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68FCCF68-727B-82A9-8858-99EF4E38F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CA95D68D-AC1D-81CB-F683-DDB9306595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116623CE-B4BF-F718-BDFC-A5BE2608A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4D1F2DD0-CE47-898F-E34E-F5966936E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C7D393E8-7F8F-4474-4B01-B83DBF762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4" name="Rectangle 3">
            <a:extLst>
              <a:ext uri="{FF2B5EF4-FFF2-40B4-BE49-F238E27FC236}">
                <a16:creationId xmlns:a16="http://schemas.microsoft.com/office/drawing/2014/main" id="{B73A9B73-F084-827D-6422-9913B72D3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Plastic region {P}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E8C448F1-B122-9C33-147D-65E92C556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989" y="3605773"/>
            <a:ext cx="142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2754121E-4D6D-703B-4DF6-65C232D5A6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90958" y="3235920"/>
            <a:ext cx="550476" cy="339503"/>
          </a:xfrm>
          <a:prstGeom prst="line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20">
            <a:extLst>
              <a:ext uri="{FF2B5EF4-FFF2-40B4-BE49-F238E27FC236}">
                <a16:creationId xmlns:a16="http://schemas.microsoft.com/office/drawing/2014/main" id="{A633D60C-3033-FA6C-5D95-3249587BA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981" y="3020852"/>
            <a:ext cx="168838" cy="165372"/>
          </a:xfrm>
          <a:prstGeom prst="line">
            <a:avLst/>
          </a:prstGeom>
          <a:noFill/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9689C55D-B5AD-2AE0-07CC-1DD09293DE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981" y="3014339"/>
            <a:ext cx="168838" cy="165372"/>
          </a:xfrm>
          <a:prstGeom prst="line">
            <a:avLst/>
          </a:prstGeom>
          <a:noFill/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FB0B2363-FBFF-D19C-5243-1667902E1D71}"/>
              </a:ext>
            </a:extLst>
          </p:cNvPr>
          <p:cNvGrpSpPr>
            <a:grpSpLocks/>
          </p:cNvGrpSpPr>
          <p:nvPr/>
        </p:nvGrpSpPr>
        <p:grpSpPr bwMode="auto">
          <a:xfrm>
            <a:off x="55017" y="1660652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AE4A249E-5CA9-F605-0DD3-CF378B724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2C1594E6-CAE4-C2E4-E202-15B29E886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7C9106CF-9E7C-DF0B-FDE5-0B1C45D00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F8552031-C51B-E720-F2B7-A528E9710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26474B71-71E1-B1F9-45D6-F1B23B597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E19E9609-87F1-72DC-AE2B-811A1A0EA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ED4DB32E-CA59-0A44-39D9-2D3F4E529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ED6EB443-5584-30BF-3F93-D50407863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F5879202-4EE3-BD60-2A89-F2DC1E77C7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77DD3F47-DDCF-918C-4F7A-50E25D76B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5A5CB381-4CE1-10B3-F0FE-93879FA78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A8DF980A-A427-6FFC-03E6-0B216B0A5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436A94F9-CBC6-2896-FCA5-A97B765E2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B66D5BAF-0E11-41F8-A80C-21CE62C1C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74B588CE-247B-5827-13C2-6B5852C51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68FCCF68-727B-82A9-8858-99EF4E38F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CA95D68D-AC1D-81CB-F683-DDB9306595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116623CE-B4BF-F718-BDFC-A5BE2608A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4D1F2DD0-CE47-898F-E34E-F5966936E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C7D393E8-7F8F-4474-4B01-B83DBF762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5998B4-9B02-A1A9-7B2D-AEB5DB0A5A8C}"/>
              </a:ext>
            </a:extLst>
          </p:cNvPr>
          <p:cNvGrpSpPr/>
          <p:nvPr/>
        </p:nvGrpSpPr>
        <p:grpSpPr>
          <a:xfrm>
            <a:off x="6494495" y="1535271"/>
            <a:ext cx="5470877" cy="1584812"/>
            <a:chOff x="4620107" y="2579344"/>
            <a:chExt cx="3069074" cy="2767129"/>
          </a:xfrm>
        </p:grpSpPr>
        <p:sp>
          <p:nvSpPr>
            <p:cNvPr id="9" name="Google Shape;135;p5">
              <a:extLst>
                <a:ext uri="{FF2B5EF4-FFF2-40B4-BE49-F238E27FC236}">
                  <a16:creationId xmlns:a16="http://schemas.microsoft.com/office/drawing/2014/main" id="{95E9DFA6-0D7E-4EC6-A226-B3CA3F9823D4}"/>
                </a:ext>
              </a:extLst>
            </p:cNvPr>
            <p:cNvSpPr/>
            <p:nvPr/>
          </p:nvSpPr>
          <p:spPr>
            <a:xfrm>
              <a:off x="4620107" y="2579344"/>
              <a:ext cx="3020827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5FD56F-3AC7-57E8-D4FD-19C33BDA76BB}"/>
                </a:ext>
              </a:extLst>
            </p:cNvPr>
            <p:cNvSpPr txBox="1"/>
            <p:nvPr/>
          </p:nvSpPr>
          <p:spPr>
            <a:xfrm>
              <a:off x="4630671" y="3734311"/>
              <a:ext cx="3058510" cy="161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Point where the material becomes permanently deformed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523C5A-0DC9-FA44-1092-B9BFA2449581}"/>
                </a:ext>
              </a:extLst>
            </p:cNvPr>
            <p:cNvSpPr txBox="1"/>
            <p:nvPr/>
          </p:nvSpPr>
          <p:spPr>
            <a:xfrm>
              <a:off x="5144325" y="2796896"/>
              <a:ext cx="1972389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Elastic Limit</a:t>
              </a:r>
            </a:p>
          </p:txBody>
        </p:sp>
        <p:cxnSp>
          <p:nvCxnSpPr>
            <p:cNvPr id="12" name="Google Shape;151;p5">
              <a:extLst>
                <a:ext uri="{FF2B5EF4-FFF2-40B4-BE49-F238E27FC236}">
                  <a16:creationId xmlns:a16="http://schemas.microsoft.com/office/drawing/2014/main" id="{97B53871-A1D5-3548-0EE3-8BDDF3B7FF6C}"/>
                </a:ext>
              </a:extLst>
            </p:cNvPr>
            <p:cNvCxnSpPr/>
            <p:nvPr/>
          </p:nvCxnSpPr>
          <p:spPr>
            <a:xfrm>
              <a:off x="4800734" y="3495500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B53238-BD77-6C5F-8ADA-22EE8C03C268}"/>
              </a:ext>
            </a:extLst>
          </p:cNvPr>
          <p:cNvGrpSpPr/>
          <p:nvPr/>
        </p:nvGrpSpPr>
        <p:grpSpPr>
          <a:xfrm>
            <a:off x="6152940" y="3039007"/>
            <a:ext cx="6388536" cy="1307813"/>
            <a:chOff x="4442602" y="2579344"/>
            <a:chExt cx="3320108" cy="2283480"/>
          </a:xfrm>
        </p:grpSpPr>
        <p:sp>
          <p:nvSpPr>
            <p:cNvPr id="14" name="Google Shape;135;p5">
              <a:extLst>
                <a:ext uri="{FF2B5EF4-FFF2-40B4-BE49-F238E27FC236}">
                  <a16:creationId xmlns:a16="http://schemas.microsoft.com/office/drawing/2014/main" id="{44E4643A-326A-A297-6C39-64B563A75EF8}"/>
                </a:ext>
              </a:extLst>
            </p:cNvPr>
            <p:cNvSpPr/>
            <p:nvPr/>
          </p:nvSpPr>
          <p:spPr>
            <a:xfrm>
              <a:off x="4620107" y="2579344"/>
              <a:ext cx="2798506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B4069A-380C-6994-0784-FAB2AF466340}"/>
                </a:ext>
              </a:extLst>
            </p:cNvPr>
            <p:cNvSpPr txBox="1"/>
            <p:nvPr/>
          </p:nvSpPr>
          <p:spPr>
            <a:xfrm>
              <a:off x="4630671" y="3734311"/>
              <a:ext cx="2798506" cy="112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Greatest amount of stress a material can withstand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0667AE-2A31-2403-BD18-0B0969B0AF97}"/>
                </a:ext>
              </a:extLst>
            </p:cNvPr>
            <p:cNvSpPr txBox="1"/>
            <p:nvPr/>
          </p:nvSpPr>
          <p:spPr>
            <a:xfrm>
              <a:off x="4442602" y="2733693"/>
              <a:ext cx="3320108" cy="123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Ultimate Tensile Strength (UTS)</a:t>
              </a:r>
            </a:p>
          </p:txBody>
        </p:sp>
        <p:cxnSp>
          <p:nvCxnSpPr>
            <p:cNvPr id="17" name="Google Shape;151;p5">
              <a:extLst>
                <a:ext uri="{FF2B5EF4-FFF2-40B4-BE49-F238E27FC236}">
                  <a16:creationId xmlns:a16="http://schemas.microsoft.com/office/drawing/2014/main" id="{CFD529A6-105A-49A8-712B-5F203E4CA4B5}"/>
                </a:ext>
              </a:extLst>
            </p:cNvPr>
            <p:cNvCxnSpPr/>
            <p:nvPr/>
          </p:nvCxnSpPr>
          <p:spPr>
            <a:xfrm>
              <a:off x="4717438" y="3433547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AC5421-99D0-FEA9-EE26-815CB421C1A4}"/>
              </a:ext>
            </a:extLst>
          </p:cNvPr>
          <p:cNvGrpSpPr/>
          <p:nvPr/>
        </p:nvGrpSpPr>
        <p:grpSpPr>
          <a:xfrm>
            <a:off x="6152940" y="4547409"/>
            <a:ext cx="6388536" cy="1303911"/>
            <a:chOff x="4442602" y="2579344"/>
            <a:chExt cx="3320108" cy="2276667"/>
          </a:xfrm>
        </p:grpSpPr>
        <p:sp>
          <p:nvSpPr>
            <p:cNvPr id="19" name="Google Shape;135;p5">
              <a:extLst>
                <a:ext uri="{FF2B5EF4-FFF2-40B4-BE49-F238E27FC236}">
                  <a16:creationId xmlns:a16="http://schemas.microsoft.com/office/drawing/2014/main" id="{32AB1EFD-D964-6811-9FCA-69669662DAFF}"/>
                </a:ext>
              </a:extLst>
            </p:cNvPr>
            <p:cNvSpPr/>
            <p:nvPr/>
          </p:nvSpPr>
          <p:spPr>
            <a:xfrm>
              <a:off x="4620107" y="2579344"/>
              <a:ext cx="2798506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E8221F-4999-E8DE-35F9-AD49907E191D}"/>
                </a:ext>
              </a:extLst>
            </p:cNvPr>
            <p:cNvSpPr txBox="1"/>
            <p:nvPr/>
          </p:nvSpPr>
          <p:spPr>
            <a:xfrm>
              <a:off x="4630671" y="3734311"/>
              <a:ext cx="2798506" cy="644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Point where the material fails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FD6CBE-CDA7-2F3B-FB7F-EECAB6B86485}"/>
                </a:ext>
              </a:extLst>
            </p:cNvPr>
            <p:cNvSpPr txBox="1"/>
            <p:nvPr/>
          </p:nvSpPr>
          <p:spPr>
            <a:xfrm>
              <a:off x="4442602" y="2733693"/>
              <a:ext cx="332010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Fracture Stress</a:t>
              </a:r>
            </a:p>
          </p:txBody>
        </p:sp>
        <p:cxnSp>
          <p:nvCxnSpPr>
            <p:cNvPr id="22" name="Google Shape;151;p5">
              <a:extLst>
                <a:ext uri="{FF2B5EF4-FFF2-40B4-BE49-F238E27FC236}">
                  <a16:creationId xmlns:a16="http://schemas.microsoft.com/office/drawing/2014/main" id="{D724110D-7B46-5A00-9295-718BADAD3DA1}"/>
                </a:ext>
              </a:extLst>
            </p:cNvPr>
            <p:cNvCxnSpPr/>
            <p:nvPr/>
          </p:nvCxnSpPr>
          <p:spPr>
            <a:xfrm>
              <a:off x="4722538" y="3495500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" name="Text Box 16">
            <a:extLst>
              <a:ext uri="{FF2B5EF4-FFF2-40B4-BE49-F238E27FC236}">
                <a16:creationId xmlns:a16="http://schemas.microsoft.com/office/drawing/2014/main" id="{23AE1537-2920-8E85-90A6-F7DC0EB18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7270" y="3623989"/>
            <a:ext cx="142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24" name="Line 27">
            <a:extLst>
              <a:ext uri="{FF2B5EF4-FFF2-40B4-BE49-F238E27FC236}">
                <a16:creationId xmlns:a16="http://schemas.microsoft.com/office/drawing/2014/main" id="{A7E10D2B-71EE-E12A-FE27-FD11F2C22F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93239" y="3254136"/>
            <a:ext cx="550476" cy="339503"/>
          </a:xfrm>
          <a:prstGeom prst="line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2E8A078D-FB89-91C1-F10B-3A0C884DA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7262" y="3039068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494F6E9F-BBCF-CB6B-D768-FBE654727B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17262" y="3032555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FB0B2363-FBFF-D19C-5243-1667902E1D71}"/>
              </a:ext>
            </a:extLst>
          </p:cNvPr>
          <p:cNvGrpSpPr>
            <a:grpSpLocks/>
          </p:cNvGrpSpPr>
          <p:nvPr/>
        </p:nvGrpSpPr>
        <p:grpSpPr bwMode="auto">
          <a:xfrm>
            <a:off x="170595" y="1653462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AE4A249E-5CA9-F605-0DD3-CF378B724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2C1594E6-CAE4-C2E4-E202-15B29E886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7C9106CF-9E7C-DF0B-FDE5-0B1C45D00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F8552031-C51B-E720-F2B7-A528E9710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26474B71-71E1-B1F9-45D6-F1B23B597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E19E9609-87F1-72DC-AE2B-811A1A0EA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ED4DB32E-CA59-0A44-39D9-2D3F4E529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ED6EB443-5584-30BF-3F93-D50407863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F5879202-4EE3-BD60-2A89-F2DC1E77C7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77DD3F47-DDCF-918C-4F7A-50E25D76B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5A5CB381-4CE1-10B3-F0FE-93879FA78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A8DF980A-A427-6FFC-03E6-0B216B0A5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436A94F9-CBC6-2896-FCA5-A97B765E2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B66D5BAF-0E11-41F8-A80C-21CE62C1C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74B588CE-247B-5827-13C2-6B5852C51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68FCCF68-727B-82A9-8858-99EF4E38F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CA95D68D-AC1D-81CB-F683-DDB9306595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116623CE-B4BF-F718-BDFC-A5BE2608A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4D1F2DD0-CE47-898F-E34E-F5966936E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C7D393E8-7F8F-4474-4B01-B83DBF762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Text Box 16">
            <a:extLst>
              <a:ext uri="{FF2B5EF4-FFF2-40B4-BE49-F238E27FC236}">
                <a16:creationId xmlns:a16="http://schemas.microsoft.com/office/drawing/2014/main" id="{E8C448F1-B122-9C33-147D-65E92C556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641" y="3613814"/>
            <a:ext cx="142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2754121E-4D6D-703B-4DF6-65C232D5A6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08476" y="3255116"/>
            <a:ext cx="550476" cy="339503"/>
          </a:xfrm>
          <a:prstGeom prst="line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20">
            <a:extLst>
              <a:ext uri="{FF2B5EF4-FFF2-40B4-BE49-F238E27FC236}">
                <a16:creationId xmlns:a16="http://schemas.microsoft.com/office/drawing/2014/main" id="{A633D60C-3033-FA6C-5D95-3249587BA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0311" y="3027440"/>
            <a:ext cx="168838" cy="165372"/>
          </a:xfrm>
          <a:prstGeom prst="line">
            <a:avLst/>
          </a:prstGeom>
          <a:noFill/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9689C55D-B5AD-2AE0-07CC-1DD09293DE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0184" y="3027441"/>
            <a:ext cx="168838" cy="165372"/>
          </a:xfrm>
          <a:prstGeom prst="line">
            <a:avLst/>
          </a:prstGeom>
          <a:noFill/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2">
            <a:extLst>
              <a:ext uri="{FF2B5EF4-FFF2-40B4-BE49-F238E27FC236}">
                <a16:creationId xmlns:a16="http://schemas.microsoft.com/office/drawing/2014/main" id="{6671B9C7-CC44-D9E8-09F3-1A5887FD4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075" y="3102065"/>
            <a:ext cx="1108040" cy="2325537"/>
          </a:xfrm>
          <a:prstGeom prst="rect">
            <a:avLst/>
          </a:prstGeom>
          <a:solidFill>
            <a:srgbClr val="00B050">
              <a:alpha val="6778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Rectangle 52">
            <a:extLst>
              <a:ext uri="{FF2B5EF4-FFF2-40B4-BE49-F238E27FC236}">
                <a16:creationId xmlns:a16="http://schemas.microsoft.com/office/drawing/2014/main" id="{E67054BF-F006-0599-5115-FD1F5300F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848" y="1680695"/>
            <a:ext cx="2532568" cy="1400967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60E390-43E4-B36A-9681-E1EA50090395}"/>
              </a:ext>
            </a:extLst>
          </p:cNvPr>
          <p:cNvGrpSpPr/>
          <p:nvPr/>
        </p:nvGrpSpPr>
        <p:grpSpPr>
          <a:xfrm>
            <a:off x="6477033" y="2238855"/>
            <a:ext cx="5470877" cy="1303911"/>
            <a:chOff x="4620107" y="2579344"/>
            <a:chExt cx="3069074" cy="2276667"/>
          </a:xfrm>
        </p:grpSpPr>
        <p:sp>
          <p:nvSpPr>
            <p:cNvPr id="11" name="Google Shape;135;p5">
              <a:extLst>
                <a:ext uri="{FF2B5EF4-FFF2-40B4-BE49-F238E27FC236}">
                  <a16:creationId xmlns:a16="http://schemas.microsoft.com/office/drawing/2014/main" id="{C2766302-B809-4B3C-C479-D6F68A18E5F7}"/>
                </a:ext>
              </a:extLst>
            </p:cNvPr>
            <p:cNvSpPr/>
            <p:nvPr/>
          </p:nvSpPr>
          <p:spPr>
            <a:xfrm>
              <a:off x="4620107" y="2579344"/>
              <a:ext cx="3020827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79A3C-7F4A-60C4-7F27-5C35FBABA1E8}"/>
                </a:ext>
              </a:extLst>
            </p:cNvPr>
            <p:cNvSpPr txBox="1"/>
            <p:nvPr/>
          </p:nvSpPr>
          <p:spPr>
            <a:xfrm>
              <a:off x="4630671" y="3629946"/>
              <a:ext cx="3058510" cy="112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Material will return to its original shape when load is removed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6826DE-9CC2-6F87-C1AD-17A45DB39906}"/>
                </a:ext>
              </a:extLst>
            </p:cNvPr>
            <p:cNvSpPr txBox="1"/>
            <p:nvPr/>
          </p:nvSpPr>
          <p:spPr>
            <a:xfrm>
              <a:off x="5144325" y="2796896"/>
              <a:ext cx="1972389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Elastic Region {E}</a:t>
              </a:r>
            </a:p>
          </p:txBody>
        </p:sp>
        <p:cxnSp>
          <p:nvCxnSpPr>
            <p:cNvPr id="14" name="Google Shape;151;p5">
              <a:extLst>
                <a:ext uri="{FF2B5EF4-FFF2-40B4-BE49-F238E27FC236}">
                  <a16:creationId xmlns:a16="http://schemas.microsoft.com/office/drawing/2014/main" id="{0FC587F4-2851-6EF2-60B5-E99A873C76CF}"/>
                </a:ext>
              </a:extLst>
            </p:cNvPr>
            <p:cNvCxnSpPr/>
            <p:nvPr/>
          </p:nvCxnSpPr>
          <p:spPr>
            <a:xfrm>
              <a:off x="4800734" y="3495500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DD1502-1E31-35FE-E228-7D99E9E6817B}"/>
              </a:ext>
            </a:extLst>
          </p:cNvPr>
          <p:cNvGrpSpPr/>
          <p:nvPr/>
        </p:nvGrpSpPr>
        <p:grpSpPr>
          <a:xfrm>
            <a:off x="6135478" y="3742591"/>
            <a:ext cx="6388536" cy="1307813"/>
            <a:chOff x="4442602" y="2579344"/>
            <a:chExt cx="3320108" cy="2283480"/>
          </a:xfrm>
        </p:grpSpPr>
        <p:sp>
          <p:nvSpPr>
            <p:cNvPr id="16" name="Google Shape;135;p5">
              <a:extLst>
                <a:ext uri="{FF2B5EF4-FFF2-40B4-BE49-F238E27FC236}">
                  <a16:creationId xmlns:a16="http://schemas.microsoft.com/office/drawing/2014/main" id="{F1DCF0F4-B407-FEED-FD09-E3805B3675B0}"/>
                </a:ext>
              </a:extLst>
            </p:cNvPr>
            <p:cNvSpPr/>
            <p:nvPr/>
          </p:nvSpPr>
          <p:spPr>
            <a:xfrm>
              <a:off x="4620107" y="2579344"/>
              <a:ext cx="2798506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46AF77-BF9A-3594-6449-75A68F1F906F}"/>
                </a:ext>
              </a:extLst>
            </p:cNvPr>
            <p:cNvSpPr txBox="1"/>
            <p:nvPr/>
          </p:nvSpPr>
          <p:spPr>
            <a:xfrm>
              <a:off x="4630671" y="3734311"/>
              <a:ext cx="2798506" cy="112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Material will permanently deform even after load is removed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C0536E-20DC-1A4F-9951-B43C80BB3849}"/>
                </a:ext>
              </a:extLst>
            </p:cNvPr>
            <p:cNvSpPr txBox="1"/>
            <p:nvPr/>
          </p:nvSpPr>
          <p:spPr>
            <a:xfrm>
              <a:off x="4442602" y="2733693"/>
              <a:ext cx="332010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Plastic Region {P}</a:t>
              </a:r>
            </a:p>
          </p:txBody>
        </p:sp>
        <p:cxnSp>
          <p:nvCxnSpPr>
            <p:cNvPr id="19" name="Google Shape;151;p5">
              <a:extLst>
                <a:ext uri="{FF2B5EF4-FFF2-40B4-BE49-F238E27FC236}">
                  <a16:creationId xmlns:a16="http://schemas.microsoft.com/office/drawing/2014/main" id="{562039E4-FF51-52CF-270B-F292B3E97E51}"/>
                </a:ext>
              </a:extLst>
            </p:cNvPr>
            <p:cNvCxnSpPr/>
            <p:nvPr/>
          </p:nvCxnSpPr>
          <p:spPr>
            <a:xfrm>
              <a:off x="4717438" y="3433547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9846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B8C25128-7805-8BFF-E455-6E0FD3507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57548914-E31F-8218-0258-04B3E96A73A4}"/>
              </a:ext>
            </a:extLst>
          </p:cNvPr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EXAMPLE DEMONSTRATION</a:t>
            </a:r>
          </a:p>
        </p:txBody>
      </p:sp>
      <p:cxnSp>
        <p:nvCxnSpPr>
          <p:cNvPr id="132" name="Google Shape;132;p5">
            <a:extLst>
              <a:ext uri="{FF2B5EF4-FFF2-40B4-BE49-F238E27FC236}">
                <a16:creationId xmlns:a16="http://schemas.microsoft.com/office/drawing/2014/main" id="{3B642403-ED5C-68F2-35BF-4292FA58F91A}"/>
              </a:ext>
            </a:extLst>
          </p:cNvPr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>
            <a:extLst>
              <a:ext uri="{FF2B5EF4-FFF2-40B4-BE49-F238E27FC236}">
                <a16:creationId xmlns:a16="http://schemas.microsoft.com/office/drawing/2014/main" id="{E865CA30-750F-D766-F1E5-D0866C04B1BB}"/>
              </a:ext>
            </a:extLst>
          </p:cNvPr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>
            <a:extLst>
              <a:ext uri="{FF2B5EF4-FFF2-40B4-BE49-F238E27FC236}">
                <a16:creationId xmlns:a16="http://schemas.microsoft.com/office/drawing/2014/main" id="{070AFD27-0418-56AA-0F02-9CA08E20BF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EAECB4-2D85-10B2-E478-01DC7C1669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A0431153-0F76-AD5D-F679-6CACB5FF9640}"/>
              </a:ext>
            </a:extLst>
          </p:cNvPr>
          <p:cNvGrpSpPr>
            <a:grpSpLocks/>
          </p:cNvGrpSpPr>
          <p:nvPr/>
        </p:nvGrpSpPr>
        <p:grpSpPr bwMode="auto">
          <a:xfrm>
            <a:off x="3151888" y="1653433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F6DCB4C7-5FC9-F107-9315-4D3F83234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E9D88E17-6CFD-E40F-AE7C-EEF90996AD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B3B4D5D6-7807-3E66-C752-269EF80B5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FEAA88BB-99DD-87A2-9029-3D162EFD3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FA196345-CE36-E358-0F5B-22B9298C2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12EECF04-6068-2EF5-D02F-8F9F20D62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249C9817-09BD-D9DA-F452-DB1C69353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E6FE168A-4F7C-8D32-4FCD-45FFC014CD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25C7A920-986F-D0BF-9BF7-C7BEB39D05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C7C5DD49-317B-9416-083C-E1E0DE22CE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1A6AE630-F13F-A019-F2A8-DEED1C3041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19143B6B-508C-57E8-54A1-B851983920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2BF9EA01-0793-EFD5-2E7B-3232AFDB9F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91272474-670D-31B2-18F0-0FFF99D023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AD436179-FB2E-1E33-81B8-B2965702D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40240C3D-D4BE-6809-D872-C3F710162A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951FE0A6-2CC9-099A-158D-CF081CFF3F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AF1A7679-F968-7E73-D5C1-346853A8F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42DF5986-7C7C-A041-358D-32772CFA5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99669DB7-13DD-495B-6779-01E8BDB80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" name="Rectangle 52">
            <a:extLst>
              <a:ext uri="{FF2B5EF4-FFF2-40B4-BE49-F238E27FC236}">
                <a16:creationId xmlns:a16="http://schemas.microsoft.com/office/drawing/2014/main" id="{16BC03A7-69C3-3AC0-CF1B-AECE84E1E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692" y="3093564"/>
            <a:ext cx="1108040" cy="2325537"/>
          </a:xfrm>
          <a:prstGeom prst="rect">
            <a:avLst/>
          </a:prstGeom>
          <a:solidFill>
            <a:srgbClr val="00B050">
              <a:alpha val="6778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9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1269</Words>
  <Application>Microsoft Macintosh PowerPoint</Application>
  <PresentationFormat>Widescreen</PresentationFormat>
  <Paragraphs>341</Paragraphs>
  <Slides>22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Courier New</vt:lpstr>
      <vt:lpstr>Proxima Nova Rg</vt:lpstr>
      <vt:lpstr>Proxima Nova Lt</vt:lpstr>
      <vt:lpstr>Symbol</vt:lpstr>
      <vt:lpstr>Arial</vt:lpstr>
      <vt:lpstr>Montserrat</vt:lpstr>
      <vt:lpstr>Proxima Nova</vt:lpstr>
      <vt:lpstr>Montserrat Black</vt:lpstr>
      <vt:lpstr>Quattrocento Sans</vt:lpstr>
      <vt:lpstr>Cambria Math</vt:lpstr>
      <vt:lpstr>Calibri</vt:lpstr>
      <vt:lpstr>Office Theme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Diya</dc:creator>
  <cp:lastModifiedBy>General Engineering</cp:lastModifiedBy>
  <cp:revision>13</cp:revision>
  <dcterms:created xsi:type="dcterms:W3CDTF">2019-06-25T23:10:16Z</dcterms:created>
  <dcterms:modified xsi:type="dcterms:W3CDTF">2024-02-28T11:52:22Z</dcterms:modified>
</cp:coreProperties>
</file>