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7" r:id="rId5"/>
    <p:sldId id="268" r:id="rId6"/>
    <p:sldId id="262" r:id="rId7"/>
    <p:sldId id="269" r:id="rId8"/>
    <p:sldId id="271" r:id="rId9"/>
    <p:sldId id="270" r:id="rId10"/>
    <p:sldId id="273" r:id="rId11"/>
    <p:sldId id="275" r:id="rId12"/>
    <p:sldId id="272" r:id="rId13"/>
    <p:sldId id="274" r:id="rId14"/>
    <p:sldId id="264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Gotham Medium" panose="020F0502020204030204" pitchFamily="34" charset="0"/>
      <p:regular r:id="rId23"/>
      <p:bold r:id="rId24"/>
      <p:italic r:id="rId25"/>
      <p:boldItalic r:id="rId26"/>
    </p:embeddedFont>
    <p:embeddedFont>
      <p:font typeface="Montserrat Medium" panose="020F0502020204030204" pitchFamily="34" charset="0"/>
      <p:regular r:id="rId27"/>
      <p:italic r:id="rId28"/>
    </p:embeddedFont>
    <p:embeddedFont>
      <p:font typeface="Proxima Nova"/>
      <p:regular r:id="rId29"/>
      <p:bold r:id="rId30"/>
      <p:italic r:id="rId31"/>
      <p:boldItalic r:id="rId32"/>
    </p:embeddedFont>
    <p:embeddedFont>
      <p:font typeface="Proxima Nova Lt" panose="02000506030000020004" charset="0"/>
      <p:regular r:id="rId33"/>
      <p:bold r:id="rId34"/>
      <p:italic r:id="rId35"/>
      <p:boldItalic r:id="rId36"/>
    </p:embeddedFont>
    <p:embeddedFont>
      <p:font typeface="Proxima Nova Rg" panose="02000506030000020004" charset="0"/>
      <p:regular r:id="rId37"/>
      <p:bold r:id="rId38"/>
      <p:italic r:id="rId39"/>
      <p:boldItalic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9CEBB1-1DA8-0039-2E96-8EDE5E27100C}" v="18" dt="2023-09-04T20:34: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2962" autoAdjust="0"/>
    <p:restoredTop sz="94660"/>
  </p:normalViewPr>
  <p:slideViewPr>
    <p:cSldViewPr snapToGrid="0">
      <p:cViewPr varScale="1">
        <p:scale>
          <a:sx n="96" d="100"/>
          <a:sy n="96" d="100"/>
        </p:scale>
        <p:origin x="168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font" Target="fonts/font23.fntdata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font" Target="fonts/font21.fntdata"/><Relationship Id="rId40" Type="http://schemas.openxmlformats.org/officeDocument/2006/relationships/font" Target="fonts/font24.fntdata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font" Target="fonts/font22.fntdata"/><Relationship Id="rId20" Type="http://schemas.openxmlformats.org/officeDocument/2006/relationships/font" Target="fonts/font4.fntdata"/><Relationship Id="rId4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A5AFFB-232B-EB42-BD84-AFDBBC209224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47CBD4-CE8F-234A-95C4-2C1067FCF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808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5a818fcd29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25a818fcd29_0_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g25a818fcd29_0_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35322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11/14/23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109303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BIOMEDICAL FORENSICS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6993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EG1004  |  LAB 11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68890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389E3B43-B3F5-4793-B12F-24131F271E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3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7579" y="1774254"/>
            <a:ext cx="5348421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Conduct the crime scene investigation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Biological dimensional analysis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Toxicology Report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Blood typing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Fingerprinting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Compare data to the Suspect </a:t>
            </a:r>
            <a:br>
              <a:rPr lang="en-US" dirty="0">
                <a:latin typeface="Proxima Nova Rg" panose="02000506030000020004" pitchFamily="2" charset="0"/>
              </a:rPr>
            </a:br>
            <a:r>
              <a:rPr lang="en-US" dirty="0">
                <a:latin typeface="Proxima Nova Rg" panose="02000506030000020004" pitchFamily="2" charset="0"/>
              </a:rPr>
              <a:t>Information Sheet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Determine, as the expert witness, which suspects matches the data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pic>
        <p:nvPicPr>
          <p:cNvPr id="11" name="Picture 10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D05686E1-9FFC-4C72-B072-FE06B1CEC6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758" y="2286859"/>
            <a:ext cx="4876800" cy="3190875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E88A81A4-E5E1-4A68-B598-8DD59EB85A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233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4"/>
          <p:cNvSpPr txBox="1">
            <a:spLocks noGrp="1"/>
          </p:cNvSpPr>
          <p:nvPr>
            <p:ph type="ctrTitle" idx="4294967295"/>
          </p:nvPr>
        </p:nvSpPr>
        <p:spPr>
          <a:xfrm>
            <a:off x="564107" y="809107"/>
            <a:ext cx="11063700" cy="9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Montserrat Medium"/>
                <a:ea typeface="Montserrat Medium"/>
                <a:cs typeface="Montserrat Medium"/>
                <a:sym typeface="Montserrat Medium"/>
              </a:rPr>
              <a:t>IDBE IMPLEMENTATION</a:t>
            </a:r>
            <a:endParaRPr dirty="0"/>
          </a:p>
        </p:txBody>
      </p:sp>
      <p:sp>
        <p:nvSpPr>
          <p:cNvPr id="231" name="Google Shape;231;p24"/>
          <p:cNvSpPr txBox="1">
            <a:spLocks noGrp="1"/>
          </p:cNvSpPr>
          <p:nvPr>
            <p:ph type="subTitle" idx="4294967295"/>
          </p:nvPr>
        </p:nvSpPr>
        <p:spPr>
          <a:xfrm>
            <a:off x="818868" y="1923350"/>
            <a:ext cx="7207500" cy="39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xima Nova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Bite mark analysis</a:t>
            </a:r>
            <a:endParaRPr sz="24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xima Nova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Used in court since the 1960’s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Proxima Nova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Many contest admission of it in court due to questions about its scientific validity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Proxima Nova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&gt;30 people originally incarcerated for bite mark evidence have been since exonerated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228600" lvl="0" indent="-203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Proxima Nova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Crucial that engineers and scientists regularly re-evaluate the validity of their standard practices</a:t>
            </a:r>
            <a:endParaRPr sz="2400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32" name="Google Shape;232;p24"/>
          <p:cNvSpPr/>
          <p:nvPr/>
        </p:nvSpPr>
        <p:spPr>
          <a:xfrm>
            <a:off x="0" y="0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24"/>
          <p:cNvSpPr/>
          <p:nvPr/>
        </p:nvSpPr>
        <p:spPr>
          <a:xfrm>
            <a:off x="0" y="6309681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4" name="Google Shape;234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8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24"/>
          <p:cNvSpPr txBox="1"/>
          <p:nvPr/>
        </p:nvSpPr>
        <p:spPr>
          <a:xfrm>
            <a:off x="10990890" y="5841242"/>
            <a:ext cx="9012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10</a:t>
            </a:r>
            <a:endParaRPr dirty="0"/>
          </a:p>
        </p:txBody>
      </p:sp>
      <p:pic>
        <p:nvPicPr>
          <p:cNvPr id="236" name="Google Shape;236;p24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24"/>
          <p:cNvSpPr/>
          <p:nvPr/>
        </p:nvSpPr>
        <p:spPr>
          <a:xfrm>
            <a:off x="8218224" y="4777398"/>
            <a:ext cx="3424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7: </a:t>
            </a: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Ray Krone was convicted partially on bite mark evidence and was later exonerated after the evidence was found to be faulty</a:t>
            </a:r>
            <a:endParaRPr dirty="0">
              <a:solidFill>
                <a:schemeClr val="dk1"/>
              </a:solidFill>
            </a:endParaRPr>
          </a:p>
        </p:txBody>
      </p:sp>
      <p:pic>
        <p:nvPicPr>
          <p:cNvPr id="3" name="Picture 2" descr="A person with a mustache wearing a baseball cap&#10;&#10;Description automatically generated">
            <a:extLst>
              <a:ext uri="{FF2B5EF4-FFF2-40B4-BE49-F238E27FC236}">
                <a16:creationId xmlns:a16="http://schemas.microsoft.com/office/drawing/2014/main" id="{0CB3EA53-9DA4-E641-2F7F-6BC9B6B4D5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936" y="2127219"/>
            <a:ext cx="3841375" cy="256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513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83" y="1774254"/>
            <a:ext cx="10581564" cy="228781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No lab report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Team presentation: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Address discussion points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Rely heavily on graphics and pictures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341280DB-4EB7-45B8-B4D9-CDFF2C1924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432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Take pictures of the extracted DNA, fingerprint on murder weapon, and drug present in victim’s blood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Record data in the Suspect Information Sheet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Tell a TA who you think the killer is before leaving lab</a:t>
            </a:r>
            <a:endParaRPr lang="en-US" sz="2400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Submit all work electronically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Lt" panose="02000506030000020004" pitchFamily="50" charset="0"/>
              </a:rPr>
              <a:t>Clean up workstations – this is a messy lab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Return all unused materials to the TA</a:t>
            </a:r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>
                <a:latin typeface="Proxima Nova Lt" panose="02000506030000020004" pitchFamily="50" charset="0"/>
              </a:rPr>
              <a:t>12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E99315E1-5493-4613-B083-FFC3F2CDF9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920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6BD10EE3-E2F2-4C3E-B7A6-922ED3DE18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 Information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Materials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IDBE Implementation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984484"/>
            <a:ext cx="0" cy="2033516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6" name="Picture 5" descr="A picture containing indoor, table, sitting, computer&#10;&#10;Description automatically generated">
            <a:extLst>
              <a:ext uri="{FF2B5EF4-FFF2-40B4-BE49-F238E27FC236}">
                <a16:creationId xmlns:a16="http://schemas.microsoft.com/office/drawing/2014/main" id="{7439D18E-F8FB-456E-893A-737F4E47B1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228" y="2468118"/>
            <a:ext cx="3661369" cy="254988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AE35FA2-F3E5-4A9D-8263-5558E74ECC69}"/>
              </a:ext>
            </a:extLst>
          </p:cNvPr>
          <p:cNvSpPr/>
          <p:nvPr/>
        </p:nvSpPr>
        <p:spPr>
          <a:xfrm>
            <a:off x="7019228" y="5018000"/>
            <a:ext cx="3661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Biomedical Forensic Science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Courtesy of Boston University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Use basic forensic techniques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DNA extraction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Fingerprinting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Toxicology Report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Blood typing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Solve a murder mystery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F17335-2B23-447F-989B-F56DC03C11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46206"/>
            <a:ext cx="5126220" cy="22783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2751253-FDE3-4239-8E76-0BD673951EAD}"/>
              </a:ext>
            </a:extLst>
          </p:cNvPr>
          <p:cNvSpPr/>
          <p:nvPr/>
        </p:nvSpPr>
        <p:spPr>
          <a:xfrm>
            <a:off x="6081503" y="4924526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Fingerprinting Courtesy of Marian University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t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Deoxyribonucleic acid (DNA)</a:t>
            </a:r>
            <a:endParaRPr lang="en-US" dirty="0">
              <a:latin typeface="Proxima Nova Rg" panose="02000506030000020004" pitchFamily="2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Packaged in the form of chromatin (which make up chromosomes)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Exist in the nuclei of cells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Plant cells have a cell wall that must be penetrated to access the DNA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5" name="Picture 4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C3E80202-2137-48A7-87B7-4CA8D3B2A1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820" y="3599185"/>
            <a:ext cx="6121658" cy="224205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4421843-D515-4FA4-BC5C-D34E12D46257}"/>
              </a:ext>
            </a:extLst>
          </p:cNvPr>
          <p:cNvSpPr/>
          <p:nvPr/>
        </p:nvSpPr>
        <p:spPr>
          <a:xfrm>
            <a:off x="2291526" y="5841242"/>
            <a:ext cx="7636246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600" dirty="0">
                <a:latin typeface="Proxima Nova Rg"/>
              </a:rPr>
              <a:t>Figure 3: DNA Packaging Sequence Courtesy of Byju’s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975A1E87-F0A6-4613-B93A-95B3E522D9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457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572562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DNA extraction </a:t>
            </a:r>
            <a:r>
              <a:rPr lang="en-US" dirty="0">
                <a:latin typeface="Proxima Nova Rg" panose="02000506030000020004" pitchFamily="2" charset="0"/>
              </a:rPr>
              <a:t>(of a plant cell)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sz="2400" dirty="0">
                <a:latin typeface="Proxima Nova Lt" panose="02000506030000020004" pitchFamily="50" charset="0"/>
              </a:rPr>
              <a:t>Break the cell wall (cell lysis) </a:t>
            </a:r>
            <a:r>
              <a:rPr lang="en-US" sz="2400" dirty="0">
                <a:latin typeface="Proxima Nova Rg" panose="02000506030000020004" pitchFamily="2" charset="0"/>
              </a:rPr>
              <a:t>to expose the DNA within the cell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sz="2400" dirty="0">
                <a:latin typeface="Proxima Nova Lt" panose="02000506030000020004" pitchFamily="50" charset="0"/>
              </a:rPr>
              <a:t>Destroy the plasma membrane</a:t>
            </a:r>
            <a:r>
              <a:rPr lang="en-US" sz="2400" dirty="0">
                <a:latin typeface="Proxima Nova Rg" panose="02000506030000020004" pitchFamily="2" charset="0"/>
              </a:rPr>
              <a:t>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to further expose the DNA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sz="2400" dirty="0">
                <a:latin typeface="Proxima Nova Lt" panose="02000506030000020004" pitchFamily="50" charset="0"/>
              </a:rPr>
              <a:t>Precipitate the DNA</a:t>
            </a:r>
            <a:r>
              <a:rPr lang="en-US" sz="2400" dirty="0">
                <a:latin typeface="Proxima Nova Rg" panose="02000506030000020004" pitchFamily="2" charset="0"/>
              </a:rPr>
              <a:t> to make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the DNA visible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EC11E37F-5525-4529-A9E1-EE790C3C82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" t="8340" r="1847" b="11798"/>
          <a:stretch/>
        </p:blipFill>
        <p:spPr>
          <a:xfrm>
            <a:off x="6544491" y="2325641"/>
            <a:ext cx="4900542" cy="304520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D05F84E-5530-4347-82CC-3348182F06BE}"/>
              </a:ext>
            </a:extLst>
          </p:cNvPr>
          <p:cNvSpPr/>
          <p:nvPr/>
        </p:nvSpPr>
        <p:spPr>
          <a:xfrm>
            <a:off x="6149527" y="5419740"/>
            <a:ext cx="5429210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600" dirty="0">
                <a:latin typeface="Proxima Nova Rg"/>
              </a:rPr>
              <a:t>Figure 4: Plant Cell Structure Courtesy of Biology Wise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46004852-9D2F-47B6-A403-0A2CAD6A43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208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2682" y="1923350"/>
            <a:ext cx="5311967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Fingerprints </a:t>
            </a:r>
            <a:r>
              <a:rPr lang="en-US" dirty="0">
                <a:latin typeface="Proxima Nova Rg" panose="02000506030000020004" pitchFamily="2" charset="0"/>
              </a:rPr>
              <a:t>– unique patterns consisting of friction ridges and burrows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Loops</a:t>
            </a:r>
            <a:r>
              <a:rPr lang="en-US" sz="2400" dirty="0">
                <a:latin typeface="Proxima Nova Rg" panose="02000506030000020004" pitchFamily="2" charset="0"/>
              </a:rPr>
              <a:t> – 60% of pattern types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Whorls</a:t>
            </a:r>
            <a:r>
              <a:rPr lang="en-US" sz="2400" dirty="0">
                <a:latin typeface="Proxima Nova Rg" panose="02000506030000020004" pitchFamily="2" charset="0"/>
              </a:rPr>
              <a:t> – 35% of pattern types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Arches</a:t>
            </a:r>
            <a:r>
              <a:rPr lang="en-US" sz="2400" dirty="0">
                <a:latin typeface="Proxima Nova Rg" panose="02000506030000020004" pitchFamily="2" charset="0"/>
              </a:rPr>
              <a:t> – 5% of pattern types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766273" y="4689921"/>
            <a:ext cx="5155213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600" dirty="0">
                <a:latin typeface="Proxima Nova Rg"/>
              </a:rPr>
              <a:t>Figure 5: Fingerprint Types Courtesy of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/>
              </a:rPr>
              <a:t>Headlines on Human Hands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E2E664DA-B0EA-4482-B931-C0B8CA5809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07" y="2809238"/>
            <a:ext cx="5559546" cy="1797333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CFBC0DD0-FCA2-4AA8-A672-FD2C76BC0C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768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7789" y="1923350"/>
            <a:ext cx="5545699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Blood typing</a:t>
            </a:r>
            <a:r>
              <a:rPr lang="en-US" dirty="0">
                <a:latin typeface="Proxima Nova Rg" panose="02000506030000020004" pitchFamily="2" charset="0"/>
              </a:rPr>
              <a:t> (ABO system)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Existence of antigens on red blood cells determine blood type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 and B antigens determine type of blood (A, B, AB, or O)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Rh antigen determines presence of Rhesus factor (indicated by +/-)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id="{7388A497-C403-427A-B04F-6D2BD55C6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513" y="2069710"/>
            <a:ext cx="5238750" cy="35242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FD69205-AEE7-4E58-9638-15FE4B7926DA}"/>
              </a:ext>
            </a:extLst>
          </p:cNvPr>
          <p:cNvSpPr/>
          <p:nvPr/>
        </p:nvSpPr>
        <p:spPr>
          <a:xfrm>
            <a:off x="5671458" y="5593960"/>
            <a:ext cx="6496398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600" dirty="0">
                <a:latin typeface="Proxima Nova Rg"/>
              </a:rPr>
              <a:t>Figure 6: ABO Blood Type System Courtesy of Buzzle.com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AFE940-1B5E-4FAF-8612-2C80D9DCF053}"/>
              </a:ext>
            </a:extLst>
          </p:cNvPr>
          <p:cNvSpPr/>
          <p:nvPr/>
        </p:nvSpPr>
        <p:spPr>
          <a:xfrm>
            <a:off x="6245450" y="4663440"/>
            <a:ext cx="5238750" cy="9435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C92AB3D1-41BD-47A9-B1DE-81BB13B4B8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769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7546" y="2048105"/>
            <a:ext cx="10581564" cy="3917892"/>
          </a:xfrm>
        </p:spPr>
        <p:txBody>
          <a:bodyPr numCol="2" anchor="ctr">
            <a:normAutofit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Strawberry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Non-iodized table salt (NaCl)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Hand soap (clear, unscented)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95% isopropyl alcohol (0°C)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Distilled water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Strainer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Plastic cups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Ziploc bag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Iron magnetic wand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Iron powder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Blood typing kit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Pipettes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Beaker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Test tubes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Microcentrifuge tubes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Plexiglass pieces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Baby wipes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Meter stick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C7348E87-9601-4D64-86FF-3B7204EDCF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511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5176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Follow the video story to solve the </a:t>
            </a:r>
            <a:br>
              <a:rPr lang="en-US" dirty="0">
                <a:latin typeface="Proxima Nova Rg" panose="02000506030000020004" pitchFamily="2" charset="0"/>
              </a:rPr>
            </a:br>
            <a:r>
              <a:rPr lang="en-US" dirty="0">
                <a:latin typeface="Proxima Nova Rg" panose="02000506030000020004" pitchFamily="2" charset="0"/>
              </a:rPr>
              <a:t>murder mystery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Learn techniques in Forensic Academy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DNA extraction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Toxicology Report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Fingerprinting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6EF1BCB-E087-4192-9DB1-3004E1EB4679}"/>
              </a:ext>
            </a:extLst>
          </p:cNvPr>
          <p:cNvGrpSpPr/>
          <p:nvPr/>
        </p:nvGrpSpPr>
        <p:grpSpPr>
          <a:xfrm>
            <a:off x="6589168" y="2420772"/>
            <a:ext cx="5038725" cy="2971800"/>
            <a:chOff x="6589168" y="2420772"/>
            <a:chExt cx="5038725" cy="2971800"/>
          </a:xfrm>
        </p:grpSpPr>
        <p:pic>
          <p:nvPicPr>
            <p:cNvPr id="5" name="Picture 4" descr="A picture containing game&#10;&#10;Description automatically generated">
              <a:extLst>
                <a:ext uri="{FF2B5EF4-FFF2-40B4-BE49-F238E27FC236}">
                  <a16:creationId xmlns:a16="http://schemas.microsoft.com/office/drawing/2014/main" id="{64F52753-560E-4502-B292-90DB7352A4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9168" y="2420772"/>
              <a:ext cx="5038725" cy="29718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784A496-C048-4314-8921-FD21A214603F}"/>
                </a:ext>
              </a:extLst>
            </p:cNvPr>
            <p:cNvSpPr/>
            <p:nvPr/>
          </p:nvSpPr>
          <p:spPr>
            <a:xfrm>
              <a:off x="8334103" y="2420772"/>
              <a:ext cx="2495006" cy="4138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D5DD815C-3498-43E8-9B1A-E4C24CDEE6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1718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529</Words>
  <Application>Microsoft Macintosh PowerPoint</Application>
  <PresentationFormat>Widescreen</PresentationFormat>
  <Paragraphs>109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Proxima Nova Rg</vt:lpstr>
      <vt:lpstr>Proxima Nova</vt:lpstr>
      <vt:lpstr>Calibri Light</vt:lpstr>
      <vt:lpstr>Arial</vt:lpstr>
      <vt:lpstr>Gotham Medium</vt:lpstr>
      <vt:lpstr>Proxima Nova Lt</vt:lpstr>
      <vt:lpstr>Calibri</vt:lpstr>
      <vt:lpstr>Montserrat Medium</vt:lpstr>
      <vt:lpstr>Office Theme</vt:lpstr>
      <vt:lpstr>BIOMEDICAL FORENSICS</vt:lpstr>
      <vt:lpstr>OVERVIEW</vt:lpstr>
      <vt:lpstr>OBJECTIVE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PROCEDURE</vt:lpstr>
      <vt:lpstr>IDBE IMPLEMENTATION</vt:lpstr>
      <vt:lpstr>ASSIGNMENT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General Engineering</cp:lastModifiedBy>
  <cp:revision>55</cp:revision>
  <dcterms:created xsi:type="dcterms:W3CDTF">2019-06-25T23:10:16Z</dcterms:created>
  <dcterms:modified xsi:type="dcterms:W3CDTF">2023-11-14T16:01:10Z</dcterms:modified>
</cp:coreProperties>
</file>