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301" r:id="rId2"/>
    <p:sldId id="287" r:id="rId3"/>
    <p:sldId id="297" r:id="rId4"/>
    <p:sldId id="302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9" r:id="rId14"/>
    <p:sldId id="318" r:id="rId15"/>
  </p:sldIdLst>
  <p:sldSz cx="12192000" cy="6858000"/>
  <p:notesSz cx="6858000" cy="9144000"/>
  <p:embeddedFontLst>
    <p:embeddedFont>
      <p:font typeface="Montserrat" pitchFamily="2" charset="77"/>
      <p:regular r:id="rId17"/>
      <p:bold r:id="rId18"/>
      <p:italic r:id="rId19"/>
      <p:boldItalic r:id="rId20"/>
    </p:embeddedFont>
    <p:embeddedFont>
      <p:font typeface="Montserrat Black" pitchFamily="2" charset="77"/>
      <p:bold r:id="rId21"/>
      <p:italic r:id="rId22"/>
      <p:boldItalic r:id="rId23"/>
    </p:embeddedFont>
    <p:embeddedFont>
      <p:font typeface="Proxima Nova" panose="020F0502020204030204" pitchFamily="34" charset="0"/>
      <p:regular r:id="rId24"/>
      <p:bold r:id="rId25"/>
      <p:italic r:id="rId26"/>
      <p:boldItalic r:id="rId27"/>
    </p:embeddedFont>
    <p:embeddedFont>
      <p:font typeface="Proxima Nova Rg" panose="02000506030000020004" pitchFamily="2" charset="77"/>
      <p:regular r:id="rId28"/>
    </p:embeddedFont>
    <p:embeddedFont>
      <p:font typeface="Quattrocento Sans" panose="020B0502050000020003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ADE2"/>
    <a:srgbClr val="24003C"/>
    <a:srgbClr val="82338A"/>
    <a:srgbClr val="240067"/>
    <a:srgbClr val="57068C"/>
    <a:srgbClr val="24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9CEBB1-1DA8-0039-2E96-8EDE5E27100C}" v="18" dt="2023-09-04T20:34: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843" autoAdjust="0"/>
    <p:restoredTop sz="94660"/>
  </p:normalViewPr>
  <p:slideViewPr>
    <p:cSldViewPr snapToGrid="0">
      <p:cViewPr varScale="1">
        <p:scale>
          <a:sx n="93" d="100"/>
          <a:sy n="93" d="100"/>
        </p:scale>
        <p:origin x="21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5AFFB-232B-EB42-BD84-AFDBBC209224}" type="datetimeFigureOut">
              <a:rPr lang="en-US" smtClean="0"/>
              <a:t>4/2/24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7CBD4-CE8F-234A-95C4-2C1067FCF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08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1008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3" name="Google Shape;34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344" name="Google Shape;344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3586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40633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Tandon Areas of Excellence</a:t>
            </a: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Sustainability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Urban 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Telecommunications &amp; IT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Health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Artificial Intelligence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lang="en-US"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 err="1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MakerSpace</a:t>
            </a: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 &amp; RAD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Career Services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Project Management &amp; Technical Writing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World Trade Center Construction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9595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Tandon Areas of Excellence</a:t>
            </a: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Sustainability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Urban 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Telecommunications &amp; IT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Health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Artificial Intelligence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lang="en-US"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 err="1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MakerSpace</a:t>
            </a: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 &amp; RAD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Career Services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Project Management &amp; Technical Writing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World Trade Center Construction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80745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Tandon Areas of Excellence</a:t>
            </a: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Sustainability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Urban 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Telecommunications &amp; IT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Health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Artificial Intelligence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lang="en-US"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 err="1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MakerSpace</a:t>
            </a: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 &amp; RAD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Career Services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Project Management &amp; Technical Writing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World Trade Center Construction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4874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3" name="Google Shape;34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344" name="Google Shape;344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Tandon Areas of Excellence</a:t>
            </a: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Sustainability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Urban 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Telecommunications &amp; IT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Health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Artificial Intelligence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lang="en-US"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 err="1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MakerSpace</a:t>
            </a: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 &amp; RAD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Career Services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Project Management &amp; Technical Writing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World Trade Center Construction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9463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Tandon Areas of Excellence</a:t>
            </a: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Sustainability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Urban 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Telecommunications &amp; IT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Health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Artificial Intelligence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lang="en-US"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 err="1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MakerSpace</a:t>
            </a: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 &amp; RAD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Career Services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Project Management &amp; Technical Writing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World Trade Center Construction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5225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6750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4552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7242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Tandon Areas of Excellence</a:t>
            </a: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Sustainability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Urban 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Telecommunications &amp; IT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Health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Artificial Intelligence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lang="en-US"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 err="1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MakerSpace</a:t>
            </a: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 &amp; RAD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Career Services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Project Management &amp; Technical Writing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World Trade Center Construction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7127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3" name="Google Shape;34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344" name="Google Shape;344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1007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4/2/24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"/>
          <p:cNvSpPr txBox="1"/>
          <p:nvPr/>
        </p:nvSpPr>
        <p:spPr>
          <a:xfrm>
            <a:off x="243691" y="1541173"/>
            <a:ext cx="8053954" cy="25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>
              <a:lnSpc>
                <a:spcPct val="80000"/>
              </a:lnSpc>
              <a:buClr>
                <a:srgbClr val="57068C"/>
              </a:buClr>
              <a:buSzPts val="4200"/>
            </a:pPr>
            <a:r>
              <a:rPr lang="en-US" sz="7000" dirty="0">
                <a:solidFill>
                  <a:srgbClr val="FFFFFF"/>
                </a:solidFill>
                <a:effectLst>
                  <a:outerShdw sx="1000" sy="1000" algn="ctr" rotWithShape="0">
                    <a:schemeClr val="bg1"/>
                  </a:outerShdw>
                </a:effectLst>
                <a:latin typeface="Montserrat Black"/>
                <a:sym typeface="Montserrat Black"/>
              </a:rPr>
              <a:t>BIOMEDICAL FORENSICS</a:t>
            </a:r>
            <a:endParaRPr lang="en-US" sz="7000" dirty="0">
              <a:solidFill>
                <a:srgbClr val="FFFFFF"/>
              </a:solidFill>
              <a:effectLst>
                <a:outerShdw sx="1000" sy="1000" algn="ctr" rotWithShape="0">
                  <a:srgbClr val="FFFFFF"/>
                </a:outerShdw>
              </a:effectLst>
              <a:latin typeface="Montserrat Black"/>
            </a:endParaRPr>
          </a:p>
          <a:p>
            <a:pPr>
              <a:lnSpc>
                <a:spcPct val="80000"/>
              </a:lnSpc>
              <a:buClr>
                <a:srgbClr val="57068C"/>
              </a:buClr>
              <a:buSzPts val="4200"/>
            </a:pPr>
            <a:r>
              <a:rPr lang="en-US" sz="4000" dirty="0">
                <a:solidFill>
                  <a:srgbClr val="FFFFFF"/>
                </a:solidFill>
                <a:effectLst>
                  <a:outerShdw sx="1000" sy="1000" algn="ctr" rotWithShape="0">
                    <a:schemeClr val="bg1"/>
                  </a:outerShdw>
                </a:effectLst>
                <a:highlight>
                  <a:srgbClr val="725C8B"/>
                </a:highlight>
                <a:latin typeface="Montserrat Black"/>
                <a:sym typeface="Montserrat Black"/>
              </a:rPr>
              <a:t>LAB 11</a:t>
            </a:r>
            <a:endParaRPr sz="4000" b="0" i="0" u="none" strike="noStrike" cap="none" dirty="0">
              <a:solidFill>
                <a:srgbClr val="000000"/>
              </a:solidFill>
              <a:effectLst>
                <a:outerShdw sx="1000" sy="1000" algn="ctr" rotWithShape="0">
                  <a:schemeClr val="bg1"/>
                </a:outerShdw>
              </a:effectLst>
              <a:highlight>
                <a:srgbClr val="725C8B"/>
              </a:highlight>
              <a:sym typeface="Arial"/>
            </a:endParaRPr>
          </a:p>
        </p:txBody>
      </p:sp>
      <p:sp>
        <p:nvSpPr>
          <p:cNvPr id="302" name="Google Shape;302;p9"/>
          <p:cNvSpPr txBox="1"/>
          <p:nvPr/>
        </p:nvSpPr>
        <p:spPr>
          <a:xfrm>
            <a:off x="444532" y="5247940"/>
            <a:ext cx="7853112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ontserrat"/>
              <a:buNone/>
            </a:pPr>
            <a:r>
              <a:rPr lang="en-US" sz="2400" b="0" i="0" u="none" strike="noStrike" cap="none" dirty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EG 1004 Introduction to Engineering &amp; Design</a:t>
            </a:r>
            <a:endParaRPr sz="2400" b="0" i="0" u="none" strike="noStrike" cap="none" dirty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03" name="Google Shape;303;p9"/>
          <p:cNvGrpSpPr/>
          <p:nvPr/>
        </p:nvGrpSpPr>
        <p:grpSpPr>
          <a:xfrm>
            <a:off x="444532" y="5030395"/>
            <a:ext cx="6995727" cy="98538"/>
            <a:chOff x="867230" y="5081962"/>
            <a:chExt cx="6995727" cy="98538"/>
          </a:xfrm>
        </p:grpSpPr>
        <p:sp>
          <p:nvSpPr>
            <p:cNvPr id="304" name="Google Shape;304;p9"/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FF9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5" name="Google Shape;305;p9"/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6" name="Google Shape;306;p9"/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FF1A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307" name="Google Shape;307;p9"/>
            <p:cNvCxnSpPr/>
            <p:nvPr/>
          </p:nvCxnSpPr>
          <p:spPr>
            <a:xfrm>
              <a:off x="1727200" y="5131231"/>
              <a:ext cx="6135757" cy="0"/>
            </a:xfrm>
            <a:prstGeom prst="straightConnector1">
              <a:avLst/>
            </a:pr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20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A064E57-BAD5-4A0D-5104-99ACBA661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A6F7E06-748F-A795-5FC8-8015C79136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sp>
        <p:nvSpPr>
          <p:cNvPr id="13" name="Google Shape;1469;p173">
            <a:extLst>
              <a:ext uri="{FF2B5EF4-FFF2-40B4-BE49-F238E27FC236}">
                <a16:creationId xmlns:a16="http://schemas.microsoft.com/office/drawing/2014/main" id="{9E4DC207-5704-439D-8AB8-0CF42F45D392}"/>
              </a:ext>
            </a:extLst>
          </p:cNvPr>
          <p:cNvSpPr txBox="1"/>
          <p:nvPr/>
        </p:nvSpPr>
        <p:spPr>
          <a:xfrm>
            <a:off x="3988436" y="755395"/>
            <a:ext cx="4215127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PROCEDURE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" name="Google Shape;1444;p171">
            <a:extLst>
              <a:ext uri="{FF2B5EF4-FFF2-40B4-BE49-F238E27FC236}">
                <a16:creationId xmlns:a16="http://schemas.microsoft.com/office/drawing/2014/main" id="{3E6B286C-25CB-1A4A-9739-B37807564DE4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" name="Google Shape;1444;p171">
            <a:extLst>
              <a:ext uri="{FF2B5EF4-FFF2-40B4-BE49-F238E27FC236}">
                <a16:creationId xmlns:a16="http://schemas.microsoft.com/office/drawing/2014/main" id="{3B4B2FD2-7560-3F56-3899-590AAF2BD54F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F15D853-C7B1-4384-F202-6A077F1FEDA7}"/>
              </a:ext>
            </a:extLst>
          </p:cNvPr>
          <p:cNvSpPr/>
          <p:nvPr/>
        </p:nvSpPr>
        <p:spPr>
          <a:xfrm>
            <a:off x="578166" y="1909647"/>
            <a:ext cx="5343549" cy="3633430"/>
          </a:xfrm>
          <a:prstGeom prst="roundRect">
            <a:avLst/>
          </a:prstGeom>
          <a:solidFill>
            <a:srgbClr val="B9AD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logo of a cartoon character&#10;&#10;Description automatically generated">
            <a:extLst>
              <a:ext uri="{FF2B5EF4-FFF2-40B4-BE49-F238E27FC236}">
                <a16:creationId xmlns:a16="http://schemas.microsoft.com/office/drawing/2014/main" id="{625B9323-4F5F-C2AA-70EC-7FB5112FF0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17" y="2094235"/>
            <a:ext cx="5107586" cy="3322411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C970411F-3DC1-4633-A60D-79F21CB24A91}"/>
              </a:ext>
            </a:extLst>
          </p:cNvPr>
          <p:cNvSpPr txBox="1">
            <a:spLocks/>
          </p:cNvSpPr>
          <p:nvPr/>
        </p:nvSpPr>
        <p:spPr>
          <a:xfrm>
            <a:off x="6464577" y="1930533"/>
            <a:ext cx="5348421" cy="3917892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200" dirty="0">
                <a:solidFill>
                  <a:schemeClr val="bg1"/>
                </a:solidFill>
                <a:latin typeface="Montserrat" pitchFamily="2" charset="77"/>
              </a:rPr>
              <a:t>Conduct the crime scene investigation</a:t>
            </a:r>
          </a:p>
          <a:p>
            <a:pPr marL="800100" lvl="1" indent="-342900"/>
            <a:r>
              <a:rPr lang="en-US" sz="2200" dirty="0">
                <a:solidFill>
                  <a:schemeClr val="bg1"/>
                </a:solidFill>
                <a:latin typeface="Montserrat" pitchFamily="2" charset="77"/>
              </a:rPr>
              <a:t>Biological dimensional analysis</a:t>
            </a:r>
          </a:p>
          <a:p>
            <a:pPr marL="800100" lvl="1" indent="-342900"/>
            <a:r>
              <a:rPr lang="en-US" sz="2200" dirty="0">
                <a:solidFill>
                  <a:schemeClr val="bg1"/>
                </a:solidFill>
                <a:latin typeface="Montserrat" pitchFamily="2" charset="77"/>
              </a:rPr>
              <a:t>Toxicology Report</a:t>
            </a:r>
          </a:p>
          <a:p>
            <a:pPr marL="800100" lvl="1" indent="-342900"/>
            <a:r>
              <a:rPr lang="en-US" sz="2200" dirty="0">
                <a:solidFill>
                  <a:schemeClr val="bg1"/>
                </a:solidFill>
                <a:latin typeface="Montserrat" pitchFamily="2" charset="77"/>
              </a:rPr>
              <a:t>Blood typing</a:t>
            </a:r>
          </a:p>
          <a:p>
            <a:pPr marL="800100" lvl="1" indent="-342900"/>
            <a:r>
              <a:rPr lang="en-US" sz="2200" dirty="0">
                <a:solidFill>
                  <a:schemeClr val="bg1"/>
                </a:solidFill>
                <a:latin typeface="Montserrat" pitchFamily="2" charset="77"/>
              </a:rPr>
              <a:t>Fingerprinting</a:t>
            </a:r>
          </a:p>
          <a:p>
            <a:pPr marL="342900" indent="-342900"/>
            <a:r>
              <a:rPr lang="en-US" sz="2200" dirty="0">
                <a:solidFill>
                  <a:schemeClr val="bg1"/>
                </a:solidFill>
                <a:latin typeface="Montserrat" pitchFamily="2" charset="77"/>
              </a:rPr>
              <a:t>Compare data to the Suspect </a:t>
            </a:r>
            <a:br>
              <a:rPr lang="en-US" sz="2200" dirty="0">
                <a:solidFill>
                  <a:schemeClr val="bg1"/>
                </a:solidFill>
                <a:latin typeface="Montserrat" pitchFamily="2" charset="77"/>
              </a:rPr>
            </a:br>
            <a:r>
              <a:rPr lang="en-US" sz="2200" dirty="0">
                <a:solidFill>
                  <a:schemeClr val="bg1"/>
                </a:solidFill>
                <a:latin typeface="Montserrat" pitchFamily="2" charset="77"/>
              </a:rPr>
              <a:t>Information Sheet</a:t>
            </a:r>
          </a:p>
          <a:p>
            <a:pPr marL="342900" indent="-342900"/>
            <a:r>
              <a:rPr lang="en-US" sz="2200" dirty="0">
                <a:solidFill>
                  <a:schemeClr val="bg1"/>
                </a:solidFill>
                <a:latin typeface="Montserrat" pitchFamily="2" charset="77"/>
              </a:rPr>
              <a:t>Determine, as the expert witness, which suspects matches the data</a:t>
            </a:r>
          </a:p>
        </p:txBody>
      </p:sp>
    </p:spTree>
    <p:extLst>
      <p:ext uri="{BB962C8B-B14F-4D97-AF65-F5344CB8AC3E}">
        <p14:creationId xmlns:p14="http://schemas.microsoft.com/office/powerpoint/2010/main" val="160757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173"/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IDBE IMPLEMENTATION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" name="Google Shape;1444;p171">
            <a:extLst>
              <a:ext uri="{FF2B5EF4-FFF2-40B4-BE49-F238E27FC236}">
                <a16:creationId xmlns:a16="http://schemas.microsoft.com/office/drawing/2014/main" id="{5FE65E1E-3E8C-96C0-E623-01B5FDFEC7C4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162997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7" name="Google Shape;1444;p171">
            <a:extLst>
              <a:ext uri="{FF2B5EF4-FFF2-40B4-BE49-F238E27FC236}">
                <a16:creationId xmlns:a16="http://schemas.microsoft.com/office/drawing/2014/main" id="{924468DE-1F98-D37F-F39C-D3389B7C7647}"/>
              </a:ext>
            </a:extLst>
          </p:cNvPr>
          <p:cNvCxnSpPr>
            <a:cxnSpLocks/>
          </p:cNvCxnSpPr>
          <p:nvPr/>
        </p:nvCxnSpPr>
        <p:spPr>
          <a:xfrm>
            <a:off x="10071641" y="741611"/>
            <a:ext cx="162997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Google Shape;231;p24">
            <a:extLst>
              <a:ext uri="{FF2B5EF4-FFF2-40B4-BE49-F238E27FC236}">
                <a16:creationId xmlns:a16="http://schemas.microsoft.com/office/drawing/2014/main" id="{58FC7FFF-3954-EB19-AF0A-524DC8EB631A}"/>
              </a:ext>
            </a:extLst>
          </p:cNvPr>
          <p:cNvSpPr txBox="1">
            <a:spLocks/>
          </p:cNvSpPr>
          <p:nvPr/>
        </p:nvSpPr>
        <p:spPr>
          <a:xfrm>
            <a:off x="650710" y="1525008"/>
            <a:ext cx="6172278" cy="3918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bg1"/>
              </a:buClr>
              <a:buSzPts val="2400"/>
              <a:buFont typeface="Proxima Nova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Bite mark analysis</a:t>
            </a:r>
          </a:p>
          <a:p>
            <a:pPr lvl="1">
              <a:spcBef>
                <a:spcPts val="1000"/>
              </a:spcBef>
              <a:buClr>
                <a:schemeClr val="bg1"/>
              </a:buClr>
              <a:buSzPts val="2400"/>
              <a:buFont typeface="Proxima Nova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Used in court since the 1960’s</a:t>
            </a:r>
          </a:p>
          <a:p>
            <a:pPr lvl="1">
              <a:spcBef>
                <a:spcPts val="1000"/>
              </a:spcBef>
              <a:buClr>
                <a:schemeClr val="bg1"/>
              </a:buClr>
              <a:buSzPts val="2400"/>
              <a:buFont typeface="Proxima Nova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Many contest admission of it in court due to questions about its scientific validity</a:t>
            </a:r>
          </a:p>
          <a:p>
            <a:pPr lvl="1">
              <a:spcBef>
                <a:spcPts val="1000"/>
              </a:spcBef>
              <a:buClr>
                <a:schemeClr val="bg1"/>
              </a:buClr>
              <a:buSzPts val="2400"/>
              <a:buFont typeface="Proxima Nova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&gt;30 people originally incarcerated for bite mark evidence have been since exonerated</a:t>
            </a:r>
          </a:p>
          <a:p>
            <a:pPr indent="-203200">
              <a:buClr>
                <a:schemeClr val="bg1"/>
              </a:buClr>
              <a:buSzPts val="2400"/>
              <a:buFont typeface="Proxima Nova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Crucial that engineers and scientists regularly re-evaluate the validity of their standard practices</a:t>
            </a:r>
          </a:p>
        </p:txBody>
      </p:sp>
      <p:sp>
        <p:nvSpPr>
          <p:cNvPr id="13" name="Google Shape;1466;p173">
            <a:extLst>
              <a:ext uri="{FF2B5EF4-FFF2-40B4-BE49-F238E27FC236}">
                <a16:creationId xmlns:a16="http://schemas.microsoft.com/office/drawing/2014/main" id="{FCA3A251-1378-11A6-3E3B-6686772BAE61}"/>
              </a:ext>
            </a:extLst>
          </p:cNvPr>
          <p:cNvSpPr/>
          <p:nvPr/>
        </p:nvSpPr>
        <p:spPr>
          <a:xfrm>
            <a:off x="8996518" y="3094342"/>
            <a:ext cx="2705099" cy="2705099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465;p173">
            <a:extLst>
              <a:ext uri="{FF2B5EF4-FFF2-40B4-BE49-F238E27FC236}">
                <a16:creationId xmlns:a16="http://schemas.microsoft.com/office/drawing/2014/main" id="{CA3E8DC1-AE58-096D-A7D1-F97A0B453A3D}"/>
              </a:ext>
            </a:extLst>
          </p:cNvPr>
          <p:cNvSpPr/>
          <p:nvPr/>
        </p:nvSpPr>
        <p:spPr>
          <a:xfrm>
            <a:off x="7230105" y="1704234"/>
            <a:ext cx="2705099" cy="2705099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238;p24">
            <a:extLst>
              <a:ext uri="{FF2B5EF4-FFF2-40B4-BE49-F238E27FC236}">
                <a16:creationId xmlns:a16="http://schemas.microsoft.com/office/drawing/2014/main" id="{6A2AD051-B100-E1FB-C0AA-F17CCDDE4E2A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83604" y="2283233"/>
            <a:ext cx="2468800" cy="2478024"/>
          </a:xfrm>
          <a:prstGeom prst="roundRect">
            <a:avLst/>
          </a:prstGeom>
          <a:noFill/>
          <a:ln w="38100">
            <a:noFill/>
          </a:ln>
        </p:spPr>
      </p:pic>
      <p:sp>
        <p:nvSpPr>
          <p:cNvPr id="17" name="Google Shape;237;p24">
            <a:extLst>
              <a:ext uri="{FF2B5EF4-FFF2-40B4-BE49-F238E27FC236}">
                <a16:creationId xmlns:a16="http://schemas.microsoft.com/office/drawing/2014/main" id="{D3D33539-BC78-1836-0090-97E331E944E8}"/>
              </a:ext>
            </a:extLst>
          </p:cNvPr>
          <p:cNvSpPr/>
          <p:nvPr/>
        </p:nvSpPr>
        <p:spPr>
          <a:xfrm>
            <a:off x="7547498" y="4881742"/>
            <a:ext cx="3424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7: </a:t>
            </a:r>
            <a:r>
              <a:rPr lang="en-US" sz="16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Ted Bundy was incriminated with a bite mark</a:t>
            </a:r>
            <a:endParaRPr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9782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173"/>
          <p:cNvSpPr txBox="1"/>
          <p:nvPr/>
        </p:nvSpPr>
        <p:spPr>
          <a:xfrm>
            <a:off x="3951278" y="788606"/>
            <a:ext cx="4408714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ASSIGNMENT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6454E8-0CC8-2840-E368-ADE53F02FE81}"/>
              </a:ext>
            </a:extLst>
          </p:cNvPr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lt1"/>
              </a:solidFill>
              <a:latin typeface="Montserra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3" name="Google Shape;1444;p171">
            <a:extLst>
              <a:ext uri="{FF2B5EF4-FFF2-40B4-BE49-F238E27FC236}">
                <a16:creationId xmlns:a16="http://schemas.microsoft.com/office/drawing/2014/main" id="{ED736886-4C53-4EB0-3FBD-1DE0398993F5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" name="Google Shape;1444;p171">
            <a:extLst>
              <a:ext uri="{FF2B5EF4-FFF2-40B4-BE49-F238E27FC236}">
                <a16:creationId xmlns:a16="http://schemas.microsoft.com/office/drawing/2014/main" id="{4DFC3658-CD6A-9550-684F-87A2D328B133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6307D351-EE55-6ECF-7063-791890AEAF67}"/>
              </a:ext>
            </a:extLst>
          </p:cNvPr>
          <p:cNvSpPr txBox="1">
            <a:spLocks/>
          </p:cNvSpPr>
          <p:nvPr/>
        </p:nvSpPr>
        <p:spPr>
          <a:xfrm>
            <a:off x="864853" y="2513249"/>
            <a:ext cx="10581564" cy="2287814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No lab report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Author a presentation using (nearly) all images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Where text is allowed:</a:t>
            </a:r>
          </a:p>
          <a:p>
            <a:pPr marL="1257300" lvl="2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Title slide</a:t>
            </a:r>
          </a:p>
          <a:p>
            <a:pPr marL="1257300" lvl="2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Overview slide</a:t>
            </a:r>
          </a:p>
          <a:p>
            <a:pPr marL="1257300" lvl="2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Materials slide</a:t>
            </a:r>
          </a:p>
          <a:p>
            <a:pPr marL="1257300" lvl="2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Captions for figures, tables, and equations</a:t>
            </a:r>
          </a:p>
          <a:p>
            <a:pPr marL="1257300" lvl="2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Suspect list/table</a:t>
            </a:r>
          </a:p>
          <a:p>
            <a:pPr marL="1257300" lvl="2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Data tables</a:t>
            </a:r>
          </a:p>
          <a:p>
            <a:pPr marL="1257300" lvl="2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References to suspect names</a:t>
            </a:r>
            <a:endParaRPr lang="en-US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8546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173"/>
          <p:cNvSpPr txBox="1"/>
          <p:nvPr/>
        </p:nvSpPr>
        <p:spPr>
          <a:xfrm>
            <a:off x="3951278" y="788606"/>
            <a:ext cx="4408714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CLOSING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6454E8-0CC8-2840-E368-ADE53F02FE81}"/>
              </a:ext>
            </a:extLst>
          </p:cNvPr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lt1"/>
              </a:solidFill>
              <a:latin typeface="Montserra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3" name="Google Shape;1444;p171">
            <a:extLst>
              <a:ext uri="{FF2B5EF4-FFF2-40B4-BE49-F238E27FC236}">
                <a16:creationId xmlns:a16="http://schemas.microsoft.com/office/drawing/2014/main" id="{ED736886-4C53-4EB0-3FBD-1DE0398993F5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" name="Google Shape;1444;p171">
            <a:extLst>
              <a:ext uri="{FF2B5EF4-FFF2-40B4-BE49-F238E27FC236}">
                <a16:creationId xmlns:a16="http://schemas.microsoft.com/office/drawing/2014/main" id="{4DFC3658-CD6A-9550-684F-87A2D328B133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Subtitle 2">
            <a:extLst>
              <a:ext uri="{FF2B5EF4-FFF2-40B4-BE49-F238E27FC236}">
                <a16:creationId xmlns:a16="http://schemas.microsoft.com/office/drawing/2014/main" id="{8E6D6545-8629-8384-8663-071D968B3D85}"/>
              </a:ext>
            </a:extLst>
          </p:cNvPr>
          <p:cNvSpPr txBox="1">
            <a:spLocks/>
          </p:cNvSpPr>
          <p:nvPr/>
        </p:nvSpPr>
        <p:spPr>
          <a:xfrm>
            <a:off x="864853" y="1640358"/>
            <a:ext cx="10581564" cy="3917892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bg1"/>
              </a:buClr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</a:rPr>
              <a:t>Take pictures of the extracted DNA, fingerprint on murder weapon, and drug present in victim’s blood</a:t>
            </a:r>
          </a:p>
          <a:p>
            <a:pPr marL="342900" indent="-342900">
              <a:buClr>
                <a:schemeClr val="bg1"/>
              </a:buClr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</a:rPr>
              <a:t>Record data in the Suspect Information Sheet</a:t>
            </a:r>
          </a:p>
          <a:p>
            <a:pPr marL="342900" indent="-342900">
              <a:buClr>
                <a:schemeClr val="bg1"/>
              </a:buClr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</a:rPr>
              <a:t>Tell a TA who you think the killer is before leaving lab</a:t>
            </a:r>
          </a:p>
          <a:p>
            <a:pPr marL="342900" indent="-342900">
              <a:buClr>
                <a:schemeClr val="bg1"/>
              </a:buClr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</a:rPr>
              <a:t>Submit all work electronically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</a:pPr>
            <a:r>
              <a:rPr lang="en-US" altLang="en-US" sz="2600" dirty="0">
                <a:solidFill>
                  <a:schemeClr val="bg1"/>
                </a:solidFill>
                <a:latin typeface="Montserrat" pitchFamily="2" charset="77"/>
              </a:rPr>
              <a:t>Clean up workstations – this is a messy lab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</a:pPr>
            <a:r>
              <a:rPr lang="en-US" altLang="en-US" sz="2600" dirty="0">
                <a:solidFill>
                  <a:schemeClr val="bg1"/>
                </a:solidFill>
                <a:latin typeface="Montserrat" pitchFamily="2" charset="77"/>
              </a:rPr>
              <a:t>Return all unused materials to the TA</a:t>
            </a:r>
            <a:endParaRPr lang="en-US" sz="26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7560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26454E8-0CC8-2840-E368-ADE53F02FE81}"/>
              </a:ext>
            </a:extLst>
          </p:cNvPr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lt1"/>
              </a:solidFill>
              <a:latin typeface="Montserrat"/>
            </a:endParaRPr>
          </a:p>
        </p:txBody>
      </p:sp>
      <p:sp>
        <p:nvSpPr>
          <p:cNvPr id="10" name="Google Shape;300;p9">
            <a:extLst>
              <a:ext uri="{FF2B5EF4-FFF2-40B4-BE49-F238E27FC236}">
                <a16:creationId xmlns:a16="http://schemas.microsoft.com/office/drawing/2014/main" id="{BCB2B7A6-FC2F-72E5-B5BA-3F6644A5D4E6}"/>
              </a:ext>
            </a:extLst>
          </p:cNvPr>
          <p:cNvSpPr txBox="1"/>
          <p:nvPr/>
        </p:nvSpPr>
        <p:spPr>
          <a:xfrm>
            <a:off x="2817944" y="2817773"/>
            <a:ext cx="6556112" cy="1222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>
              <a:lnSpc>
                <a:spcPct val="80000"/>
              </a:lnSpc>
              <a:buClr>
                <a:srgbClr val="57068C"/>
              </a:buClr>
              <a:buSzPts val="4200"/>
            </a:pPr>
            <a:r>
              <a:rPr lang="en-US" sz="7000" dirty="0">
                <a:solidFill>
                  <a:srgbClr val="FFFFFF"/>
                </a:solidFill>
                <a:effectLst>
                  <a:outerShdw sx="1000" sy="1000" algn="ctr" rotWithShape="0">
                    <a:schemeClr val="bg1"/>
                  </a:outerShdw>
                </a:effectLst>
                <a:latin typeface="Montserrat Black"/>
                <a:sym typeface="Montserrat Black"/>
              </a:rPr>
              <a:t>QUESTIONS?</a:t>
            </a:r>
            <a:endParaRPr sz="4000" b="0" i="0" u="none" strike="noStrike" cap="none" dirty="0">
              <a:solidFill>
                <a:srgbClr val="000000"/>
              </a:solidFill>
              <a:effectLst>
                <a:outerShdw sx="1000" sy="1000" algn="ctr" rotWithShape="0">
                  <a:schemeClr val="bg1"/>
                </a:outerShdw>
              </a:effectLst>
              <a:highlight>
                <a:srgbClr val="725C8B"/>
              </a:highlight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3FABA7-7E4B-AC0A-61AC-BEDC0076E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B70B2DE-897F-7B1A-A514-F87A09AE14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4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A064E57-BAD5-4A0D-5104-99ACBA661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A6F7E06-748F-A795-5FC8-8015C79136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68FDF3-9E76-2821-0320-043AFC514758}"/>
              </a:ext>
            </a:extLst>
          </p:cNvPr>
          <p:cNvSpPr txBox="1"/>
          <p:nvPr/>
        </p:nvSpPr>
        <p:spPr>
          <a:xfrm>
            <a:off x="885875" y="1825101"/>
            <a:ext cx="6096000" cy="3742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Objective</a:t>
            </a:r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Background Information</a:t>
            </a:r>
            <a:endParaRPr lang="en-US" sz="26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Materials</a:t>
            </a:r>
            <a:endParaRPr lang="en-US" sz="26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Procedure</a:t>
            </a:r>
            <a:endParaRPr lang="en-US" sz="26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Competition Rules</a:t>
            </a: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  <a:cs typeface="Proxima Nova"/>
                <a:sym typeface="Proxima Nova"/>
              </a:rPr>
              <a:t>IDBE Implementation</a:t>
            </a:r>
            <a:endParaRPr lang="en-US" sz="26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Assignment</a:t>
            </a:r>
            <a:endParaRPr lang="en-US" sz="26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Closing</a:t>
            </a:r>
            <a:endParaRPr lang="en-US" sz="2600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8" name="Google Shape;1466;p173">
            <a:extLst>
              <a:ext uri="{FF2B5EF4-FFF2-40B4-BE49-F238E27FC236}">
                <a16:creationId xmlns:a16="http://schemas.microsoft.com/office/drawing/2014/main" id="{ED236E9B-009A-31AF-A8D4-FA76F66102E7}"/>
              </a:ext>
            </a:extLst>
          </p:cNvPr>
          <p:cNvSpPr/>
          <p:nvPr/>
        </p:nvSpPr>
        <p:spPr>
          <a:xfrm>
            <a:off x="8609453" y="3074420"/>
            <a:ext cx="2705099" cy="2705099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465;p173">
            <a:extLst>
              <a:ext uri="{FF2B5EF4-FFF2-40B4-BE49-F238E27FC236}">
                <a16:creationId xmlns:a16="http://schemas.microsoft.com/office/drawing/2014/main" id="{9EAC5CBA-61F9-F534-19EB-22A1531EC21D}"/>
              </a:ext>
            </a:extLst>
          </p:cNvPr>
          <p:cNvSpPr/>
          <p:nvPr/>
        </p:nvSpPr>
        <p:spPr>
          <a:xfrm>
            <a:off x="6157320" y="1825101"/>
            <a:ext cx="2705099" cy="2705099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09;p2">
            <a:extLst>
              <a:ext uri="{FF2B5EF4-FFF2-40B4-BE49-F238E27FC236}">
                <a16:creationId xmlns:a16="http://schemas.microsoft.com/office/drawing/2014/main" id="{5F43446E-4ACF-CAB3-D57D-9B0381C64F42}"/>
              </a:ext>
            </a:extLst>
          </p:cNvPr>
          <p:cNvSpPr/>
          <p:nvPr/>
        </p:nvSpPr>
        <p:spPr>
          <a:xfrm>
            <a:off x="6198533" y="5186362"/>
            <a:ext cx="482184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1: </a:t>
            </a:r>
            <a:r>
              <a:rPr lang="en-US" sz="1600" dirty="0">
                <a:solidFill>
                  <a:schemeClr val="bg1"/>
                </a:solidFill>
                <a:latin typeface="Proxima Nova Rg" panose="02000506030000020004" pitchFamily="2" charset="0"/>
              </a:rPr>
              <a:t>Biomedical Forensic Science </a:t>
            </a:r>
            <a:br>
              <a:rPr lang="en-US" sz="1600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en-US" sz="1600" dirty="0">
                <a:solidFill>
                  <a:schemeClr val="bg1"/>
                </a:solidFill>
                <a:latin typeface="Proxima Nova Rg" panose="02000506030000020004" pitchFamily="2" charset="0"/>
              </a:rPr>
              <a:t>Courtesy of Boston University</a:t>
            </a:r>
            <a:endParaRPr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3" name="Picture 2" descr="A picture containing indoor, table, sitting, computer&#10;&#10;Description automatically generated">
            <a:extLst>
              <a:ext uri="{FF2B5EF4-FFF2-40B4-BE49-F238E27FC236}">
                <a16:creationId xmlns:a16="http://schemas.microsoft.com/office/drawing/2014/main" id="{C6A7B73E-D71B-3A4B-9921-1210F0994F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875" y="2398711"/>
            <a:ext cx="3661369" cy="2549882"/>
          </a:xfrm>
          <a:prstGeom prst="round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3" name="Google Shape;1469;p173">
            <a:extLst>
              <a:ext uri="{FF2B5EF4-FFF2-40B4-BE49-F238E27FC236}">
                <a16:creationId xmlns:a16="http://schemas.microsoft.com/office/drawing/2014/main" id="{9E4DC207-5704-439D-8AB8-0CF42F45D392}"/>
              </a:ext>
            </a:extLst>
          </p:cNvPr>
          <p:cNvSpPr txBox="1"/>
          <p:nvPr/>
        </p:nvSpPr>
        <p:spPr>
          <a:xfrm>
            <a:off x="4229332" y="771882"/>
            <a:ext cx="3733336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OVERVIEW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" name="Google Shape;1444;p171">
            <a:extLst>
              <a:ext uri="{FF2B5EF4-FFF2-40B4-BE49-F238E27FC236}">
                <a16:creationId xmlns:a16="http://schemas.microsoft.com/office/drawing/2014/main" id="{3E6B286C-25CB-1A4A-9739-B37807564DE4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" name="Google Shape;1444;p171">
            <a:extLst>
              <a:ext uri="{FF2B5EF4-FFF2-40B4-BE49-F238E27FC236}">
                <a16:creationId xmlns:a16="http://schemas.microsoft.com/office/drawing/2014/main" id="{3B4B2FD2-7560-3F56-3899-590AAF2BD54F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53860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466;p173">
            <a:extLst>
              <a:ext uri="{FF2B5EF4-FFF2-40B4-BE49-F238E27FC236}">
                <a16:creationId xmlns:a16="http://schemas.microsoft.com/office/drawing/2014/main" id="{2B98924C-C321-43FE-DB2C-22321ABE317D}"/>
              </a:ext>
            </a:extLst>
          </p:cNvPr>
          <p:cNvSpPr/>
          <p:nvPr/>
        </p:nvSpPr>
        <p:spPr>
          <a:xfrm rot="19800000">
            <a:off x="424658" y="2721070"/>
            <a:ext cx="2705099" cy="2705099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465;p173">
            <a:extLst>
              <a:ext uri="{FF2B5EF4-FFF2-40B4-BE49-F238E27FC236}">
                <a16:creationId xmlns:a16="http://schemas.microsoft.com/office/drawing/2014/main" id="{42C070DC-69F7-44F6-B718-BCF7DA037509}"/>
              </a:ext>
            </a:extLst>
          </p:cNvPr>
          <p:cNvSpPr/>
          <p:nvPr/>
        </p:nvSpPr>
        <p:spPr>
          <a:xfrm rot="19800000">
            <a:off x="3201383" y="1591680"/>
            <a:ext cx="2705099" cy="2705099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9" name="Google Shape;1469;p173"/>
          <p:cNvSpPr txBox="1"/>
          <p:nvPr/>
        </p:nvSpPr>
        <p:spPr>
          <a:xfrm>
            <a:off x="4229332" y="771882"/>
            <a:ext cx="3733336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OBJECTIVE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6454E8-0CC8-2840-E368-ADE53F02FE81}"/>
              </a:ext>
            </a:extLst>
          </p:cNvPr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lt1"/>
              </a:solidFill>
              <a:latin typeface="Montserrat"/>
            </a:endParaRPr>
          </a:p>
        </p:txBody>
      </p:sp>
      <p:sp>
        <p:nvSpPr>
          <p:cNvPr id="4" name="Google Shape;107;p14">
            <a:extLst>
              <a:ext uri="{FF2B5EF4-FFF2-40B4-BE49-F238E27FC236}">
                <a16:creationId xmlns:a16="http://schemas.microsoft.com/office/drawing/2014/main" id="{791928E4-015C-4BE6-DAD1-6C56FFD7F8FF}"/>
              </a:ext>
            </a:extLst>
          </p:cNvPr>
          <p:cNvSpPr txBox="1">
            <a:spLocks/>
          </p:cNvSpPr>
          <p:nvPr/>
        </p:nvSpPr>
        <p:spPr>
          <a:xfrm>
            <a:off x="6430076" y="1911011"/>
            <a:ext cx="5517834" cy="337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Use basic forensic techniques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DNA extraction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Fingerprinting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Toxicology Report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Blood typing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Solve a murder mystery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3" name="Google Shape;1444;p171">
            <a:extLst>
              <a:ext uri="{FF2B5EF4-FFF2-40B4-BE49-F238E27FC236}">
                <a16:creationId xmlns:a16="http://schemas.microsoft.com/office/drawing/2014/main" id="{ED736886-4C53-4EB0-3FBD-1DE0398993F5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" name="Google Shape;1444;p171">
            <a:extLst>
              <a:ext uri="{FF2B5EF4-FFF2-40B4-BE49-F238E27FC236}">
                <a16:creationId xmlns:a16="http://schemas.microsoft.com/office/drawing/2014/main" id="{4DFC3658-CD6A-9550-684F-87A2D328B133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28D8A26A-E42B-0CBC-2EE1-3D5B93D9E3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2" r="1982"/>
          <a:stretch/>
        </p:blipFill>
        <p:spPr>
          <a:xfrm>
            <a:off x="1339927" y="2289840"/>
            <a:ext cx="3631689" cy="2278320"/>
          </a:xfrm>
          <a:prstGeom prst="roundRect">
            <a:avLst/>
          </a:prstGeom>
          <a:ln w="38100">
            <a:solidFill>
              <a:schemeClr val="bg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6841CBE-D12D-CABC-AA9F-C6769243356F}"/>
              </a:ext>
            </a:extLst>
          </p:cNvPr>
          <p:cNvSpPr/>
          <p:nvPr/>
        </p:nvSpPr>
        <p:spPr>
          <a:xfrm>
            <a:off x="578166" y="4831901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Figure 2: Fingerprinting Courtesy of Marian University</a:t>
            </a:r>
          </a:p>
        </p:txBody>
      </p:sp>
    </p:spTree>
    <p:extLst>
      <p:ext uri="{BB962C8B-B14F-4D97-AF65-F5344CB8AC3E}">
        <p14:creationId xmlns:p14="http://schemas.microsoft.com/office/powerpoint/2010/main" val="224106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1465;p173">
            <a:extLst>
              <a:ext uri="{FF2B5EF4-FFF2-40B4-BE49-F238E27FC236}">
                <a16:creationId xmlns:a16="http://schemas.microsoft.com/office/drawing/2014/main" id="{FCCBD6BB-4596-A705-2796-FB7A7CC27438}"/>
              </a:ext>
            </a:extLst>
          </p:cNvPr>
          <p:cNvSpPr/>
          <p:nvPr/>
        </p:nvSpPr>
        <p:spPr>
          <a:xfrm>
            <a:off x="3757891" y="3668164"/>
            <a:ext cx="1693090" cy="1693090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1465;p173">
            <a:extLst>
              <a:ext uri="{FF2B5EF4-FFF2-40B4-BE49-F238E27FC236}">
                <a16:creationId xmlns:a16="http://schemas.microsoft.com/office/drawing/2014/main" id="{DF4DDD41-C6B8-CD62-3678-60D1BC4D6DD6}"/>
              </a:ext>
            </a:extLst>
          </p:cNvPr>
          <p:cNvSpPr/>
          <p:nvPr/>
        </p:nvSpPr>
        <p:spPr>
          <a:xfrm>
            <a:off x="5921443" y="3668164"/>
            <a:ext cx="1693090" cy="1693090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1465;p173">
            <a:extLst>
              <a:ext uri="{FF2B5EF4-FFF2-40B4-BE49-F238E27FC236}">
                <a16:creationId xmlns:a16="http://schemas.microsoft.com/office/drawing/2014/main" id="{1004A1CB-E862-B641-8311-9BA3107BB6E5}"/>
              </a:ext>
            </a:extLst>
          </p:cNvPr>
          <p:cNvSpPr/>
          <p:nvPr/>
        </p:nvSpPr>
        <p:spPr>
          <a:xfrm>
            <a:off x="8234516" y="3668164"/>
            <a:ext cx="1693090" cy="1693090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1465;p173">
            <a:extLst>
              <a:ext uri="{FF2B5EF4-FFF2-40B4-BE49-F238E27FC236}">
                <a16:creationId xmlns:a16="http://schemas.microsoft.com/office/drawing/2014/main" id="{9DA5BB34-3EFC-EC37-0F6F-E120CC3F64C5}"/>
              </a:ext>
            </a:extLst>
          </p:cNvPr>
          <p:cNvSpPr/>
          <p:nvPr/>
        </p:nvSpPr>
        <p:spPr>
          <a:xfrm>
            <a:off x="1594339" y="3668164"/>
            <a:ext cx="1693090" cy="1693090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sp>
        <p:nvSpPr>
          <p:cNvPr id="10" name="Google Shape;1469;p173">
            <a:extLst>
              <a:ext uri="{FF2B5EF4-FFF2-40B4-BE49-F238E27FC236}">
                <a16:creationId xmlns:a16="http://schemas.microsoft.com/office/drawing/2014/main" id="{AB7AE225-F144-D3A6-EDCF-01C34D9E71A4}"/>
              </a:ext>
            </a:extLst>
          </p:cNvPr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" name="Google Shape;1444;p171">
            <a:extLst>
              <a:ext uri="{FF2B5EF4-FFF2-40B4-BE49-F238E27FC236}">
                <a16:creationId xmlns:a16="http://schemas.microsoft.com/office/drawing/2014/main" id="{92AAB078-1101-2A6A-B88E-6915FDCC9CCC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" name="Google Shape;1444;p171">
            <a:extLst>
              <a:ext uri="{FF2B5EF4-FFF2-40B4-BE49-F238E27FC236}">
                <a16:creationId xmlns:a16="http://schemas.microsoft.com/office/drawing/2014/main" id="{267D16E6-5913-DC8E-5193-7312D3FE19BF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" name="Picture 1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7F1E6899-F5A6-F6E4-681B-BA37949736E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3" t="18514" r="76836" b="35075"/>
          <a:stretch/>
        </p:blipFill>
        <p:spPr>
          <a:xfrm>
            <a:off x="1730796" y="3806049"/>
            <a:ext cx="1420177" cy="1417320"/>
          </a:xfrm>
          <a:prstGeom prst="ellipse">
            <a:avLst/>
          </a:prstGeom>
        </p:spPr>
      </p:pic>
      <p:pic>
        <p:nvPicPr>
          <p:cNvPr id="16" name="Picture 15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9FAD3D69-810F-8576-DF5D-DAE8FA7966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8" t="20678" r="54260" b="35306"/>
          <a:stretch/>
        </p:blipFill>
        <p:spPr>
          <a:xfrm>
            <a:off x="3894348" y="3806049"/>
            <a:ext cx="1420177" cy="1417320"/>
          </a:xfrm>
          <a:prstGeom prst="ellipse">
            <a:avLst/>
          </a:prstGeom>
        </p:spPr>
      </p:pic>
      <p:pic>
        <p:nvPicPr>
          <p:cNvPr id="17" name="Picture 16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B8ADAF9B-76D6-65BE-4136-B5403B718D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63" t="21231" r="30785" b="34753"/>
          <a:stretch/>
        </p:blipFill>
        <p:spPr>
          <a:xfrm>
            <a:off x="6057900" y="3806049"/>
            <a:ext cx="1420177" cy="1417320"/>
          </a:xfrm>
          <a:prstGeom prst="ellipse">
            <a:avLst/>
          </a:prstGeom>
        </p:spPr>
      </p:pic>
      <p:pic>
        <p:nvPicPr>
          <p:cNvPr id="18" name="Picture 17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73EE550F-0084-0B26-AF66-0B14695A219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12" t="20002" r="7036" b="35982"/>
          <a:stretch/>
        </p:blipFill>
        <p:spPr>
          <a:xfrm>
            <a:off x="8370973" y="3806049"/>
            <a:ext cx="1420177" cy="1417320"/>
          </a:xfrm>
          <a:prstGeom prst="ellipse">
            <a:avLst/>
          </a:prstGeom>
        </p:spPr>
      </p:pic>
      <p:sp>
        <p:nvSpPr>
          <p:cNvPr id="25" name="Triangle 24">
            <a:extLst>
              <a:ext uri="{FF2B5EF4-FFF2-40B4-BE49-F238E27FC236}">
                <a16:creationId xmlns:a16="http://schemas.microsoft.com/office/drawing/2014/main" id="{F02E985A-68A0-E324-60EE-A3904C901C67}"/>
              </a:ext>
            </a:extLst>
          </p:cNvPr>
          <p:cNvSpPr/>
          <p:nvPr/>
        </p:nvSpPr>
        <p:spPr>
          <a:xfrm rot="5400000">
            <a:off x="3189476" y="4344199"/>
            <a:ext cx="347980" cy="341020"/>
          </a:xfrm>
          <a:prstGeom prst="triangle">
            <a:avLst/>
          </a:prstGeom>
          <a:solidFill>
            <a:schemeClr val="bg1"/>
          </a:solidFill>
          <a:ln w="76200">
            <a:solidFill>
              <a:srgbClr val="B9AD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72FFC7D3-8FE4-F086-5237-BF1D5A1F1655}"/>
              </a:ext>
            </a:extLst>
          </p:cNvPr>
          <p:cNvSpPr/>
          <p:nvPr/>
        </p:nvSpPr>
        <p:spPr>
          <a:xfrm rot="5400000">
            <a:off x="5361427" y="4367059"/>
            <a:ext cx="347980" cy="341020"/>
          </a:xfrm>
          <a:prstGeom prst="triangle">
            <a:avLst/>
          </a:prstGeom>
          <a:solidFill>
            <a:schemeClr val="bg1"/>
          </a:solidFill>
          <a:ln w="76200">
            <a:solidFill>
              <a:srgbClr val="B9AD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D57BA504-C0A8-CCF4-103F-DB3693F18D86}"/>
              </a:ext>
            </a:extLst>
          </p:cNvPr>
          <p:cNvSpPr/>
          <p:nvPr/>
        </p:nvSpPr>
        <p:spPr>
          <a:xfrm rot="5400000">
            <a:off x="7577000" y="4367059"/>
            <a:ext cx="347980" cy="341020"/>
          </a:xfrm>
          <a:prstGeom prst="triangle">
            <a:avLst/>
          </a:prstGeom>
          <a:solidFill>
            <a:schemeClr val="bg1"/>
          </a:solidFill>
          <a:ln w="76200">
            <a:solidFill>
              <a:srgbClr val="B9AD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A9C1767-E805-61F9-7A53-E62EB1AF1F5D}"/>
              </a:ext>
            </a:extLst>
          </p:cNvPr>
          <p:cNvSpPr/>
          <p:nvPr/>
        </p:nvSpPr>
        <p:spPr>
          <a:xfrm>
            <a:off x="1628393" y="3619332"/>
            <a:ext cx="373433" cy="373433"/>
          </a:xfrm>
          <a:prstGeom prst="ellipse">
            <a:avLst/>
          </a:prstGeom>
          <a:solidFill>
            <a:schemeClr val="bg1"/>
          </a:solidFill>
          <a:ln w="76200">
            <a:solidFill>
              <a:srgbClr val="B9AD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40067"/>
                </a:solidFill>
              </a:rPr>
              <a:t>1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81360BB-0317-D52F-F22B-D82DA48BA20B}"/>
              </a:ext>
            </a:extLst>
          </p:cNvPr>
          <p:cNvSpPr/>
          <p:nvPr/>
        </p:nvSpPr>
        <p:spPr>
          <a:xfrm>
            <a:off x="3795332" y="3619332"/>
            <a:ext cx="373433" cy="373433"/>
          </a:xfrm>
          <a:prstGeom prst="ellipse">
            <a:avLst/>
          </a:prstGeom>
          <a:solidFill>
            <a:schemeClr val="bg1"/>
          </a:solidFill>
          <a:ln w="76200">
            <a:solidFill>
              <a:srgbClr val="B9AD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40067"/>
                </a:solidFill>
              </a:rPr>
              <a:t>2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D14872C-A8A9-6D62-3398-3014F268ECBE}"/>
              </a:ext>
            </a:extLst>
          </p:cNvPr>
          <p:cNvSpPr/>
          <p:nvPr/>
        </p:nvSpPr>
        <p:spPr>
          <a:xfrm>
            <a:off x="5975492" y="3605852"/>
            <a:ext cx="373433" cy="373433"/>
          </a:xfrm>
          <a:prstGeom prst="ellipse">
            <a:avLst/>
          </a:prstGeom>
          <a:solidFill>
            <a:schemeClr val="bg1"/>
          </a:solidFill>
          <a:ln w="76200">
            <a:solidFill>
              <a:srgbClr val="B9AD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40067"/>
                </a:solidFill>
              </a:rPr>
              <a:t>3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7623AFE-97A7-96DD-BB56-3ADE49881FE1}"/>
              </a:ext>
            </a:extLst>
          </p:cNvPr>
          <p:cNvSpPr/>
          <p:nvPr/>
        </p:nvSpPr>
        <p:spPr>
          <a:xfrm>
            <a:off x="8234516" y="3605852"/>
            <a:ext cx="373433" cy="373433"/>
          </a:xfrm>
          <a:prstGeom prst="ellipse">
            <a:avLst/>
          </a:prstGeom>
          <a:solidFill>
            <a:schemeClr val="bg1"/>
          </a:solidFill>
          <a:ln w="76200">
            <a:solidFill>
              <a:srgbClr val="B9AD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40067"/>
                </a:solidFill>
              </a:rPr>
              <a:t>4</a:t>
            </a:r>
          </a:p>
        </p:txBody>
      </p:sp>
      <p:sp>
        <p:nvSpPr>
          <p:cNvPr id="36" name="Terminator 35">
            <a:extLst>
              <a:ext uri="{FF2B5EF4-FFF2-40B4-BE49-F238E27FC236}">
                <a16:creationId xmlns:a16="http://schemas.microsoft.com/office/drawing/2014/main" id="{514DF83E-8593-4336-A664-B2BC3A67F1C7}"/>
              </a:ext>
            </a:extLst>
          </p:cNvPr>
          <p:cNvSpPr/>
          <p:nvPr/>
        </p:nvSpPr>
        <p:spPr>
          <a:xfrm>
            <a:off x="5966933" y="5136276"/>
            <a:ext cx="1602110" cy="449951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B9AD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240067"/>
                </a:solidFill>
                <a:latin typeface="Montserrat" pitchFamily="2" charset="77"/>
              </a:rPr>
              <a:t>Chromosome</a:t>
            </a:r>
          </a:p>
        </p:txBody>
      </p:sp>
      <p:sp>
        <p:nvSpPr>
          <p:cNvPr id="37" name="Terminator 36">
            <a:extLst>
              <a:ext uri="{FF2B5EF4-FFF2-40B4-BE49-F238E27FC236}">
                <a16:creationId xmlns:a16="http://schemas.microsoft.com/office/drawing/2014/main" id="{7463AE9D-67B5-046B-D34C-67D0F5B504E6}"/>
              </a:ext>
            </a:extLst>
          </p:cNvPr>
          <p:cNvSpPr/>
          <p:nvPr/>
        </p:nvSpPr>
        <p:spPr>
          <a:xfrm>
            <a:off x="3803381" y="5136277"/>
            <a:ext cx="1602110" cy="449951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B9AD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240067"/>
                </a:solidFill>
                <a:latin typeface="Montserrat" pitchFamily="2" charset="77"/>
              </a:rPr>
              <a:t>Nucleus</a:t>
            </a:r>
          </a:p>
        </p:txBody>
      </p:sp>
      <p:sp>
        <p:nvSpPr>
          <p:cNvPr id="38" name="Terminator 37">
            <a:extLst>
              <a:ext uri="{FF2B5EF4-FFF2-40B4-BE49-F238E27FC236}">
                <a16:creationId xmlns:a16="http://schemas.microsoft.com/office/drawing/2014/main" id="{0C2EF56D-4E9F-704A-6854-EAF5AD591F06}"/>
              </a:ext>
            </a:extLst>
          </p:cNvPr>
          <p:cNvSpPr/>
          <p:nvPr/>
        </p:nvSpPr>
        <p:spPr>
          <a:xfrm>
            <a:off x="1663548" y="5136278"/>
            <a:ext cx="1602110" cy="449951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B9AD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240067"/>
                </a:solidFill>
                <a:latin typeface="Montserrat" pitchFamily="2" charset="77"/>
              </a:rPr>
              <a:t>Cell</a:t>
            </a:r>
          </a:p>
        </p:txBody>
      </p:sp>
      <p:sp>
        <p:nvSpPr>
          <p:cNvPr id="39" name="Terminator 38">
            <a:extLst>
              <a:ext uri="{FF2B5EF4-FFF2-40B4-BE49-F238E27FC236}">
                <a16:creationId xmlns:a16="http://schemas.microsoft.com/office/drawing/2014/main" id="{648B8684-0776-E328-DCC1-D84FE0A52F70}"/>
              </a:ext>
            </a:extLst>
          </p:cNvPr>
          <p:cNvSpPr/>
          <p:nvPr/>
        </p:nvSpPr>
        <p:spPr>
          <a:xfrm>
            <a:off x="8280006" y="5136275"/>
            <a:ext cx="1602110" cy="449951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B9AD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240067"/>
                </a:solidFill>
                <a:latin typeface="Montserrat" pitchFamily="2" charset="77"/>
              </a:rPr>
              <a:t>DNA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C3D6884-FDD3-71D4-EA8E-7F6A80DF84D4}"/>
              </a:ext>
            </a:extLst>
          </p:cNvPr>
          <p:cNvSpPr txBox="1"/>
          <p:nvPr/>
        </p:nvSpPr>
        <p:spPr>
          <a:xfrm>
            <a:off x="602710" y="1682489"/>
            <a:ext cx="1107745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Clr>
                <a:schemeClr val="bg1"/>
              </a:buClr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</a:rPr>
              <a:t>Deoxyribonucleic acid (DNA)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</a:rPr>
              <a:t>Packaged in the form of chromatin (which make up chromosomes)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</a:rPr>
              <a:t>Exist in the nuclei of cells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</a:rPr>
              <a:t>Plant cells have a cell wall that must be penetrated to access the DNA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35C85DC-DCF5-94FF-BD25-1F194DC6E7B1}"/>
              </a:ext>
            </a:extLst>
          </p:cNvPr>
          <p:cNvSpPr/>
          <p:nvPr/>
        </p:nvSpPr>
        <p:spPr>
          <a:xfrm>
            <a:off x="2277876" y="5849648"/>
            <a:ext cx="7636246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Figure 3: DNA Packaging Sequence Courtesy of Byju’s</a:t>
            </a:r>
          </a:p>
        </p:txBody>
      </p:sp>
    </p:spTree>
    <p:extLst>
      <p:ext uri="{BB962C8B-B14F-4D97-AF65-F5344CB8AC3E}">
        <p14:creationId xmlns:p14="http://schemas.microsoft.com/office/powerpoint/2010/main" val="24977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9C2EEC3-06DF-CA53-2D7F-A4C06C49DF05}"/>
              </a:ext>
            </a:extLst>
          </p:cNvPr>
          <p:cNvSpPr/>
          <p:nvPr/>
        </p:nvSpPr>
        <p:spPr>
          <a:xfrm>
            <a:off x="7133623" y="1862629"/>
            <a:ext cx="4412475" cy="3313157"/>
          </a:xfrm>
          <a:prstGeom prst="roundRect">
            <a:avLst/>
          </a:prstGeom>
          <a:solidFill>
            <a:srgbClr val="B9AD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9" name="Google Shape;1469;p173"/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" name="Google Shape;1444;p171">
            <a:extLst>
              <a:ext uri="{FF2B5EF4-FFF2-40B4-BE49-F238E27FC236}">
                <a16:creationId xmlns:a16="http://schemas.microsoft.com/office/drawing/2014/main" id="{5FE65E1E-3E8C-96C0-E623-01B5FDFEC7C4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6B31EB00-8C59-010C-E9A7-4C69BB1846FA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Subtitle 2">
            <a:extLst>
              <a:ext uri="{FF2B5EF4-FFF2-40B4-BE49-F238E27FC236}">
                <a16:creationId xmlns:a16="http://schemas.microsoft.com/office/drawing/2014/main" id="{C19E896B-A8D9-CCA1-C698-77A8B26E298D}"/>
              </a:ext>
            </a:extLst>
          </p:cNvPr>
          <p:cNvSpPr txBox="1">
            <a:spLocks/>
          </p:cNvSpPr>
          <p:nvPr/>
        </p:nvSpPr>
        <p:spPr>
          <a:xfrm>
            <a:off x="443753" y="1525062"/>
            <a:ext cx="6299947" cy="391789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DNA extraction (of a plant cell)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Break the cell wall (cell lysis) to expose the DNA within the cell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Destroy the plasma membrane </a:t>
            </a:r>
            <a:br>
              <a:rPr lang="en-US" dirty="0">
                <a:solidFill>
                  <a:schemeClr val="bg1"/>
                </a:solidFill>
                <a:latin typeface="Montserrat" pitchFamily="2" charset="77"/>
              </a:rPr>
            </a:b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to further expose the DNA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Precipitate the DNA to make </a:t>
            </a:r>
            <a:br>
              <a:rPr lang="en-US" dirty="0">
                <a:solidFill>
                  <a:schemeClr val="bg1"/>
                </a:solidFill>
                <a:latin typeface="Montserrat" pitchFamily="2" charset="77"/>
              </a:rPr>
            </a:b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the DNA visible</a:t>
            </a:r>
          </a:p>
        </p:txBody>
      </p:sp>
      <p:pic>
        <p:nvPicPr>
          <p:cNvPr id="14" name="Picture 13" descr="A green cell structure with white text&#10;&#10;Description automatically generated">
            <a:extLst>
              <a:ext uri="{FF2B5EF4-FFF2-40B4-BE49-F238E27FC236}">
                <a16:creationId xmlns:a16="http://schemas.microsoft.com/office/drawing/2014/main" id="{FF28CA70-FE99-47A3-4186-0AF4F0C778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148" y="2171510"/>
            <a:ext cx="4228049" cy="262752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08EE60C-C89D-239C-9844-780C92EC51DE}"/>
              </a:ext>
            </a:extLst>
          </p:cNvPr>
          <p:cNvSpPr/>
          <p:nvPr/>
        </p:nvSpPr>
        <p:spPr>
          <a:xfrm>
            <a:off x="6868229" y="5285123"/>
            <a:ext cx="4943261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Figure 4: Plant Cell Structure Courtesy of Biology Wise</a:t>
            </a:r>
          </a:p>
        </p:txBody>
      </p:sp>
    </p:spTree>
    <p:extLst>
      <p:ext uri="{BB962C8B-B14F-4D97-AF65-F5344CB8AC3E}">
        <p14:creationId xmlns:p14="http://schemas.microsoft.com/office/powerpoint/2010/main" val="277431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465;p173">
            <a:extLst>
              <a:ext uri="{FF2B5EF4-FFF2-40B4-BE49-F238E27FC236}">
                <a16:creationId xmlns:a16="http://schemas.microsoft.com/office/drawing/2014/main" id="{CDB7FFEC-BB0F-D04E-81B4-116318C94B5A}"/>
              </a:ext>
            </a:extLst>
          </p:cNvPr>
          <p:cNvSpPr/>
          <p:nvPr/>
        </p:nvSpPr>
        <p:spPr>
          <a:xfrm>
            <a:off x="666844" y="1302085"/>
            <a:ext cx="1746199" cy="1714960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9" name="Google Shape;1469;p173"/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" name="Google Shape;1444;p171">
            <a:extLst>
              <a:ext uri="{FF2B5EF4-FFF2-40B4-BE49-F238E27FC236}">
                <a16:creationId xmlns:a16="http://schemas.microsoft.com/office/drawing/2014/main" id="{5FE65E1E-3E8C-96C0-E623-01B5FDFEC7C4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6B31EB00-8C59-010C-E9A7-4C69BB1846FA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36276931-A849-9C60-D916-763625D9E6A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9" t="5854" r="70547" b="20204"/>
          <a:stretch/>
        </p:blipFill>
        <p:spPr>
          <a:xfrm>
            <a:off x="799928" y="1444629"/>
            <a:ext cx="1480029" cy="1463537"/>
          </a:xfrm>
          <a:prstGeom prst="ellipse">
            <a:avLst/>
          </a:prstGeom>
          <a:ln w="76200">
            <a:noFill/>
          </a:ln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FC774E19-558A-26F3-F2D0-3B346B879397}"/>
              </a:ext>
            </a:extLst>
          </p:cNvPr>
          <p:cNvSpPr txBox="1">
            <a:spLocks/>
          </p:cNvSpPr>
          <p:nvPr/>
        </p:nvSpPr>
        <p:spPr>
          <a:xfrm>
            <a:off x="5431691" y="1685177"/>
            <a:ext cx="6211233" cy="3917892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Fingerprints – unique patterns consisting of friction ridges and burrows</a:t>
            </a:r>
          </a:p>
          <a:p>
            <a:pPr marL="800100" lvl="1" indent="-342900">
              <a:buClr>
                <a:schemeClr val="bg1"/>
              </a:buClr>
            </a:pPr>
            <a:r>
              <a:rPr lang="en-US" sz="2800" dirty="0">
                <a:solidFill>
                  <a:schemeClr val="bg1"/>
                </a:solidFill>
                <a:latin typeface="Montserrat" pitchFamily="2" charset="77"/>
              </a:rPr>
              <a:t>Loops – 60% of pattern types</a:t>
            </a:r>
          </a:p>
          <a:p>
            <a:pPr marL="800100" lvl="1" indent="-342900">
              <a:buClr>
                <a:schemeClr val="bg1"/>
              </a:buClr>
            </a:pPr>
            <a:r>
              <a:rPr lang="en-US" sz="2800" dirty="0">
                <a:solidFill>
                  <a:schemeClr val="bg1"/>
                </a:solidFill>
                <a:latin typeface="Montserrat" pitchFamily="2" charset="77"/>
              </a:rPr>
              <a:t>Whorls – 35% of pattern types </a:t>
            </a:r>
          </a:p>
          <a:p>
            <a:pPr marL="800100" lvl="1" indent="-342900">
              <a:buClr>
                <a:schemeClr val="bg1"/>
              </a:buClr>
            </a:pPr>
            <a:r>
              <a:rPr lang="en-US" sz="2800" dirty="0">
                <a:solidFill>
                  <a:schemeClr val="bg1"/>
                </a:solidFill>
                <a:latin typeface="Montserrat" pitchFamily="2" charset="77"/>
              </a:rPr>
              <a:t>Arches – 5% of pattern types</a:t>
            </a:r>
          </a:p>
        </p:txBody>
      </p:sp>
      <p:sp>
        <p:nvSpPr>
          <p:cNvPr id="7" name="Terminator 6">
            <a:extLst>
              <a:ext uri="{FF2B5EF4-FFF2-40B4-BE49-F238E27FC236}">
                <a16:creationId xmlns:a16="http://schemas.microsoft.com/office/drawing/2014/main" id="{40BE2C51-0723-EBF0-8444-7F042F6ACD2D}"/>
              </a:ext>
            </a:extLst>
          </p:cNvPr>
          <p:cNvSpPr/>
          <p:nvPr/>
        </p:nvSpPr>
        <p:spPr>
          <a:xfrm>
            <a:off x="894513" y="2746505"/>
            <a:ext cx="1304570" cy="356300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B9AD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240067"/>
                </a:solidFill>
                <a:latin typeface="Montserrat" pitchFamily="2" charset="77"/>
              </a:rPr>
              <a:t>Arch</a:t>
            </a:r>
          </a:p>
        </p:txBody>
      </p:sp>
      <p:sp>
        <p:nvSpPr>
          <p:cNvPr id="8" name="Google Shape;1465;p173">
            <a:extLst>
              <a:ext uri="{FF2B5EF4-FFF2-40B4-BE49-F238E27FC236}">
                <a16:creationId xmlns:a16="http://schemas.microsoft.com/office/drawing/2014/main" id="{5EF060A8-FAA9-094C-A523-8A59D508D42A}"/>
              </a:ext>
            </a:extLst>
          </p:cNvPr>
          <p:cNvSpPr/>
          <p:nvPr/>
        </p:nvSpPr>
        <p:spPr>
          <a:xfrm>
            <a:off x="1027010" y="3418083"/>
            <a:ext cx="1746200" cy="1763515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465;p173">
            <a:extLst>
              <a:ext uri="{FF2B5EF4-FFF2-40B4-BE49-F238E27FC236}">
                <a16:creationId xmlns:a16="http://schemas.microsoft.com/office/drawing/2014/main" id="{27C1D76B-2630-B73D-808F-50CC8E0B39B4}"/>
              </a:ext>
            </a:extLst>
          </p:cNvPr>
          <p:cNvSpPr/>
          <p:nvPr/>
        </p:nvSpPr>
        <p:spPr>
          <a:xfrm>
            <a:off x="2894992" y="2023509"/>
            <a:ext cx="1746200" cy="1763515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412F1085-25D7-90B9-BC08-FE903F83820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9" t="7412" r="36737" b="18646"/>
          <a:stretch/>
        </p:blipFill>
        <p:spPr>
          <a:xfrm>
            <a:off x="1160095" y="3608425"/>
            <a:ext cx="1480030" cy="1463538"/>
          </a:xfrm>
          <a:prstGeom prst="ellipse">
            <a:avLst/>
          </a:prstGeom>
          <a:ln w="76200">
            <a:noFill/>
          </a:ln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BAEF9634-4761-7B9C-D156-048F2435AD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24" t="6317" r="2702" b="19741"/>
          <a:stretch/>
        </p:blipFill>
        <p:spPr>
          <a:xfrm>
            <a:off x="3028076" y="2192886"/>
            <a:ext cx="1480030" cy="1463538"/>
          </a:xfrm>
          <a:prstGeom prst="ellipse">
            <a:avLst/>
          </a:prstGeom>
          <a:ln w="76200">
            <a:noFill/>
          </a:ln>
        </p:spPr>
      </p:pic>
      <p:sp>
        <p:nvSpPr>
          <p:cNvPr id="9" name="Terminator 8">
            <a:extLst>
              <a:ext uri="{FF2B5EF4-FFF2-40B4-BE49-F238E27FC236}">
                <a16:creationId xmlns:a16="http://schemas.microsoft.com/office/drawing/2014/main" id="{45430660-1291-00EB-5706-7575C6E6EFA4}"/>
              </a:ext>
            </a:extLst>
          </p:cNvPr>
          <p:cNvSpPr/>
          <p:nvPr/>
        </p:nvSpPr>
        <p:spPr>
          <a:xfrm>
            <a:off x="1240970" y="4981159"/>
            <a:ext cx="1304571" cy="366387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B9AD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240067"/>
                </a:solidFill>
                <a:latin typeface="Montserrat" pitchFamily="2" charset="77"/>
              </a:rPr>
              <a:t>Loop</a:t>
            </a:r>
          </a:p>
        </p:txBody>
      </p:sp>
      <p:sp>
        <p:nvSpPr>
          <p:cNvPr id="15" name="Terminator 14">
            <a:extLst>
              <a:ext uri="{FF2B5EF4-FFF2-40B4-BE49-F238E27FC236}">
                <a16:creationId xmlns:a16="http://schemas.microsoft.com/office/drawing/2014/main" id="{265A05B0-95B2-5F97-5D72-563778B26C4C}"/>
              </a:ext>
            </a:extLst>
          </p:cNvPr>
          <p:cNvSpPr/>
          <p:nvPr/>
        </p:nvSpPr>
        <p:spPr>
          <a:xfrm>
            <a:off x="3115806" y="3692325"/>
            <a:ext cx="1304571" cy="366387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B9AD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240067"/>
                </a:solidFill>
                <a:latin typeface="Montserrat" pitchFamily="2" charset="77"/>
              </a:rPr>
              <a:t>Whirl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87353CC-F044-E1BA-12A6-60CF01E00A36}"/>
              </a:ext>
            </a:extLst>
          </p:cNvPr>
          <p:cNvSpPr/>
          <p:nvPr/>
        </p:nvSpPr>
        <p:spPr>
          <a:xfrm>
            <a:off x="195603" y="5494587"/>
            <a:ext cx="5155213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Figure 5: Fingerprint Types Courtesy of </a:t>
            </a:r>
            <a:br>
              <a:rPr lang="en-US" sz="1600" dirty="0">
                <a:solidFill>
                  <a:schemeClr val="bg1"/>
                </a:solidFill>
                <a:latin typeface="Montserrat" pitchFamily="2" charset="77"/>
              </a:rPr>
            </a:br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Headlines on Human Hands</a:t>
            </a:r>
          </a:p>
        </p:txBody>
      </p:sp>
    </p:spTree>
    <p:extLst>
      <p:ext uri="{BB962C8B-B14F-4D97-AF65-F5344CB8AC3E}">
        <p14:creationId xmlns:p14="http://schemas.microsoft.com/office/powerpoint/2010/main" val="193145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6476D2C-7CE0-346A-3B55-FBB19BBEB577}"/>
              </a:ext>
            </a:extLst>
          </p:cNvPr>
          <p:cNvSpPr/>
          <p:nvPr/>
        </p:nvSpPr>
        <p:spPr>
          <a:xfrm>
            <a:off x="6202550" y="1697550"/>
            <a:ext cx="5343549" cy="3633430"/>
          </a:xfrm>
          <a:prstGeom prst="roundRect">
            <a:avLst/>
          </a:prstGeom>
          <a:solidFill>
            <a:srgbClr val="B9AD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itchFamily="2" charset="77"/>
            </a:endParaRPr>
          </a:p>
        </p:txBody>
      </p:sp>
      <p:sp>
        <p:nvSpPr>
          <p:cNvPr id="1469" name="Google Shape;1469;p173"/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BACKGROUND INFORMATION</a:t>
            </a:r>
            <a:endParaRPr sz="4800" b="1" i="0" u="none" strike="noStrike" cap="none" dirty="0">
              <a:solidFill>
                <a:srgbClr val="FFFFFF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cxnSp>
        <p:nvCxnSpPr>
          <p:cNvPr id="2" name="Google Shape;1444;p171">
            <a:extLst>
              <a:ext uri="{FF2B5EF4-FFF2-40B4-BE49-F238E27FC236}">
                <a16:creationId xmlns:a16="http://schemas.microsoft.com/office/drawing/2014/main" id="{5FE65E1E-3E8C-96C0-E623-01B5FDFEC7C4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6B31EB00-8C59-010C-E9A7-4C69BB1846FA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" name="Picture 1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6228D7BE-02F5-D822-60EF-0F6DD11F8D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838" y="1878391"/>
            <a:ext cx="4555744" cy="3072130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CCE63EE6-85E9-6B17-4028-E3EBD7D0667A}"/>
              </a:ext>
            </a:extLst>
          </p:cNvPr>
          <p:cNvSpPr txBox="1">
            <a:spLocks/>
          </p:cNvSpPr>
          <p:nvPr/>
        </p:nvSpPr>
        <p:spPr>
          <a:xfrm>
            <a:off x="645901" y="1555319"/>
            <a:ext cx="5182372" cy="391789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bg1"/>
              </a:buClr>
              <a:buNone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Blood typing (ABO system)</a:t>
            </a:r>
          </a:p>
          <a:p>
            <a:pPr marL="800100" lvl="1" indent="-342900"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Existence of antigens on red blood cells determine blood type</a:t>
            </a:r>
          </a:p>
          <a:p>
            <a:pPr marL="800100" lvl="1" indent="-342900"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A and B antigens determine type of blood (A, B, AB, or O)</a:t>
            </a:r>
          </a:p>
          <a:p>
            <a:pPr marL="800100" lvl="1" indent="-342900"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Rh antigen determines presence of Rhesus factor (indicated by +/-)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7CCDEEB-512B-768A-0435-45D0DBFA57A9}"/>
              </a:ext>
            </a:extLst>
          </p:cNvPr>
          <p:cNvSpPr/>
          <p:nvPr/>
        </p:nvSpPr>
        <p:spPr>
          <a:xfrm>
            <a:off x="6713838" y="4166119"/>
            <a:ext cx="4555744" cy="8516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2C62A3C-7239-210C-A4A7-E0C5DFD0DDD2}"/>
              </a:ext>
            </a:extLst>
          </p:cNvPr>
          <p:cNvSpPr/>
          <p:nvPr/>
        </p:nvSpPr>
        <p:spPr>
          <a:xfrm>
            <a:off x="5626125" y="5460887"/>
            <a:ext cx="6496398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Figure 6: ABO Blood Type System Courtesy of Buzzle.com</a:t>
            </a:r>
          </a:p>
        </p:txBody>
      </p:sp>
    </p:spTree>
    <p:extLst>
      <p:ext uri="{BB962C8B-B14F-4D97-AF65-F5344CB8AC3E}">
        <p14:creationId xmlns:p14="http://schemas.microsoft.com/office/powerpoint/2010/main" val="309944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173"/>
          <p:cNvSpPr txBox="1"/>
          <p:nvPr/>
        </p:nvSpPr>
        <p:spPr>
          <a:xfrm>
            <a:off x="4229332" y="771882"/>
            <a:ext cx="3733336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MATERIALS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6454E8-0CC8-2840-E368-ADE53F02FE81}"/>
              </a:ext>
            </a:extLst>
          </p:cNvPr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lt1"/>
              </a:solidFill>
              <a:latin typeface="Montserra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3" name="Google Shape;1444;p171">
            <a:extLst>
              <a:ext uri="{FF2B5EF4-FFF2-40B4-BE49-F238E27FC236}">
                <a16:creationId xmlns:a16="http://schemas.microsoft.com/office/drawing/2014/main" id="{ED736886-4C53-4EB0-3FBD-1DE0398993F5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" name="Google Shape;1444;p171">
            <a:extLst>
              <a:ext uri="{FF2B5EF4-FFF2-40B4-BE49-F238E27FC236}">
                <a16:creationId xmlns:a16="http://schemas.microsoft.com/office/drawing/2014/main" id="{4DFC3658-CD6A-9550-684F-87A2D328B133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7A6C185C-9570-E9AB-BC37-3DAEB6420820}"/>
              </a:ext>
            </a:extLst>
          </p:cNvPr>
          <p:cNvSpPr txBox="1">
            <a:spLocks/>
          </p:cNvSpPr>
          <p:nvPr/>
        </p:nvSpPr>
        <p:spPr>
          <a:xfrm>
            <a:off x="1610436" y="2201886"/>
            <a:ext cx="10581564" cy="3184024"/>
          </a:xfrm>
          <a:prstGeom prst="rect">
            <a:avLst/>
          </a:prstGeom>
        </p:spPr>
        <p:txBody>
          <a:bodyPr numCol="2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Strawberry</a:t>
            </a:r>
          </a:p>
          <a:p>
            <a:pPr marL="342900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Non-iodized table salt (NaCl)</a:t>
            </a:r>
          </a:p>
          <a:p>
            <a:pPr marL="342900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Hand soap (clear, unscented)</a:t>
            </a:r>
          </a:p>
          <a:p>
            <a:pPr marL="342900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95% isopropyl alcohol (0°C)</a:t>
            </a:r>
          </a:p>
          <a:p>
            <a:pPr marL="342900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Distilled water</a:t>
            </a:r>
          </a:p>
          <a:p>
            <a:pPr marL="342900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Strainer</a:t>
            </a:r>
          </a:p>
          <a:p>
            <a:pPr marL="342900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Plastic cups</a:t>
            </a:r>
          </a:p>
          <a:p>
            <a:pPr marL="342900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Ziploc bag</a:t>
            </a:r>
          </a:p>
          <a:p>
            <a:pPr marL="342900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Iron magnetic wand</a:t>
            </a:r>
          </a:p>
          <a:p>
            <a:pPr marL="342900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Iron powder</a:t>
            </a:r>
          </a:p>
          <a:p>
            <a:pPr marL="342900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Blood typing kit</a:t>
            </a:r>
          </a:p>
          <a:p>
            <a:pPr marL="342900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Pipettes</a:t>
            </a:r>
          </a:p>
          <a:p>
            <a:pPr marL="342900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Beaker</a:t>
            </a:r>
          </a:p>
          <a:p>
            <a:pPr marL="342900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Test tubes</a:t>
            </a:r>
          </a:p>
          <a:p>
            <a:pPr marL="342900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Microcentrifuge tubes</a:t>
            </a:r>
          </a:p>
          <a:p>
            <a:pPr marL="342900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Plexiglass pieces</a:t>
            </a:r>
          </a:p>
          <a:p>
            <a:pPr marL="342900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Baby wipes</a:t>
            </a:r>
          </a:p>
          <a:p>
            <a:pPr marL="342900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Meter stick</a:t>
            </a:r>
          </a:p>
        </p:txBody>
      </p:sp>
    </p:spTree>
    <p:extLst>
      <p:ext uri="{BB962C8B-B14F-4D97-AF65-F5344CB8AC3E}">
        <p14:creationId xmlns:p14="http://schemas.microsoft.com/office/powerpoint/2010/main" val="256754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A064E57-BAD5-4A0D-5104-99ACBA661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A6F7E06-748F-A795-5FC8-8015C79136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68FDF3-9E76-2821-0320-043AFC514758}"/>
              </a:ext>
            </a:extLst>
          </p:cNvPr>
          <p:cNvSpPr txBox="1"/>
          <p:nvPr/>
        </p:nvSpPr>
        <p:spPr>
          <a:xfrm>
            <a:off x="741541" y="2246446"/>
            <a:ext cx="535445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Montserrat" pitchFamily="2" charset="77"/>
              </a:rPr>
              <a:t>Follow the video story to solve the murder mystery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Montserrat" pitchFamily="2" charset="77"/>
              </a:rPr>
              <a:t>Learn techniques in Forensic Academy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Montserrat" pitchFamily="2" charset="77"/>
              </a:rPr>
              <a:t>DNA extraction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Montserrat" pitchFamily="2" charset="77"/>
              </a:rPr>
              <a:t>Toxicology Report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Montserrat" pitchFamily="2" charset="77"/>
              </a:rPr>
              <a:t>Fingerprinting</a:t>
            </a:r>
          </a:p>
        </p:txBody>
      </p:sp>
      <p:sp>
        <p:nvSpPr>
          <p:cNvPr id="13" name="Google Shape;1469;p173">
            <a:extLst>
              <a:ext uri="{FF2B5EF4-FFF2-40B4-BE49-F238E27FC236}">
                <a16:creationId xmlns:a16="http://schemas.microsoft.com/office/drawing/2014/main" id="{9E4DC207-5704-439D-8AB8-0CF42F45D392}"/>
              </a:ext>
            </a:extLst>
          </p:cNvPr>
          <p:cNvSpPr txBox="1"/>
          <p:nvPr/>
        </p:nvSpPr>
        <p:spPr>
          <a:xfrm>
            <a:off x="3988436" y="755395"/>
            <a:ext cx="4215127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PROCEDURE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" name="Google Shape;1444;p171">
            <a:extLst>
              <a:ext uri="{FF2B5EF4-FFF2-40B4-BE49-F238E27FC236}">
                <a16:creationId xmlns:a16="http://schemas.microsoft.com/office/drawing/2014/main" id="{3E6B286C-25CB-1A4A-9739-B37807564DE4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" name="Google Shape;1444;p171">
            <a:extLst>
              <a:ext uri="{FF2B5EF4-FFF2-40B4-BE49-F238E27FC236}">
                <a16:creationId xmlns:a16="http://schemas.microsoft.com/office/drawing/2014/main" id="{3B4B2FD2-7560-3F56-3899-590AAF2BD54F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F15D853-C7B1-4384-F202-6A077F1FEDA7}"/>
              </a:ext>
            </a:extLst>
          </p:cNvPr>
          <p:cNvSpPr/>
          <p:nvPr/>
        </p:nvSpPr>
        <p:spPr>
          <a:xfrm>
            <a:off x="6259323" y="1879667"/>
            <a:ext cx="5343549" cy="3633430"/>
          </a:xfrm>
          <a:prstGeom prst="roundRect">
            <a:avLst/>
          </a:prstGeom>
          <a:solidFill>
            <a:srgbClr val="B9AD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2631911-FC2E-D781-0389-F64F59165705}"/>
              </a:ext>
            </a:extLst>
          </p:cNvPr>
          <p:cNvGrpSpPr/>
          <p:nvPr/>
        </p:nvGrpSpPr>
        <p:grpSpPr>
          <a:xfrm>
            <a:off x="6411734" y="2250144"/>
            <a:ext cx="5038725" cy="2971800"/>
            <a:chOff x="6564147" y="2420772"/>
            <a:chExt cx="5038725" cy="2971800"/>
          </a:xfrm>
        </p:grpSpPr>
        <p:pic>
          <p:nvPicPr>
            <p:cNvPr id="5" name="Picture 4" descr="A picture containing game&#10;&#10;Description automatically generated">
              <a:extLst>
                <a:ext uri="{FF2B5EF4-FFF2-40B4-BE49-F238E27FC236}">
                  <a16:creationId xmlns:a16="http://schemas.microsoft.com/office/drawing/2014/main" id="{7594C964-0455-36B9-B81C-448889569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4147" y="2420772"/>
              <a:ext cx="5038725" cy="297180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D473F04-77D4-9533-ACDB-0518B42BECAC}"/>
                </a:ext>
              </a:extLst>
            </p:cNvPr>
            <p:cNvSpPr/>
            <p:nvPr/>
          </p:nvSpPr>
          <p:spPr>
            <a:xfrm>
              <a:off x="8334103" y="2420772"/>
              <a:ext cx="2495006" cy="413868"/>
            </a:xfrm>
            <a:prstGeom prst="rect">
              <a:avLst/>
            </a:prstGeom>
            <a:solidFill>
              <a:srgbClr val="B9AD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4544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776</Words>
  <Application>Microsoft Macintosh PowerPoint</Application>
  <PresentationFormat>Widescreen</PresentationFormat>
  <Paragraphs>207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Proxima Nova</vt:lpstr>
      <vt:lpstr>Calibri</vt:lpstr>
      <vt:lpstr>Montserrat Black</vt:lpstr>
      <vt:lpstr>Montserrat</vt:lpstr>
      <vt:lpstr>Calibri Light</vt:lpstr>
      <vt:lpstr>Arial</vt:lpstr>
      <vt:lpstr>Proxima Nova Rg</vt:lpstr>
      <vt:lpstr>Quattrocento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EG</cp:lastModifiedBy>
  <cp:revision>60</cp:revision>
  <dcterms:created xsi:type="dcterms:W3CDTF">2019-06-25T23:10:16Z</dcterms:created>
  <dcterms:modified xsi:type="dcterms:W3CDTF">2024-04-02T16:18:28Z</dcterms:modified>
</cp:coreProperties>
</file>