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8" r:id="rId6"/>
    <p:sldId id="262" r:id="rId7"/>
    <p:sldId id="270" r:id="rId8"/>
    <p:sldId id="269" r:id="rId9"/>
    <p:sldId id="272" r:id="rId10"/>
    <p:sldId id="271" r:id="rId11"/>
    <p:sldId id="273" r:id="rId12"/>
    <p:sldId id="274" r:id="rId13"/>
    <p:sldId id="275" r:id="rId14"/>
    <p:sldId id="276" r:id="rId15"/>
    <p:sldId id="267" r:id="rId16"/>
    <p:sldId id="277" r:id="rId17"/>
    <p:sldId id="278" r:id="rId18"/>
    <p:sldId id="265" r:id="rId19"/>
    <p:sldId id="279" r:id="rId20"/>
    <p:sldId id="280" r:id="rId21"/>
    <p:sldId id="281" r:id="rId22"/>
    <p:sldId id="264" r:id="rId23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mbria Math" panose="02040503050406030204" pitchFamily="18" charset="0"/>
      <p:regular r:id="rId30"/>
    </p:embeddedFont>
    <p:embeddedFont>
      <p:font typeface="Gotham Medium" panose="02000603030000020004" pitchFamily="2" charset="0"/>
      <p:regular r:id="rId31"/>
      <p:italic r:id="rId32"/>
    </p:embeddedFont>
    <p:embeddedFont>
      <p:font typeface="Proxima Nova Lt" panose="02000506030000020004" pitchFamily="50" charset="0"/>
      <p:bold r:id="rId33"/>
    </p:embeddedFont>
    <p:embeddedFont>
      <p:font typeface="Proxima Nova Rg" panose="02000506030000020004" pitchFamily="2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71019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PROTOTYPING WITH MICROCONTROLLERS, SENSORS &amp;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788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28979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Datatypes</a:t>
            </a:r>
            <a:r>
              <a:rPr lang="en-US" dirty="0">
                <a:latin typeface="Proxima Nova Rg" panose="02000506030000020004" pitchFamily="2" charset="0"/>
              </a:rPr>
              <a:t> – different kinds of data values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int, double, char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Operators</a:t>
            </a:r>
            <a:r>
              <a:rPr lang="en-US" dirty="0">
                <a:latin typeface="Proxima Nova Rg" panose="02000506030000020004" pitchFamily="2" charset="0"/>
              </a:rPr>
              <a:t> – perform operations on variables and constants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+, =, ==, &lt;=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Variables and constants</a:t>
            </a:r>
            <a:r>
              <a:rPr lang="en-US" dirty="0">
                <a:latin typeface="Proxima Nova Rg" panose="02000506030000020004" pitchFamily="2" charset="0"/>
              </a:rPr>
              <a:t> – hold data according to datatype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635958" y="581620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Examples of Constants and Variables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6" name="Picture 5" descr="A picture containing table, bird&#10;&#10;Description automatically generated">
            <a:extLst>
              <a:ext uri="{FF2B5EF4-FFF2-40B4-BE49-F238E27FC236}">
                <a16:creationId xmlns:a16="http://schemas.microsoft.com/office/drawing/2014/main" id="{930DB830-21C3-4633-AD2F-88E60C47E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71" y="4116544"/>
            <a:ext cx="4610789" cy="172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Conditional statements</a:t>
            </a:r>
            <a:r>
              <a:rPr lang="en-US" dirty="0">
                <a:latin typeface="Proxima Nova Rg" panose="02000506030000020004" pitchFamily="2" charset="0"/>
              </a:rPr>
              <a:t> – run code enclosed by curly brackets when condition is met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5708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Conditional Statements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222199-9919-439A-9039-2500750656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Loops </a:t>
            </a:r>
            <a:r>
              <a:rPr lang="en-US" dirty="0">
                <a:latin typeface="Proxima Nova Rg" panose="02000506030000020004" pitchFamily="2" charset="0"/>
              </a:rPr>
              <a:t>– runs section of code repeatedly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While loops</a:t>
            </a:r>
            <a:r>
              <a:rPr lang="en-US" sz="2400" dirty="0">
                <a:latin typeface="Proxima Nova Rg" panose="02000506030000020004" pitchFamily="2" charset="0"/>
              </a:rPr>
              <a:t> – runs code until the end condition is met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For loops</a:t>
            </a:r>
            <a:r>
              <a:rPr lang="en-US" sz="2400" dirty="0">
                <a:latin typeface="Proxima Nova Rg" panose="02000506030000020004" pitchFamily="2" charset="0"/>
              </a:rPr>
              <a:t> – runs code for a specific number of times 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449061" y="571033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While and For Loops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DEF613-CEA8-4712-AB2D-652A184AF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17" y="3331029"/>
            <a:ext cx="5972902" cy="237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38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406" y="1923350"/>
            <a:ext cx="601086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</a:t>
            </a:r>
            <a:r>
              <a:rPr lang="en-US" dirty="0">
                <a:latin typeface="Proxima Nova Rg" panose="02000506030000020004" pitchFamily="2" charset="0"/>
              </a:rPr>
              <a:t>– form of energy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transfer</a:t>
            </a:r>
            <a:r>
              <a:rPr lang="en-US" dirty="0">
                <a:latin typeface="Proxima Nova Rg" panose="02000506030000020004" pitchFamily="2" charset="0"/>
              </a:rPr>
              <a:t> – process of thermal energy moving from one body to another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Conduction</a:t>
            </a:r>
            <a:r>
              <a:rPr lang="en-US" sz="2400" dirty="0">
                <a:latin typeface="Proxima Nova Rg" panose="02000506030000020004" pitchFamily="2" charset="0"/>
              </a:rPr>
              <a:t> – through solids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Convection</a:t>
            </a:r>
            <a:r>
              <a:rPr lang="en-US" sz="2400" dirty="0">
                <a:latin typeface="Proxima Nova Rg" panose="02000506030000020004" pitchFamily="2" charset="0"/>
              </a:rPr>
              <a:t> – within a fluid medium (liquid or gas)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Radiation</a:t>
            </a:r>
            <a:r>
              <a:rPr lang="en-US" sz="2400" dirty="0">
                <a:latin typeface="Proxima Nova Rg" panose="02000506030000020004" pitchFamily="2" charset="0"/>
              </a:rPr>
              <a:t> – emitted energy in all directions with or without a medium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09247" y="542634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Modes of heat transfer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Mr. Oey’s Science Classes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4BE804B-715A-4C2D-8D40-EFF5DB29E6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Color </a:t>
            </a:r>
            <a:r>
              <a:rPr lang="en-US" dirty="0">
                <a:latin typeface="Proxima Nova Rg" panose="02000506030000020004" pitchFamily="2" charset="0"/>
              </a:rPr>
              <a:t>– property of light that affects thermal insulation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Thermodynamic system </a:t>
            </a:r>
            <a:r>
              <a:rPr lang="en-US" dirty="0">
                <a:latin typeface="Proxima Nova Rg" panose="02000506030000020004" pitchFamily="2" charset="0"/>
              </a:rPr>
              <a:t>– defined area in the Universe separated by a boundary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Open</a:t>
            </a:r>
            <a:r>
              <a:rPr lang="en-US" sz="2400" dirty="0">
                <a:latin typeface="Proxima Nova Rg" panose="02000506030000020004" pitchFamily="2" charset="0"/>
              </a:rPr>
              <a:t> – transfers mass and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Closed</a:t>
            </a:r>
            <a:r>
              <a:rPr lang="en-US" sz="2400" dirty="0">
                <a:latin typeface="Proxima Nova Rg" panose="02000506030000020004" pitchFamily="2" charset="0"/>
              </a:rPr>
              <a:t> – only transfers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Isolated</a:t>
            </a:r>
            <a:r>
              <a:rPr lang="en-US" sz="2400" dirty="0">
                <a:latin typeface="Proxima Nova Rg" panose="02000506030000020004" pitchFamily="2" charset="0"/>
              </a:rPr>
              <a:t> – cannot transfer mass or heat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331187" y="497062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Open (left), closed (center), and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isolated (right) systems courtesy of x-engineer.org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6" name="Picture 5" descr="A picture containing bottle&#10;&#10;Description automatically generated">
            <a:extLst>
              <a:ext uri="{FF2B5EF4-FFF2-40B4-BE49-F238E27FC236}">
                <a16:creationId xmlns:a16="http://schemas.microsoft.com/office/drawing/2014/main" id="{978A45BA-FBE2-452E-85E3-01F933AC4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4" y="2528532"/>
            <a:ext cx="4165781" cy="240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25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73244"/>
            <a:ext cx="10581564" cy="4148734"/>
          </a:xfrm>
        </p:spPr>
        <p:txBody>
          <a:bodyPr anchor="ctr">
            <a:normAutofit/>
          </a:bodyPr>
          <a:lstStyle/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Arduino </a:t>
            </a:r>
            <a:r>
              <a:rPr lang="en-US" dirty="0" err="1">
                <a:latin typeface="Proxima Nova Rg" panose="02000506030000020004" pitchFamily="2" charset="0"/>
              </a:rPr>
              <a:t>RedBoard</a:t>
            </a:r>
            <a:r>
              <a:rPr lang="en-US" dirty="0">
                <a:latin typeface="Proxima Nova Rg" panose="02000506030000020004" pitchFamily="2" charset="0"/>
              </a:rPr>
              <a:t> and USB cable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Arduino IDE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Breadboard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Jumper wires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220 Ω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2.2 </a:t>
            </a:r>
            <a:r>
              <a:rPr lang="en-US" dirty="0" err="1">
                <a:latin typeface="Proxima Nova Rg" panose="02000506030000020004" pitchFamily="2" charset="0"/>
              </a:rPr>
              <a:t>kΩ</a:t>
            </a:r>
            <a:r>
              <a:rPr lang="en-US" dirty="0">
                <a:latin typeface="Proxima Nova Rg" panose="02000506030000020004" pitchFamily="2" charset="0"/>
              </a:rPr>
              <a:t>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Push-button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Thermistor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5" name="Picture 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EE2BDA45-E4F0-4D04-ABCA-903A44D7F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81" y="2246019"/>
            <a:ext cx="3835967" cy="31327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09432-4BE2-4082-B829-850D0CFF11FD}"/>
              </a:ext>
            </a:extLst>
          </p:cNvPr>
          <p:cNvSpPr/>
          <p:nvPr/>
        </p:nvSpPr>
        <p:spPr>
          <a:xfrm>
            <a:off x="6186057" y="538010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Prototyping with a breadboard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</a:t>
            </a:r>
            <a:r>
              <a:rPr lang="en-US" sz="1600" dirty="0" err="1">
                <a:latin typeface="Proxima Nova Rg" panose="02000506030000020004" pitchFamily="2" charset="0"/>
              </a:rPr>
              <a:t>SparkFun</a:t>
            </a:r>
            <a:endParaRPr lang="en-US" sz="16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18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5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</a:t>
            </a:r>
            <a:r>
              <a:rPr lang="en-US" dirty="0">
                <a:latin typeface="Proxima Nova Rg" panose="02000506030000020004" pitchFamily="2" charset="0"/>
              </a:rPr>
              <a:t> Build an LED circuit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</a:t>
            </a:r>
            <a:r>
              <a:rPr lang="en-US" dirty="0">
                <a:latin typeface="Proxima Nova Rg" panose="02000506030000020004" pitchFamily="2" charset="0"/>
              </a:rPr>
              <a:t> Add a button to control the LED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3:</a:t>
            </a:r>
            <a:r>
              <a:rPr lang="en-US" dirty="0">
                <a:latin typeface="Proxima Nova Rg" panose="02000506030000020004" pitchFamily="2" charset="0"/>
              </a:rPr>
              <a:t> Thermal insulation device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Goal is to slow heat loss from a heated jar of beeswax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 code to the Arduino program for the thermistor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the thermistor circuit using the Arduino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Design and build a thermal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the thermal insulating device and analyze the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5" name="Picture 4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038FB454-8E36-4945-8205-7348E312FD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4826" r="3692" b="20191"/>
          <a:stretch/>
        </p:blipFill>
        <p:spPr>
          <a:xfrm>
            <a:off x="9080110" y="2498113"/>
            <a:ext cx="2560846" cy="2361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A4235F-D6E8-4269-B50B-2AC511405335}"/>
              </a:ext>
            </a:extLst>
          </p:cNvPr>
          <p:cNvSpPr/>
          <p:nvPr/>
        </p:nvSpPr>
        <p:spPr>
          <a:xfrm>
            <a:off x="7782926" y="48430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14: Jar of beeswax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with thermistor</a:t>
            </a:r>
          </a:p>
        </p:txBody>
      </p:sp>
    </p:spTree>
    <p:extLst>
      <p:ext uri="{BB962C8B-B14F-4D97-AF65-F5344CB8AC3E}">
        <p14:creationId xmlns:p14="http://schemas.microsoft.com/office/powerpoint/2010/main" val="4225119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will be judged by the </a:t>
                </a:r>
                <a:r>
                  <a:rPr lang="en-US" dirty="0">
                    <a:latin typeface="Proxima Nova Lt" panose="02000506030000020004" pitchFamily="50" charset="0"/>
                  </a:rPr>
                  <a:t>lowest</a:t>
                </a:r>
                <a:r>
                  <a:rPr lang="en-US" dirty="0">
                    <a:latin typeface="Proxima Nova Rg" panose="02000506030000020004" pitchFamily="2" charset="0"/>
                  </a:rPr>
                  <a:t> minimal design ratio (MDR):</a:t>
                </a:r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𝑀𝐷𝑅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 lvl="1" algn="l"/>
                <a:endParaRPr lang="en-US" sz="2400" dirty="0">
                  <a:latin typeface="Proxima Nova Rg" panose="02000506030000020004" pitchFamily="2" charset="0"/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Insulating capacity (IC) is the change in temperature over time </a:t>
                </a:r>
                <a:br>
                  <a:rPr lang="en-US" sz="2400" dirty="0">
                    <a:latin typeface="Proxima Nova Rg" panose="02000506030000020004" pitchFamily="2" charset="0"/>
                  </a:rPr>
                </a:br>
                <a:r>
                  <a:rPr lang="en-US" sz="2400" dirty="0">
                    <a:latin typeface="Proxima Nova Rg" panose="02000506030000020004" pitchFamily="2" charset="0"/>
                  </a:rPr>
                  <a:t>of the beeswax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Cost is the total cost of the insulating device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R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room temperature (obtain from TA)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F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final temperature of the beeswax (obtain from data)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52540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622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72967C-1668-4A06-9640-C17C444C22B3}"/>
              </a:ext>
            </a:extLst>
          </p:cNvPr>
          <p:cNvSpPr/>
          <p:nvPr/>
        </p:nvSpPr>
        <p:spPr>
          <a:xfrm>
            <a:off x="782319" y="2257755"/>
            <a:ext cx="2435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Material costs for the thermal insulation device competition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021029"/>
              </p:ext>
            </p:extLst>
          </p:nvPr>
        </p:nvGraphicFramePr>
        <p:xfrm>
          <a:off x="3361508" y="1695876"/>
          <a:ext cx="5468983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122352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2321888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Large foam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Lid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Pack of clay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bag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Wool fabric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2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Cotton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3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Popsicle sticks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Paper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Styrofoam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94933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65686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Aluminum foil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550906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Plastic wrap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176310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Large foam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55892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Cannot move thermistor placement with respect to the lid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Insulating device cannot be touched while testing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External heat sources are prohibited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must be inside the container within 30 seconds of receiving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cannot be returned (no restarts)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At least one material must be used in the design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Try not to touch the hot jar or beeswax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8969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2" descr="Image result for prototyping with arduino">
            <a:extLst>
              <a:ext uri="{FF2B5EF4-FFF2-40B4-BE49-F238E27FC236}">
                <a16:creationId xmlns:a16="http://schemas.microsoft.com/office/drawing/2014/main" id="{EEAA5640-DA29-49C8-B49B-EB89A60A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80" y="2482568"/>
            <a:ext cx="4299468" cy="2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D56C2C-FBAB-42FE-B956-14F14D3CE0D7}"/>
              </a:ext>
            </a:extLst>
          </p:cNvPr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Prototyping with an Arduino board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original data, graph, and photo of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competition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Describe the design of the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competition results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178311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Think safety! </a:t>
            </a:r>
            <a:r>
              <a:rPr lang="en-US" dirty="0">
                <a:latin typeface="Proxima Nova Rg" panose="02000506030000020004" pitchFamily="2" charset="0"/>
              </a:rPr>
              <a:t>Don’t touch hot wax or jar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E62B87-54D0-440E-9D07-D8B56587C5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29674" r="28032" b="36953"/>
          <a:stretch/>
        </p:blipFill>
        <p:spPr>
          <a:xfrm>
            <a:off x="7742505" y="2750977"/>
            <a:ext cx="2939143" cy="228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6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utilize electrical components, an Arduino board, and the Arduino IDE to: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 an LED with and without a button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a design prototype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design a device to slow the rate of heat loss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the device into a competition to obtain the lowest minimal design ratio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Prototyping</a:t>
                </a:r>
                <a:r>
                  <a:rPr lang="en-US" dirty="0">
                    <a:latin typeface="Proxima Nova Rg" panose="02000506030000020004" pitchFamily="2" charset="0"/>
                  </a:rPr>
                  <a:t> – process of designing and building an early model of a product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Electricity</a:t>
                </a:r>
                <a:r>
                  <a:rPr lang="en-US" dirty="0">
                    <a:latin typeface="Proxima Nova Rg" panose="02000506030000020004" pitchFamily="2" charset="0"/>
                  </a:rPr>
                  <a:t> – the movement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Current</a:t>
                </a:r>
                <a:r>
                  <a:rPr lang="en-US" sz="2400" dirty="0">
                    <a:latin typeface="Proxima Nova Rg" panose="02000506030000020004" pitchFamily="2" charset="0"/>
                  </a:rPr>
                  <a:t> [A] – flow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Voltage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[V] – difference in charge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Resistance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[Ω] – opposition to current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Ohm’s Law:</a:t>
                </a:r>
                <a:r>
                  <a:rPr lang="en-US" sz="2400" dirty="0">
                    <a:latin typeface="Proxima Nova Rg" panose="02000506030000020004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𝐼𝑅</m:t>
                    </m:r>
                  </m:oMath>
                </a14:m>
                <a:endParaRPr lang="en-US" sz="24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  <a:blipFill>
                <a:blip r:embed="rId2"/>
                <a:stretch>
                  <a:fillRect l="-1304"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596743" y="556763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Ohm’s Law courtesy of Instructables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B62BDE-5947-4352-94A5-0BD51EA411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524"/>
          <a:stretch/>
        </p:blipFill>
        <p:spPr>
          <a:xfrm>
            <a:off x="7084890" y="2035042"/>
            <a:ext cx="3932126" cy="355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Common electrical components: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voltage 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Push-buttons and switches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Diodes and transistors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Light emitting diodes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Electrical components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4" descr="Image result for electrical components">
            <a:extLst>
              <a:ext uri="{FF2B5EF4-FFF2-40B4-BE49-F238E27FC236}">
                <a16:creationId xmlns:a16="http://schemas.microsoft.com/office/drawing/2014/main" id="{556894D4-0597-4B86-B628-4E301804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82" y="2161223"/>
            <a:ext cx="502709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1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5EC654C1-CBBD-4AE4-B372-79F1AA073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34" y="2872769"/>
            <a:ext cx="3306355" cy="2479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3384" y="1923350"/>
            <a:ext cx="55612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DC voltage sources</a:t>
            </a:r>
            <a:r>
              <a:rPr lang="en-US" dirty="0">
                <a:latin typeface="Proxima Nova Rg" panose="02000506030000020004" pitchFamily="2" charset="0"/>
              </a:rPr>
              <a:t> – power circuits with voltage difference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Resistors</a:t>
            </a:r>
            <a:r>
              <a:rPr lang="en-US" dirty="0">
                <a:latin typeface="Proxima Nova Rg" panose="02000506030000020004" pitchFamily="2" charset="0"/>
              </a:rPr>
              <a:t> – reduce the current flowing through a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Color-coded to indicate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resistance value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Thermistor</a:t>
            </a:r>
            <a:r>
              <a:rPr lang="en-US" sz="2400" dirty="0">
                <a:latin typeface="Proxima Nova Rg" panose="02000506030000020004" pitchFamily="2" charset="0"/>
              </a:rPr>
              <a:t> – thermal resistor used to measure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DC voltage source (left), thermistor (top right), and resistor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4" name="Picture 4" descr="Image result for Battery dc">
            <a:extLst>
              <a:ext uri="{FF2B5EF4-FFF2-40B4-BE49-F238E27FC236}">
                <a16:creationId xmlns:a16="http://schemas.microsoft.com/office/drawing/2014/main" id="{D1CC8D25-30DB-4B39-8517-CEA64BCF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0" y="210108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ircuit board&#10;&#10;Description automatically generated">
            <a:extLst>
              <a:ext uri="{FF2B5EF4-FFF2-40B4-BE49-F238E27FC236}">
                <a16:creationId xmlns:a16="http://schemas.microsoft.com/office/drawing/2014/main" id="{50330A35-2145-4901-8D8B-B58DBCC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3665" r="5111" b="7148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923350"/>
            <a:ext cx="568864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Push-buttons and switches </a:t>
            </a:r>
            <a:r>
              <a:rPr lang="en-US" dirty="0">
                <a:latin typeface="Proxima Nova Rg" panose="02000506030000020004" pitchFamily="2" charset="0"/>
              </a:rPr>
              <a:t>– interrupt or divert current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Diodes and transistors</a:t>
            </a:r>
            <a:r>
              <a:rPr lang="en-US" dirty="0">
                <a:latin typeface="Proxima Nova Rg" panose="02000506030000020004" pitchFamily="2" charset="0"/>
              </a:rPr>
              <a:t> – allow current to pass in only one direction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Light emitting diodes (LEDs)</a:t>
            </a:r>
            <a:r>
              <a:rPr lang="en-US" sz="2400" dirty="0">
                <a:latin typeface="Proxima Nova Rg" panose="02000506030000020004" pitchFamily="2" charset="0"/>
              </a:rPr>
              <a:t> – diodes that use low voltage and 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Push-button (top left), switch (top right), LED (bottom left), and transistor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sitting, table, white, remote&#10;&#10;Description automatically generated">
            <a:extLst>
              <a:ext uri="{FF2B5EF4-FFF2-40B4-BE49-F238E27FC236}">
                <a16:creationId xmlns:a16="http://schemas.microsoft.com/office/drawing/2014/main" id="{BF68C0FA-64B8-444A-9FB4-AACB7E2C29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8405" r="7500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</p:spPr>
      </p:pic>
      <p:pic>
        <p:nvPicPr>
          <p:cNvPr id="10" name="Picture 9" descr="A picture containing bottle, brush&#10;&#10;Description automatically generated">
            <a:extLst>
              <a:ext uri="{FF2B5EF4-FFF2-40B4-BE49-F238E27FC236}">
                <a16:creationId xmlns:a16="http://schemas.microsoft.com/office/drawing/2014/main" id="{0FED47CA-F623-435D-8802-F92609383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97" y="3913608"/>
            <a:ext cx="1493844" cy="1493844"/>
          </a:xfrm>
          <a:prstGeom prst="rect">
            <a:avLst/>
          </a:prstGeom>
        </p:spPr>
      </p:pic>
      <p:pic>
        <p:nvPicPr>
          <p:cNvPr id="18" name="Picture 17" descr="A picture containing red, sitting, table, orange&#10;&#10;Description automatically generated">
            <a:extLst>
              <a:ext uri="{FF2B5EF4-FFF2-40B4-BE49-F238E27FC236}">
                <a16:creationId xmlns:a16="http://schemas.microsoft.com/office/drawing/2014/main" id="{562587C6-6728-4D79-AB4F-20B090F3BC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2705" r="5550" b="23927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08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Microcontroller</a:t>
            </a:r>
            <a:r>
              <a:rPr lang="en-US" dirty="0">
                <a:latin typeface="Proxima Nova Rg" panose="02000506030000020004" pitchFamily="2" charset="0"/>
              </a:rPr>
              <a:t> – inexpensive, programmable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3.3V</a:t>
            </a:r>
            <a:r>
              <a:rPr lang="en-US" sz="2400" dirty="0">
                <a:latin typeface="Proxima Nova Rg" panose="02000506030000020004" pitchFamily="2" charset="0"/>
              </a:rPr>
              <a:t> –  typically used to power low-voltage sensors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5V</a:t>
            </a:r>
            <a:r>
              <a:rPr lang="en-US" sz="2400" dirty="0">
                <a:latin typeface="Proxima Nova Rg" panose="02000506030000020004" pitchFamily="2" charset="0"/>
              </a:rPr>
              <a:t> – most common power pin used to power circuits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GND</a:t>
            </a:r>
            <a:r>
              <a:rPr lang="en-US" sz="2400" dirty="0">
                <a:latin typeface="Proxima Nova Rg" panose="02000506030000020004" pitchFamily="2" charset="0"/>
              </a:rPr>
              <a:t> –  ground pin (0 V)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VIN</a:t>
            </a:r>
            <a:r>
              <a:rPr lang="en-US" sz="2400" dirty="0">
                <a:latin typeface="Proxima Nova Rg" panose="02000506030000020004" pitchFamily="2" charset="0"/>
              </a:rPr>
              <a:t> –  voltage-in can be used to power the board using a battery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81095" y="536856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Arduino </a:t>
            </a:r>
            <a:r>
              <a:rPr lang="en-US" sz="1600" dirty="0" err="1">
                <a:latin typeface="Proxima Nova Rg" panose="02000506030000020004" pitchFamily="2" charset="0"/>
              </a:rPr>
              <a:t>RedBoard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1" name="Picture 4" descr="Redboard info.jpg">
            <a:extLst>
              <a:ext uri="{FF2B5EF4-FFF2-40B4-BE49-F238E27FC236}">
                <a16:creationId xmlns:a16="http://schemas.microsoft.com/office/drawing/2014/main" id="{9DE003A6-E9AD-49E9-A94B-2A78374C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17" y="2202953"/>
            <a:ext cx="3966493" cy="25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dboard pins.jpg">
            <a:extLst>
              <a:ext uri="{FF2B5EF4-FFF2-40B4-BE49-F238E27FC236}">
                <a16:creationId xmlns:a16="http://schemas.microsoft.com/office/drawing/2014/main" id="{773FB452-7F82-413B-8FBC-33A37A50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45" y="2887335"/>
            <a:ext cx="1580386" cy="24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023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4" y="1949476"/>
            <a:ext cx="360291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Arduino IDE </a:t>
            </a:r>
            <a:r>
              <a:rPr lang="en-US" dirty="0">
                <a:latin typeface="Proxima Nova Rg" panose="02000506030000020004" pitchFamily="2" charset="0"/>
              </a:rPr>
              <a:t>– program to edit, compile, and upload code to the Arduino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Code written in the </a:t>
            </a:r>
            <a:r>
              <a:rPr lang="en-US" sz="2400" dirty="0">
                <a:latin typeface="Proxima Nova Lt" panose="02000506030000020004" pitchFamily="50" charset="0"/>
              </a:rPr>
              <a:t>A</a:t>
            </a:r>
            <a:r>
              <a:rPr lang="en-US" dirty="0">
                <a:latin typeface="Proxima Nova Lt" panose="02000506030000020004" pitchFamily="50" charset="0"/>
              </a:rPr>
              <a:t>rduino programming language </a:t>
            </a:r>
            <a:r>
              <a:rPr lang="en-US" dirty="0">
                <a:latin typeface="Proxima Nova Rg" panose="02000506030000020004" pitchFamily="2" charset="0"/>
              </a:rPr>
              <a:t>(based on C/C++)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5" name="Picture 2" descr="https://manual.eg.poly.edu/images/thumb/6/65/Arduinoide.jpg/300px-Arduinoide.jpg">
            <a:extLst>
              <a:ext uri="{FF2B5EF4-FFF2-40B4-BE49-F238E27FC236}">
                <a16:creationId xmlns:a16="http://schemas.microsoft.com/office/drawing/2014/main" id="{5FE33B57-DF09-42BD-8A0F-1F004D7B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88" y="1857456"/>
            <a:ext cx="3894153" cy="43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manual.eg.poly.edu/images/f/f5/Sketchareas.jpg">
            <a:extLst>
              <a:ext uri="{FF2B5EF4-FFF2-40B4-BE49-F238E27FC236}">
                <a16:creationId xmlns:a16="http://schemas.microsoft.com/office/drawing/2014/main" id="{F0732B27-F633-4B57-80C5-52B0C021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59" y="1862234"/>
            <a:ext cx="3235802" cy="42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Proxima Nova Rg" panose="02000506030000020004" pitchFamily="2" charset="0"/>
              </a:rPr>
              <a:t>Figure 7: Arduino IDE</a:t>
            </a:r>
          </a:p>
        </p:txBody>
      </p:sp>
    </p:spTree>
    <p:extLst>
      <p:ext uri="{BB962C8B-B14F-4D97-AF65-F5344CB8AC3E}">
        <p14:creationId xmlns:p14="http://schemas.microsoft.com/office/powerpoint/2010/main" val="1332338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1046</Words>
  <Application>Microsoft Office PowerPoint</Application>
  <PresentationFormat>Widescreen</PresentationFormat>
  <Paragraphs>199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Proxima Nova Lt</vt:lpstr>
      <vt:lpstr>Calibri Light</vt:lpstr>
      <vt:lpstr>Proxima Nova Rg</vt:lpstr>
      <vt:lpstr>Gotham Medium</vt:lpstr>
      <vt:lpstr>Cambria Math</vt:lpstr>
      <vt:lpstr>Arial</vt:lpstr>
      <vt:lpstr>Office Theme</vt:lpstr>
      <vt:lpstr>PROTOTYPING WITH MICROCONTROLLERS, SENSORS &amp; MATERIALS</vt:lpstr>
      <vt:lpstr>AGENDA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63</cp:revision>
  <dcterms:created xsi:type="dcterms:W3CDTF">2019-06-25T23:10:16Z</dcterms:created>
  <dcterms:modified xsi:type="dcterms:W3CDTF">2020-02-27T02:52:22Z</dcterms:modified>
</cp:coreProperties>
</file>