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bold r:id="rId28"/>
      <p:italic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Proxima Nova Lt" panose="020005060300000200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eMF3F4KYkEu3l9Pw87n2sJTV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0969C5-DA8D-4B8F-9252-5A1CBE9066FF}">
  <a:tblStyle styleId="{150969C5-DA8D-4B8F-9252-5A1CBE9066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24"/>
  </p:normalViewPr>
  <p:slideViewPr>
    <p:cSldViewPr snapToGrid="0">
      <p:cViewPr varScale="1">
        <p:scale>
          <a:sx n="48" d="100"/>
          <a:sy n="48" d="100"/>
        </p:scale>
        <p:origin x="62" y="8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06" name="Google Shape;3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32c8e509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c32c8e5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</a:b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WATER FILTERS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8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3" name="Google Shape;203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First Process Unit Example</a:t>
            </a:r>
            <a:endParaRPr dirty="0"/>
          </a:p>
        </p:txBody>
      </p:sp>
      <p:sp>
        <p:nvSpPr>
          <p:cNvPr id="208" name="Google Shape;208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19" name="Google Shape;219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Second Process Unit Example</a:t>
            </a:r>
            <a:endParaRPr dirty="0"/>
          </a:p>
        </p:txBody>
      </p:sp>
      <p:sp>
        <p:nvSpPr>
          <p:cNvPr id="224" name="Google Shape;224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Third Process Unit Example</a:t>
            </a:r>
            <a:endParaRPr dirty="0"/>
          </a:p>
        </p:txBody>
      </p:sp>
      <p:sp>
        <p:nvSpPr>
          <p:cNvPr id="236" name="Google Shape;236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39" name="Google Shape;239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Complete Process Flow Diagram Example</a:t>
            </a:r>
            <a:endParaRPr dirty="0"/>
          </a:p>
        </p:txBody>
      </p:sp>
      <p:sp>
        <p:nvSpPr>
          <p:cNvPr id="250" name="Google Shape;250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sp>
        <p:nvSpPr>
          <p:cNvPr id="251" name="Google Shape;251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2" name="Google Shape;252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63" name="Google Shape;263;p13" descr="A picture containing cup, table, indoor, glas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165" y="2770645"/>
            <a:ext cx="2707225" cy="27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3" descr="A picture containing food, rock, sn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2263" y="3752988"/>
            <a:ext cx="2193321" cy="21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576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 </a:t>
            </a:r>
            <a:r>
              <a:rPr lang="en-US" sz="24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Water filter design analysis- Excel exercise</a:t>
            </a:r>
            <a:endParaRPr lang="en-US" sz="2400" b="1" i="0" u="none" strike="noStrike" cap="none" dirty="0">
              <a:solidFill>
                <a:schemeClr val="dk1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indent="-342900">
              <a:lnSpc>
                <a:spcPct val="90000"/>
              </a:lnSpc>
              <a:spcBef>
                <a:spcPts val="576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 </a:t>
            </a:r>
            <a:r>
              <a:rPr lang="en-US" sz="24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Initial Data</a:t>
            </a:r>
            <a:endParaRPr lang="en-US" sz="2400" b="1" i="0" u="none" strike="noStrike" cap="none" dirty="0">
              <a:solidFill>
                <a:schemeClr val="dk1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Balance the pH of the contaminated solution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</a:t>
            </a: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4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Flocculation and coagulation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5: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Water filter design and assembly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6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dirty="0">
                <a:solidFill>
                  <a:schemeClr val="dk1"/>
                </a:solidFill>
                <a:latin typeface="Proxima Nova"/>
                <a:sym typeface="Proxima Nova"/>
              </a:rPr>
              <a:t> Process flow diagram</a:t>
            </a:r>
            <a:endParaRPr lang="en-US" dirty="0"/>
          </a:p>
          <a:p>
            <a:pPr marL="800100" lvl="2" indent="-342900">
              <a:lnSpc>
                <a:spcPct val="90000"/>
              </a:lnSpc>
              <a:spcBef>
                <a:spcPts val="576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data on Excel datasheet</a:t>
            </a:r>
            <a:endParaRPr lang="en-US" dirty="0">
              <a:ea typeface="Proxima Nova"/>
            </a:endParaRPr>
          </a:p>
        </p:txBody>
      </p:sp>
      <p:pic>
        <p:nvPicPr>
          <p:cNvPr id="276" name="Google Shape;276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F923B-77CA-494E-922E-5E4B68E39D2F}"/>
              </a:ext>
            </a:extLst>
          </p:cNvPr>
          <p:cNvSpPr txBox="1"/>
          <p:nvPr/>
        </p:nvSpPr>
        <p:spPr>
          <a:xfrm>
            <a:off x="749200" y="2115063"/>
            <a:ext cx="102181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B0604020202020204" charset="0"/>
              </a:rPr>
              <a:t>Water filter design is judged by a Competition Ratio (CR):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Proxima Nova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Proxima Nova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Proxima Nova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Proxima Nova" panose="020B0604020202020204" charset="0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must include at least 3 scoops and at most 6 scoops</a:t>
            </a: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must include at most three of each material </a:t>
            </a: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Proxima Nova" panose="020B0604020202020204" charset="0"/>
            </a:endParaRPr>
          </a:p>
        </p:txBody>
      </p:sp>
      <p:sp>
        <p:nvSpPr>
          <p:cNvPr id="281" name="Google Shape;28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82" name="Google Shape;28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286" name="Google Shape;28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c32c8e5099_0_23"/>
          <p:cNvSpPr txBox="1"/>
          <p:nvPr/>
        </p:nvSpPr>
        <p:spPr>
          <a:xfrm>
            <a:off x="749200" y="2153150"/>
            <a:ext cx="1069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5468764-EAA7-4C0E-84D8-4994B9380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47" y="3027531"/>
            <a:ext cx="37719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88;gc32c8e5099_0_23">
            <a:extLst>
              <a:ext uri="{FF2B5EF4-FFF2-40B4-BE49-F238E27FC236}">
                <a16:creationId xmlns:a16="http://schemas.microsoft.com/office/drawing/2014/main" id="{6F46D5DE-010E-43A0-BC94-DB509B279FD6}"/>
              </a:ext>
            </a:extLst>
          </p:cNvPr>
          <p:cNvSpPr txBox="1"/>
          <p:nvPr/>
        </p:nvSpPr>
        <p:spPr>
          <a:xfrm>
            <a:off x="564107" y="2035042"/>
            <a:ext cx="10824600" cy="30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5" name="Google Shape;295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DESIGN CONSIDERATIONS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graphicFrame>
        <p:nvGraphicFramePr>
          <p:cNvPr id="300" name="Google Shape;300;p16"/>
          <p:cNvGraphicFramePr/>
          <p:nvPr>
            <p:extLst>
              <p:ext uri="{D42A27DB-BD31-4B8C-83A1-F6EECF244321}">
                <p14:modId xmlns:p14="http://schemas.microsoft.com/office/powerpoint/2010/main" val="1884044245"/>
              </p:ext>
            </p:extLst>
          </p:nvPr>
        </p:nvGraphicFramePr>
        <p:xfrm>
          <a:off x="2151017" y="2966646"/>
          <a:ext cx="7889975" cy="1585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sym typeface="Proxima Nova"/>
                        </a:rPr>
                        <a:t>Material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sym typeface="Proxima Nova"/>
                        </a:rPr>
                        <a:t>Unit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Cost Per 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Gravel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1 scoop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$0.25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Sand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1 scoop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$1.00</a:t>
                      </a:r>
                      <a:endParaRPr sz="20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Activated Carbon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1 scoop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$0.50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1" name="Google Shape;301;p16"/>
          <p:cNvSpPr/>
          <p:nvPr/>
        </p:nvSpPr>
        <p:spPr>
          <a:xfrm>
            <a:off x="2151026" y="2628092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dirty="0"/>
          </a:p>
        </p:txBody>
      </p:sp>
      <p:pic>
        <p:nvPicPr>
          <p:cNvPr id="302" name="Google Shape;302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09" name="Google Shape;309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sp>
        <p:nvSpPr>
          <p:cNvPr id="313" name="Google Shape;313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lab report:</a:t>
            </a:r>
            <a:endParaRPr dirty="0">
              <a:latin typeface="Proxima Nova Lt" panose="02000506030000020004" pitchFamily="2" charset="0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presentation:</a:t>
            </a:r>
            <a:endParaRPr dirty="0">
              <a:latin typeface="Proxima Nova Lt" panose="02000506030000020004" pitchFamily="2" charset="0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dirty="0"/>
          </a:p>
        </p:txBody>
      </p:sp>
      <p:pic>
        <p:nvPicPr>
          <p:cNvPr id="314" name="Google Shape;314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/>
          </a:p>
        </p:txBody>
      </p:sp>
      <p:sp>
        <p:nvSpPr>
          <p:cNvPr id="324" name="Google Shape;324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dirty="0"/>
          </a:p>
        </p:txBody>
      </p:sp>
      <p:pic>
        <p:nvPicPr>
          <p:cNvPr id="325" name="Google Shape;325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/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>
            <a:spLocks noGrp="1"/>
          </p:cNvSpPr>
          <p:nvPr>
            <p:ph type="ctrTitle"/>
          </p:nvPr>
        </p:nvSpPr>
        <p:spPr>
          <a:xfrm>
            <a:off x="892629" y="2859000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331" name="Google Shape;331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the CDC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818867" y="1923350"/>
            <a:ext cx="62568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 – flocs settle to bottom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Examples of pH Courtesy of Vecteezy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pH Scale (Left) and pH Strips (Right) Courtesy of Bradford Derustit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/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3950" y="2680400"/>
            <a:ext cx="2403793" cy="240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2c8e509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65" name="Google Shape;165;gc32c8e509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c32c8e509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c32c8e509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32c8e509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sp>
        <p:nvSpPr>
          <p:cNvPr id="169" name="Google Shape;169;gc32c8e509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Turbidity</a:t>
            </a: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</a:p>
          <a:p>
            <a:pPr marL="387350" lvl="1" indent="-28575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Higher the turbidity, higher the intensity of scattered light</a:t>
            </a:r>
          </a:p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</a:p>
        </p:txBody>
      </p:sp>
      <p:pic>
        <p:nvPicPr>
          <p:cNvPr id="170" name="Google Shape;170;gc32c8e509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c32c8e509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164400" y="24134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81;p7">
            <a:extLst>
              <a:ext uri="{FF2B5EF4-FFF2-40B4-BE49-F238E27FC236}">
                <a16:creationId xmlns:a16="http://schemas.microsoft.com/office/drawing/2014/main" id="{3C85E6AC-0891-41A2-8BC1-E320B3CEC14A}"/>
              </a:ext>
            </a:extLst>
          </p:cNvPr>
          <p:cNvSpPr/>
          <p:nvPr/>
        </p:nvSpPr>
        <p:spPr>
          <a:xfrm>
            <a:off x="6736877" y="529809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83" name="Google Shape;183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90" name="Google Shape;190;p8"/>
          <p:cNvSpPr txBox="1"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Input + Generation =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Output + Consumption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Simple Mass Balance Courtesy of NYU</a:t>
            </a:r>
            <a:endParaRPr dirty="0"/>
          </a:p>
        </p:txBody>
      </p:sp>
      <p:sp>
        <p:nvSpPr>
          <p:cNvPr id="195" name="Google Shape;195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744</Words>
  <Application>Microsoft Office PowerPoint</Application>
  <PresentationFormat>Widescreen</PresentationFormat>
  <Paragraphs>163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Gotham Medium</vt:lpstr>
      <vt:lpstr>Proxima Nova</vt:lpstr>
      <vt:lpstr>Calibri</vt:lpstr>
      <vt:lpstr>Montserrat Medium</vt:lpstr>
      <vt:lpstr>Proxima Nova Lt</vt:lpstr>
      <vt:lpstr>Arial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abcwilliam.88@gmail.com</cp:lastModifiedBy>
  <cp:revision>8</cp:revision>
  <dcterms:created xsi:type="dcterms:W3CDTF">2019-06-25T23:10:16Z</dcterms:created>
  <dcterms:modified xsi:type="dcterms:W3CDTF">2022-01-16T23:52:15Z</dcterms:modified>
</cp:coreProperties>
</file>