
<file path=[Content_Types].xml><?xml version="1.0" encoding="utf-8"?>
<Types xmlns="http://schemas.openxmlformats.org/package/2006/content-types">
  <Default Extension="emf" ContentType="image/x-emf"/>
  <Default Extension="fntdata" ContentType="application/x-fontdata"/>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257" r:id="rId2"/>
    <p:sldId id="272" r:id="rId3"/>
    <p:sldId id="273" r:id="rId4"/>
    <p:sldId id="274" r:id="rId5"/>
    <p:sldId id="275" r:id="rId6"/>
    <p:sldId id="261" r:id="rId7"/>
    <p:sldId id="259" r:id="rId8"/>
    <p:sldId id="269" r:id="rId9"/>
    <p:sldId id="270" r:id="rId10"/>
    <p:sldId id="271" r:id="rId11"/>
    <p:sldId id="264" r:id="rId12"/>
  </p:sldIdLst>
  <p:sldSz cx="12192000" cy="6858000"/>
  <p:notesSz cx="6858000" cy="9144000"/>
  <p:embeddedFontLst>
    <p:embeddedFont>
      <p:font typeface="Gotham Medium" pitchFamily="2" charset="0"/>
      <p:regular r:id="rId13"/>
      <p:italic r:id="rId14"/>
    </p:embeddedFont>
    <p:embeddedFont>
      <p:font typeface="Proxima Nova Lt" panose="02000506030000020004" pitchFamily="2" charset="0"/>
      <p:regular r:id="rId15"/>
      <p:bold r:id="rId16"/>
      <p:italic r:id="rId17"/>
      <p:boldItalic r:id="rId18"/>
    </p:embeddedFont>
    <p:embeddedFont>
      <p:font typeface="Proxima Nova Rg" panose="02000506030000020004" pitchFamily="2" charset="77"/>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06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0" d="100"/>
          <a:sy n="110" d="100"/>
        </p:scale>
        <p:origin x="6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DDDCB-D232-4F83-BAB3-08983185F7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5EBA33-536B-4743-88B2-7F4A42A148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9A0289-62B1-452B-B6B4-C7F4D7A8E914}"/>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5" name="Footer Placeholder 4">
            <a:extLst>
              <a:ext uri="{FF2B5EF4-FFF2-40B4-BE49-F238E27FC236}">
                <a16:creationId xmlns:a16="http://schemas.microsoft.com/office/drawing/2014/main" id="{A9C0B67A-E348-4499-8F21-0B6E20E34E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9D4D05-4031-4BCC-A37B-3632026CAB00}"/>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039990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9FEE-29A2-4AB8-AAAE-B9E3DC61CE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85D904-FAA6-4629-A2F6-6972D51B8F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A137BF-5EA8-49BC-AC3F-87896B0005F7}"/>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5" name="Footer Placeholder 4">
            <a:extLst>
              <a:ext uri="{FF2B5EF4-FFF2-40B4-BE49-F238E27FC236}">
                <a16:creationId xmlns:a16="http://schemas.microsoft.com/office/drawing/2014/main" id="{69DBB771-2664-4844-8B81-A231D2BBCA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9B07D2-50E8-419E-B2BD-CE66FEEBF14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534870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AD8DFD-763F-424D-8F8E-DEEDAC67ED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5362FD-6D19-4A30-ABCE-7C84BF4868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E4538-5C45-4EF7-B87B-AA6826A6DECA}"/>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5" name="Footer Placeholder 4">
            <a:extLst>
              <a:ext uri="{FF2B5EF4-FFF2-40B4-BE49-F238E27FC236}">
                <a16:creationId xmlns:a16="http://schemas.microsoft.com/office/drawing/2014/main" id="{20B2D492-EEBE-4E26-9CAB-8EAAF4E25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237A7B-FED1-4DEF-9242-8BEC5BEDB7D1}"/>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118022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BB19-D22C-46A5-A20E-C73A6E4696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AD6A59-B46F-493D-AC9F-212844C2A4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68BA7B-F87D-49B0-8A54-F57AF1A63BD1}"/>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5" name="Footer Placeholder 4">
            <a:extLst>
              <a:ext uri="{FF2B5EF4-FFF2-40B4-BE49-F238E27FC236}">
                <a16:creationId xmlns:a16="http://schemas.microsoft.com/office/drawing/2014/main" id="{153D98F3-723F-4C1A-956E-39F9543B7D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7A55C9-EBD0-479F-A00C-3BA4B55BAE3F}"/>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20798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9D03E-7486-4823-A2D1-0A0C013FBA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4B77E7-2038-4D0E-B294-9CCC841642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78ED6B-0C3A-47E2-AB88-B1CF85F393BE}"/>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5" name="Footer Placeholder 4">
            <a:extLst>
              <a:ext uri="{FF2B5EF4-FFF2-40B4-BE49-F238E27FC236}">
                <a16:creationId xmlns:a16="http://schemas.microsoft.com/office/drawing/2014/main" id="{6B985856-500F-4E64-B56C-375990E2E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43DC7-CE4B-4A17-9601-5E1960BB03B4}"/>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248691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63917-B6CE-4B6C-91B6-741BF6EE60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5DA8E0-FBEF-4F39-A737-39BE7D1F60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A324A8-0E98-423E-8B77-484F47103D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5D0482-2E35-4C09-9E1E-46651F4F7006}"/>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6" name="Footer Placeholder 5">
            <a:extLst>
              <a:ext uri="{FF2B5EF4-FFF2-40B4-BE49-F238E27FC236}">
                <a16:creationId xmlns:a16="http://schemas.microsoft.com/office/drawing/2014/main" id="{3E2EED08-4716-4F59-A128-F0267AD977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B3926-66F9-4287-9D4D-A9E0DB0BF526}"/>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35526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B0BBD-1178-4D6D-9400-132CD729B1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64B506-67E6-4792-A8EA-9790EBF404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C0CE71-54CD-40E2-B614-DF8F33B035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D631BA-2BFD-42E7-9257-A18080235D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B3A7E-C30C-493C-A820-8C6C518972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0DB4C6-166A-4F12-9174-9E5DBF242F38}"/>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8" name="Footer Placeholder 7">
            <a:extLst>
              <a:ext uri="{FF2B5EF4-FFF2-40B4-BE49-F238E27FC236}">
                <a16:creationId xmlns:a16="http://schemas.microsoft.com/office/drawing/2014/main" id="{05F0EDAF-0F1A-4F8E-989E-C2FF68918D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12389A-ECD3-4204-9A96-F98B4E33048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03863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BBA1-F74F-4608-952F-CD4E805710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B98E42-7412-4380-A1E4-A971AF84F21B}"/>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4" name="Footer Placeholder 3">
            <a:extLst>
              <a:ext uri="{FF2B5EF4-FFF2-40B4-BE49-F238E27FC236}">
                <a16:creationId xmlns:a16="http://schemas.microsoft.com/office/drawing/2014/main" id="{61FF28FC-BF1D-487A-8244-67FF3FE701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60DAE3-8C09-47A1-9B7F-7669CF0F989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3415301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56ACAA-DC8F-46F9-AB22-B89F6840CBE2}"/>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3" name="Footer Placeholder 2">
            <a:extLst>
              <a:ext uri="{FF2B5EF4-FFF2-40B4-BE49-F238E27FC236}">
                <a16:creationId xmlns:a16="http://schemas.microsoft.com/office/drawing/2014/main" id="{E60AB0D9-AE6C-4523-AB7B-AE84639C2A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1DC9C9-55DA-4AD8-B70E-0E3A98011F89}"/>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514440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81E5E-98E3-4DE3-9604-DD442DF63B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80224D-9CC3-46A6-A05B-DF33598D05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4F9B30-568C-45D8-9F28-1FE65F92D0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90D6C4-4C51-4D40-9226-8974EFDEC17F}"/>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6" name="Footer Placeholder 5">
            <a:extLst>
              <a:ext uri="{FF2B5EF4-FFF2-40B4-BE49-F238E27FC236}">
                <a16:creationId xmlns:a16="http://schemas.microsoft.com/office/drawing/2014/main" id="{DBF137B0-99C5-4906-993F-BA9087695A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49A788-2213-4170-B8DC-1A7D6055A54C}"/>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806090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094D5-69B4-4055-ABBD-3836DC0F3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091B0C-149C-4A29-99C9-67F1C0DF9D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4DF8D7-4930-42F2-9ABF-5E6BC9086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B8BBEA-8EBC-44C9-A016-A662E1CCDECD}"/>
              </a:ext>
            </a:extLst>
          </p:cNvPr>
          <p:cNvSpPr>
            <a:spLocks noGrp="1"/>
          </p:cNvSpPr>
          <p:nvPr>
            <p:ph type="dt" sz="half" idx="10"/>
          </p:nvPr>
        </p:nvSpPr>
        <p:spPr/>
        <p:txBody>
          <a:bodyPr/>
          <a:lstStyle/>
          <a:p>
            <a:fld id="{A8EC1CAE-C4A8-46E9-8AD6-D26A1A7737BA}" type="datetimeFigureOut">
              <a:rPr lang="en-US" smtClean="0"/>
              <a:t>2/25/24</a:t>
            </a:fld>
            <a:endParaRPr lang="en-US"/>
          </a:p>
        </p:txBody>
      </p:sp>
      <p:sp>
        <p:nvSpPr>
          <p:cNvPr id="6" name="Footer Placeholder 5">
            <a:extLst>
              <a:ext uri="{FF2B5EF4-FFF2-40B4-BE49-F238E27FC236}">
                <a16:creationId xmlns:a16="http://schemas.microsoft.com/office/drawing/2014/main" id="{18B71032-29CA-415F-BF45-8BF18D4197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795705-83B3-4051-90E2-8DACAED34B1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252866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1923A5-51A8-4DE5-8396-146BDFA96E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12EA93-A0E8-4931-B163-506EB6807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30351-95B8-4867-BB8A-4F8F9E161F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EC1CAE-C4A8-46E9-8AD6-D26A1A7737BA}" type="datetimeFigureOut">
              <a:rPr lang="en-US" smtClean="0"/>
              <a:t>2/25/24</a:t>
            </a:fld>
            <a:endParaRPr lang="en-US"/>
          </a:p>
        </p:txBody>
      </p:sp>
      <p:sp>
        <p:nvSpPr>
          <p:cNvPr id="5" name="Footer Placeholder 4">
            <a:extLst>
              <a:ext uri="{FF2B5EF4-FFF2-40B4-BE49-F238E27FC236}">
                <a16:creationId xmlns:a16="http://schemas.microsoft.com/office/drawing/2014/main" id="{A2B919AD-A1B6-4754-A503-26DC74DFD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9D43DB-5E80-49B7-A6DA-228CDC0722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A1212D-38B2-4DEE-B25F-5C96C2761F56}" type="slidenum">
              <a:rPr lang="en-US" smtClean="0"/>
              <a:t>‹#›</a:t>
            </a:fld>
            <a:endParaRPr lang="en-US"/>
          </a:p>
        </p:txBody>
      </p:sp>
    </p:spTree>
    <p:extLst>
      <p:ext uri="{BB962C8B-B14F-4D97-AF65-F5344CB8AC3E}">
        <p14:creationId xmlns:p14="http://schemas.microsoft.com/office/powerpoint/2010/main" val="3687103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hyperlink" Target="https://manual.eg.poly.edu/images/a/a7/EG_1003_Sample_Lab_Report_Hot_Air_Baloon.docx" TargetMode="External"/><Relationship Id="rId7" Type="http://schemas.openxmlformats.org/officeDocument/2006/relationships/hyperlink" Target="https://cas.nyu.edu/ewp/writing-center/peer-tutoring-programs/writing-partners-program.html" TargetMode="External"/><Relationship Id="rId2" Type="http://schemas.openxmlformats.org/officeDocument/2006/relationships/hyperlink" Target="https://manual.eg.poly.edu/images/9/9e/EG_1004_Writing_Style_Guide.pdf" TargetMode="External"/><Relationship Id="rId1" Type="http://schemas.openxmlformats.org/officeDocument/2006/relationships/slideLayout" Target="../slideLayouts/slideLayout1.xml"/><Relationship Id="rId6" Type="http://schemas.openxmlformats.org/officeDocument/2006/relationships/hyperlink" Target="https://cas.nyu.edu/ewp/writing-center.html" TargetMode="External"/><Relationship Id="rId5" Type="http://schemas.openxmlformats.org/officeDocument/2006/relationships/hyperlink" Target="https://nyupoly.mywconline.com/" TargetMode="External"/><Relationship Id="rId4" Type="http://schemas.openxmlformats.org/officeDocument/2006/relationships/hyperlink" Target="https://manual.eg.poly.edu/images/7/74/WC_Grading_Rubric_1004.docx" TargetMode="External"/><Relationship Id="rId9"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892629" y="1109303"/>
            <a:ext cx="10406742" cy="2387600"/>
          </a:xfrm>
        </p:spPr>
        <p:txBody>
          <a:bodyPr>
            <a:normAutofit/>
          </a:bodyPr>
          <a:lstStyle/>
          <a:p>
            <a:r>
              <a:rPr lang="en-US" sz="5400" dirty="0">
                <a:latin typeface="Gotham Medium" panose="02000603030000020004" pitchFamily="2" charset="0"/>
              </a:rPr>
              <a:t>DATA IS YOUR ARGUMENT</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1524000" y="4006993"/>
            <a:ext cx="9144000" cy="473561"/>
          </a:xfrm>
        </p:spPr>
        <p:txBody>
          <a:bodyPr/>
          <a:lstStyle/>
          <a:p>
            <a:r>
              <a:rPr lang="en-US" dirty="0">
                <a:latin typeface="Proxima Nova Rg" panose="02000506030000020004" pitchFamily="2" charset="0"/>
              </a:rPr>
              <a:t>EG1004  |  RECITATION 6</a:t>
            </a:r>
          </a:p>
        </p:txBody>
      </p:sp>
      <p:cxnSp>
        <p:nvCxnSpPr>
          <p:cNvPr id="5" name="Straight Connector 4">
            <a:extLst>
              <a:ext uri="{FF2B5EF4-FFF2-40B4-BE49-F238E27FC236}">
                <a16:creationId xmlns:a16="http://schemas.microsoft.com/office/drawing/2014/main" id="{983FF81A-ABFC-4B49-B288-68646E07F2FD}"/>
              </a:ext>
            </a:extLst>
          </p:cNvPr>
          <p:cNvCxnSpPr>
            <a:cxnSpLocks/>
          </p:cNvCxnSpPr>
          <p:nvPr/>
        </p:nvCxnSpPr>
        <p:spPr>
          <a:xfrm>
            <a:off x="4193177" y="3688905"/>
            <a:ext cx="3762104"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23D947EB-CCC9-4FB7-A398-728BF46323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378203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RESOURCES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519707"/>
            <a:ext cx="10532756" cy="4811237"/>
          </a:xfrm>
        </p:spPr>
        <p:txBody>
          <a:bodyPr anchor="ctr">
            <a:normAutofit/>
          </a:bodyPr>
          <a:lstStyle/>
          <a:p>
            <a:pPr algn="l">
              <a:spcAft>
                <a:spcPts val="600"/>
              </a:spcAft>
            </a:pPr>
            <a:r>
              <a:rPr lang="en-US" sz="2000" b="1" dirty="0">
                <a:latin typeface="Proxima Nova Rg" panose="02000506030000020004" pitchFamily="2" charset="0"/>
                <a:ea typeface="Gotham Medium" pitchFamily="2" charset="-128"/>
              </a:rPr>
              <a:t>EG1004 Student Manual:</a:t>
            </a:r>
          </a:p>
          <a:p>
            <a:pPr marL="800100" lvl="1" indent="-342900" algn="l">
              <a:spcAft>
                <a:spcPts val="600"/>
              </a:spcAft>
              <a:buFont typeface="Arial" panose="020B0604020202020204" pitchFamily="34" charset="0"/>
              <a:buChar char="•"/>
            </a:pPr>
            <a:r>
              <a:rPr lang="en-US" dirty="0">
                <a:latin typeface="Proxima Nova Lt" panose="02000506030000020004" pitchFamily="50" charset="0"/>
                <a:ea typeface="Gotham Medium" pitchFamily="2" charset="-128"/>
              </a:rPr>
              <a:t>Writing Consultants will meet with you 1:1 during</a:t>
            </a:r>
            <a:r>
              <a:rPr lang="en-US" dirty="0">
                <a:latin typeface="Proxima Nova Rg" panose="02000506030000020004" pitchFamily="2" charset="0"/>
                <a:ea typeface="Gotham Book" pitchFamily="2" charset="-128"/>
              </a:rPr>
              <a:t> recitation to answer questions</a:t>
            </a:r>
          </a:p>
          <a:p>
            <a:pPr marL="800100" lvl="1" indent="-342900" algn="l">
              <a:spcAft>
                <a:spcPts val="600"/>
              </a:spcAft>
              <a:buFont typeface="Arial" panose="020B0604020202020204" pitchFamily="34" charset="0"/>
              <a:buChar char="•"/>
            </a:pPr>
            <a:r>
              <a:rPr lang="en-US" dirty="0">
                <a:latin typeface="Proxima Nova Rg" panose="02000506030000020004" pitchFamily="2" charset="0"/>
                <a:ea typeface="Gotham Book" pitchFamily="2" charset="-128"/>
                <a:hlinkClick r:id="rId2"/>
              </a:rPr>
              <a:t>EG1004 Writing Style Guide</a:t>
            </a:r>
            <a:endParaRPr lang="en-US" dirty="0">
              <a:latin typeface="Proxima Nova Rg" panose="02000506030000020004" pitchFamily="2" charset="0"/>
              <a:ea typeface="Gotham Book" pitchFamily="2" charset="-128"/>
            </a:endParaRPr>
          </a:p>
          <a:p>
            <a:pPr marL="800100" lvl="1" indent="-342900" algn="l">
              <a:spcAft>
                <a:spcPts val="600"/>
              </a:spcAft>
              <a:buFont typeface="Arial" panose="020B0604020202020204" pitchFamily="34" charset="0"/>
              <a:buChar char="•"/>
            </a:pPr>
            <a:r>
              <a:rPr lang="en-US" dirty="0">
                <a:latin typeface="Proxima Nova Rg" panose="02000506030000020004" pitchFamily="2" charset="0"/>
                <a:ea typeface="Gotham Book" pitchFamily="2" charset="-128"/>
                <a:hlinkClick r:id="rId3"/>
              </a:rPr>
              <a:t>Sample Lab Report</a:t>
            </a:r>
            <a:endParaRPr lang="en-US" dirty="0">
              <a:latin typeface="Proxima Nova Rg" panose="02000506030000020004" pitchFamily="2" charset="0"/>
              <a:ea typeface="Gotham Book" pitchFamily="2" charset="-128"/>
            </a:endParaRPr>
          </a:p>
          <a:p>
            <a:pPr marL="800100" lvl="1" indent="-342900" algn="l">
              <a:spcAft>
                <a:spcPts val="600"/>
              </a:spcAft>
              <a:buFont typeface="Arial" panose="020B0604020202020204" pitchFamily="34" charset="0"/>
              <a:buChar char="•"/>
            </a:pPr>
            <a:r>
              <a:rPr lang="en-US" dirty="0">
                <a:latin typeface="Proxima Nova Rg" panose="02000506030000020004" pitchFamily="2" charset="0"/>
                <a:ea typeface="Gotham Book" pitchFamily="2" charset="-128"/>
                <a:hlinkClick r:id="rId4"/>
              </a:rPr>
              <a:t>Writing Consultant Lab Report Rubric</a:t>
            </a:r>
            <a:endParaRPr lang="en-US" dirty="0">
              <a:latin typeface="Proxima Nova Rg" panose="02000506030000020004" pitchFamily="2" charset="0"/>
              <a:ea typeface="Gotham Book" pitchFamily="2" charset="-128"/>
            </a:endParaRPr>
          </a:p>
          <a:p>
            <a:pPr algn="l">
              <a:spcAft>
                <a:spcPts val="600"/>
              </a:spcAft>
            </a:pPr>
            <a:r>
              <a:rPr lang="en-US" sz="2000" b="1" dirty="0">
                <a:latin typeface="Proxima Nova Rg" panose="02000506030000020004" pitchFamily="2" charset="0"/>
                <a:ea typeface="Gotham Medium" pitchFamily="2" charset="-128"/>
              </a:rPr>
              <a:t>Writing Center:</a:t>
            </a:r>
          </a:p>
          <a:p>
            <a:pPr marL="800100" lvl="1" indent="-342900" algn="l">
              <a:spcAft>
                <a:spcPts val="600"/>
              </a:spcAft>
              <a:buFont typeface="Arial" panose="020B0604020202020204" pitchFamily="34" charset="0"/>
              <a:buChar char="•"/>
            </a:pPr>
            <a:r>
              <a:rPr lang="en-US" dirty="0">
                <a:latin typeface="Proxima Nova Rg" panose="02000506030000020004" pitchFamily="2" charset="0"/>
                <a:ea typeface="Gotham Book" pitchFamily="2" charset="-128"/>
              </a:rPr>
              <a:t>Schedule an appointment:</a:t>
            </a:r>
            <a:r>
              <a:rPr lang="en-US" dirty="0"/>
              <a:t> </a:t>
            </a:r>
            <a:r>
              <a:rPr lang="en-US" dirty="0">
                <a:latin typeface="Proxima Nova Rg" panose="02000506030000020004" charset="0"/>
                <a:hlinkClick r:id="rId5"/>
              </a:rPr>
              <a:t>nyupoly.mywconline.com</a:t>
            </a:r>
            <a:endParaRPr lang="en-US" dirty="0">
              <a:latin typeface="Proxima Nova Rg" panose="02000506030000020004" charset="0"/>
            </a:endParaRPr>
          </a:p>
          <a:p>
            <a:pPr marL="800100" lvl="1" indent="-342900" algn="l">
              <a:spcAft>
                <a:spcPts val="600"/>
              </a:spcAft>
              <a:buFont typeface="Arial" panose="020B0604020202020204" pitchFamily="34" charset="0"/>
              <a:buChar char="•"/>
            </a:pPr>
            <a:r>
              <a:rPr lang="en-US" dirty="0">
                <a:latin typeface="Proxima Nova Rg" panose="02000506030000020004" charset="0"/>
                <a:ea typeface="Gotham Book" pitchFamily="2" charset="-128"/>
              </a:rPr>
              <a:t>Location: 2 MTC, 9</a:t>
            </a:r>
            <a:r>
              <a:rPr lang="en-US" baseline="30000" dirty="0">
                <a:latin typeface="Proxima Nova Rg" panose="02000506030000020004" charset="0"/>
                <a:ea typeface="Gotham Book" pitchFamily="2" charset="-128"/>
              </a:rPr>
              <a:t>th</a:t>
            </a:r>
            <a:r>
              <a:rPr lang="en-US" dirty="0">
                <a:latin typeface="Proxima Nova Rg" panose="02000506030000020004" charset="0"/>
                <a:ea typeface="Gotham Book" pitchFamily="2" charset="-128"/>
              </a:rPr>
              <a:t> Floor</a:t>
            </a:r>
          </a:p>
          <a:p>
            <a:pPr marL="800100" lvl="1" indent="-342900" algn="l">
              <a:spcAft>
                <a:spcPts val="600"/>
              </a:spcAft>
              <a:buFont typeface="Arial" panose="020B0604020202020204" pitchFamily="34" charset="0"/>
              <a:buChar char="•"/>
            </a:pPr>
            <a:r>
              <a:rPr lang="en-US" dirty="0">
                <a:latin typeface="Proxima Nova Rg" panose="02000506030000020004" charset="0"/>
                <a:ea typeface="Gotham Book" pitchFamily="2" charset="-128"/>
                <a:hlinkClick r:id="rId6"/>
              </a:rPr>
              <a:t>NYU Writing Center Website </a:t>
            </a:r>
            <a:r>
              <a:rPr lang="en-US" dirty="0">
                <a:latin typeface="Proxima Nova Rg" panose="02000506030000020004" charset="0"/>
                <a:ea typeface="Gotham Book" pitchFamily="2" charset="-128"/>
              </a:rPr>
              <a:t>&amp; </a:t>
            </a:r>
            <a:r>
              <a:rPr lang="en-US" dirty="0">
                <a:latin typeface="Proxima Nova Rg" panose="02000506030000020004" charset="0"/>
                <a:ea typeface="Gotham Book" pitchFamily="2" charset="-128"/>
                <a:hlinkClick r:id="rId7"/>
              </a:rPr>
              <a:t>Peer Tutor Program</a:t>
            </a:r>
            <a:endParaRPr lang="en-US" dirty="0">
              <a:latin typeface="Proxima Nova Rg" panose="02000506030000020004" charset="0"/>
              <a:ea typeface="Gotham Book" pitchFamily="2" charset="-128"/>
            </a:endParaRP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8"/>
          <a:stretch>
            <a:fillRect/>
          </a:stretch>
        </p:blipFill>
        <p:spPr>
          <a:xfrm>
            <a:off x="83237" y="6393031"/>
            <a:ext cx="2586446" cy="402883"/>
          </a:xfrm>
          <a:prstGeom prst="rect">
            <a:avLst/>
          </a:prstGeom>
        </p:spPr>
      </p:pic>
      <p:sp>
        <p:nvSpPr>
          <p:cNvPr id="13" name="TextBox 12">
            <a:extLst>
              <a:ext uri="{FF2B5EF4-FFF2-40B4-BE49-F238E27FC236}">
                <a16:creationId xmlns:a16="http://schemas.microsoft.com/office/drawing/2014/main" id="{35B0FC37-D800-49B5-81BB-02B9E89FC7FC}"/>
              </a:ext>
            </a:extLst>
          </p:cNvPr>
          <p:cNvSpPr txBox="1"/>
          <p:nvPr/>
        </p:nvSpPr>
        <p:spPr>
          <a:xfrm>
            <a:off x="10990890" y="5841242"/>
            <a:ext cx="901337" cy="338554"/>
          </a:xfrm>
          <a:prstGeom prst="rect">
            <a:avLst/>
          </a:prstGeom>
          <a:noFill/>
        </p:spPr>
        <p:txBody>
          <a:bodyPr wrap="square" rtlCol="0">
            <a:spAutoFit/>
          </a:bodyPr>
          <a:lstStyle/>
          <a:p>
            <a:pPr algn="r"/>
            <a:r>
              <a:rPr lang="en-US" sz="1600" dirty="0">
                <a:solidFill>
                  <a:prstClr val="black"/>
                </a:solidFill>
                <a:latin typeface="Proxima Nova Lt" panose="02000506030000020004" pitchFamily="50" charset="0"/>
              </a:rPr>
              <a:t>6</a:t>
            </a:r>
          </a:p>
        </p:txBody>
      </p:sp>
      <p:pic>
        <p:nvPicPr>
          <p:cNvPr id="10" name="Picture 9" descr="A picture containing drawing&#10;&#10;Description automatically generated">
            <a:extLst>
              <a:ext uri="{FF2B5EF4-FFF2-40B4-BE49-F238E27FC236}">
                <a16:creationId xmlns:a16="http://schemas.microsoft.com/office/drawing/2014/main" id="{DB81FFFA-8183-4C42-83B9-9AE09962B0E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854649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892629" y="2834643"/>
            <a:ext cx="10406742" cy="923519"/>
          </a:xfrm>
        </p:spPr>
        <p:txBody>
          <a:bodyPr>
            <a:normAutofit/>
          </a:bodyPr>
          <a:lstStyle/>
          <a:p>
            <a:r>
              <a:rPr lang="en-US" dirty="0">
                <a:latin typeface="Gotham Medium" panose="02000603030000020004" pitchFamily="2" charset="0"/>
              </a:rPr>
              <a:t>QUESTIONS?</a:t>
            </a:r>
          </a:p>
        </p:txBody>
      </p:sp>
      <p:cxnSp>
        <p:nvCxnSpPr>
          <p:cNvPr id="5" name="Straight Connector 4">
            <a:extLst>
              <a:ext uri="{FF2B5EF4-FFF2-40B4-BE49-F238E27FC236}">
                <a16:creationId xmlns:a16="http://schemas.microsoft.com/office/drawing/2014/main" id="{983FF81A-ABFC-4B49-B288-68646E07F2FD}"/>
              </a:ext>
            </a:extLst>
          </p:cNvPr>
          <p:cNvCxnSpPr>
            <a:cxnSpLocks/>
          </p:cNvCxnSpPr>
          <p:nvPr/>
        </p:nvCxnSpPr>
        <p:spPr>
          <a:xfrm>
            <a:off x="4669971" y="3989354"/>
            <a:ext cx="2852058"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035585F0-ED25-4E2E-809E-5A8866C929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433926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STORYTELLING</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581564"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2" charset="0"/>
              </a:rPr>
              <a:t>When writing, consider who is reading</a:t>
            </a:r>
          </a:p>
          <a:p>
            <a:pPr marL="342900" lvl="1" indent="-342900" algn="l">
              <a:spcBef>
                <a:spcPts val="1000"/>
              </a:spcBef>
              <a:buFont typeface="Arial" panose="020B0604020202020204" pitchFamily="34" charset="0"/>
              <a:buChar char="•"/>
            </a:pPr>
            <a:r>
              <a:rPr lang="en-US" sz="2400" dirty="0">
                <a:latin typeface="Proxima Nova Rg" panose="02000506030000020004" pitchFamily="2" charset="0"/>
              </a:rPr>
              <a:t>What compels your reader?</a:t>
            </a:r>
          </a:p>
          <a:p>
            <a:pPr marL="1257300" lvl="2" indent="-342900" algn="l">
              <a:buFont typeface="Arial" panose="020B0604020202020204" pitchFamily="34" charset="0"/>
              <a:buChar char="•"/>
            </a:pPr>
            <a:r>
              <a:rPr lang="en-US" sz="2400" dirty="0">
                <a:latin typeface="Proxima Nova Rg" panose="02000506030000020004" pitchFamily="2" charset="0"/>
              </a:rPr>
              <a:t>The reader wants to see</a:t>
            </a:r>
          </a:p>
          <a:p>
            <a:pPr marL="1257300" lvl="2" indent="-342900" algn="l">
              <a:buFont typeface="Arial" panose="020B0604020202020204" pitchFamily="34" charset="0"/>
              <a:buChar char="•"/>
            </a:pPr>
            <a:r>
              <a:rPr lang="en-US" sz="2400" dirty="0">
                <a:latin typeface="Proxima Nova Rg" panose="02000506030000020004" pitchFamily="2" charset="0"/>
              </a:rPr>
              <a:t>The reader wants to learn what’s possible </a:t>
            </a:r>
          </a:p>
          <a:p>
            <a:pPr marL="1257300" lvl="2" indent="-342900" algn="l">
              <a:buFont typeface="Arial" panose="020B0604020202020204" pitchFamily="34" charset="0"/>
              <a:buChar char="•"/>
            </a:pPr>
            <a:r>
              <a:rPr lang="en-US" sz="2400" dirty="0">
                <a:latin typeface="Proxima Nova Rg" panose="02000506030000020004" pitchFamily="2" charset="0"/>
              </a:rPr>
              <a:t>The reader wants to try it later… and do it better</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sp>
        <p:nvSpPr>
          <p:cNvPr id="13" name="TextBox 12">
            <a:extLst>
              <a:ext uri="{FF2B5EF4-FFF2-40B4-BE49-F238E27FC236}">
                <a16:creationId xmlns:a16="http://schemas.microsoft.com/office/drawing/2014/main" id="{D6595A49-CD63-4CB4-8F01-FA8768E9692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1</a:t>
            </a:r>
          </a:p>
        </p:txBody>
      </p:sp>
      <p:pic>
        <p:nvPicPr>
          <p:cNvPr id="10" name="Picture 9" descr="A picture containing drawing&#10;&#10;Description automatically generated">
            <a:extLst>
              <a:ext uri="{FF2B5EF4-FFF2-40B4-BE49-F238E27FC236}">
                <a16:creationId xmlns:a16="http://schemas.microsoft.com/office/drawing/2014/main" id="{79B12539-9359-4135-BE09-6E18E9AE81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2296289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Autofit/>
          </a:bodyPr>
          <a:lstStyle/>
          <a:p>
            <a:r>
              <a:rPr lang="en-US" sz="5400" dirty="0">
                <a:latin typeface="Gotham Medium" pitchFamily="2" charset="-128"/>
                <a:ea typeface="Gotham Medium" pitchFamily="2" charset="-128"/>
              </a:rPr>
              <a:t>THE LAB REPORT IS A STORY</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809026"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“Clear communication builds trust. Technical competence is necessary; it is never sufficient.” - Irish, Writing in Engineering: A Brief Guide, 2015. </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Analyze</a:t>
            </a:r>
          </a:p>
          <a:p>
            <a:pPr marL="1257300" lvl="2" indent="-342900" algn="l">
              <a:buFont typeface="Arial" panose="020B0604020202020204" pitchFamily="34" charset="0"/>
              <a:buChar char="•"/>
            </a:pPr>
            <a:r>
              <a:rPr lang="en-US" sz="2400" dirty="0">
                <a:latin typeface="Proxima Nova Rg" panose="02000506030000020004" pitchFamily="50" charset="0"/>
                <a:ea typeface="Gotham Book" pitchFamily="2" charset="-128"/>
              </a:rPr>
              <a:t>Lab reports, design reports, calculations, feasibility</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Recommend </a:t>
            </a:r>
          </a:p>
          <a:p>
            <a:pPr marL="1257300" lvl="2" indent="-342900" algn="l">
              <a:buFont typeface="Arial" panose="020B0604020202020204" pitchFamily="34" charset="0"/>
              <a:buChar char="•"/>
            </a:pPr>
            <a:r>
              <a:rPr lang="en-US" sz="2400" dirty="0">
                <a:latin typeface="Proxima Nova Rg" panose="02000506030000020004" pitchFamily="50" charset="0"/>
                <a:ea typeface="Gotham Book" pitchFamily="2" charset="-128"/>
              </a:rPr>
              <a:t>Proposals</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Control</a:t>
            </a:r>
          </a:p>
          <a:p>
            <a:pPr marL="1257300" lvl="2" indent="-342900" algn="l">
              <a:buFont typeface="Arial" panose="020B0604020202020204" pitchFamily="34" charset="0"/>
              <a:buChar char="•"/>
            </a:pPr>
            <a:r>
              <a:rPr lang="en-US" sz="2400" dirty="0">
                <a:latin typeface="Proxima Nova Rg" panose="02000506030000020004" pitchFamily="50" charset="0"/>
                <a:ea typeface="Gotham Book" pitchFamily="2" charset="-128"/>
              </a:rPr>
              <a:t>Specifications that define work and optimal performance </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sp>
        <p:nvSpPr>
          <p:cNvPr id="11" name="TextBox 10">
            <a:extLst>
              <a:ext uri="{FF2B5EF4-FFF2-40B4-BE49-F238E27FC236}">
                <a16:creationId xmlns:a16="http://schemas.microsoft.com/office/drawing/2014/main" id="{A1FC1A1A-549C-4E03-9B69-DAF9B6636B9F}"/>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1</a:t>
            </a:r>
          </a:p>
        </p:txBody>
      </p:sp>
      <p:pic>
        <p:nvPicPr>
          <p:cNvPr id="10" name="Picture 9" descr="A picture containing drawing&#10;&#10;Description automatically generated">
            <a:extLst>
              <a:ext uri="{FF2B5EF4-FFF2-40B4-BE49-F238E27FC236}">
                <a16:creationId xmlns:a16="http://schemas.microsoft.com/office/drawing/2014/main" id="{EE82D3C4-ABD6-482D-BA8C-FE7E9CA594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1547488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Autofit/>
          </a:bodyPr>
          <a:lstStyle/>
          <a:p>
            <a:r>
              <a:rPr lang="en-US" sz="5400" dirty="0">
                <a:latin typeface="Gotham Medium" pitchFamily="2" charset="-128"/>
                <a:ea typeface="Gotham Medium" pitchFamily="2" charset="-128"/>
              </a:rPr>
              <a:t>DATA </a:t>
            </a:r>
            <a:r>
              <a:rPr lang="en-US" sz="5400">
                <a:latin typeface="Gotham Medium" pitchFamily="2" charset="-128"/>
                <a:ea typeface="Gotham Medium" pitchFamily="2" charset="-128"/>
              </a:rPr>
              <a:t>IS THE </a:t>
            </a:r>
            <a:r>
              <a:rPr lang="en-US" sz="5400" dirty="0">
                <a:latin typeface="Gotham Medium" pitchFamily="2" charset="-128"/>
                <a:ea typeface="Gotham Medium" pitchFamily="2" charset="-128"/>
              </a:rPr>
              <a:t>STORY</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809026"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Data is the central element in report</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Beginning to end: Abstract, Data/Observations, Conclusion</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Report is an argument, not “on the one hand, on the other”</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Data supports one conclusion</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1,500 to 3,000 words. Some longer, none shorter</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Make an outline, cut and paste Assignment section</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sp>
        <p:nvSpPr>
          <p:cNvPr id="11" name="TextBox 10">
            <a:extLst>
              <a:ext uri="{FF2B5EF4-FFF2-40B4-BE49-F238E27FC236}">
                <a16:creationId xmlns:a16="http://schemas.microsoft.com/office/drawing/2014/main" id="{58F50AA3-2844-4628-A1E7-2EA73B0E35C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2</a:t>
            </a:r>
          </a:p>
        </p:txBody>
      </p:sp>
      <p:pic>
        <p:nvPicPr>
          <p:cNvPr id="10" name="Picture 9" descr="A picture containing drawing&#10;&#10;Description automatically generated">
            <a:extLst>
              <a:ext uri="{FF2B5EF4-FFF2-40B4-BE49-F238E27FC236}">
                <a16:creationId xmlns:a16="http://schemas.microsoft.com/office/drawing/2014/main" id="{58D15F9E-3825-44BA-B6F2-043823AAD3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3430729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sp>
        <p:nvSpPr>
          <p:cNvPr id="3" name="Rectangle 2">
            <a:extLst>
              <a:ext uri="{FF2B5EF4-FFF2-40B4-BE49-F238E27FC236}">
                <a16:creationId xmlns:a16="http://schemas.microsoft.com/office/drawing/2014/main" id="{D42C1E06-B0DA-B449-8D1B-7112BD7B4E27}"/>
              </a:ext>
            </a:extLst>
          </p:cNvPr>
          <p:cNvSpPr/>
          <p:nvPr/>
        </p:nvSpPr>
        <p:spPr>
          <a:xfrm>
            <a:off x="841914" y="2190729"/>
            <a:ext cx="5056094" cy="2743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000A085-C2DF-B746-B395-934BAB5238E0}"/>
              </a:ext>
            </a:extLst>
          </p:cNvPr>
          <p:cNvSpPr/>
          <p:nvPr/>
        </p:nvSpPr>
        <p:spPr>
          <a:xfrm>
            <a:off x="6346244" y="2190729"/>
            <a:ext cx="5056094" cy="2743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E81819D-86DD-ED4C-AED4-735370B66BDE}"/>
              </a:ext>
            </a:extLst>
          </p:cNvPr>
          <p:cNvSpPr txBox="1"/>
          <p:nvPr/>
        </p:nvSpPr>
        <p:spPr>
          <a:xfrm>
            <a:off x="841914" y="2592118"/>
            <a:ext cx="5056094" cy="1938992"/>
          </a:xfrm>
          <a:prstGeom prst="rect">
            <a:avLst/>
          </a:prstGeom>
          <a:noFill/>
        </p:spPr>
        <p:txBody>
          <a:bodyPr wrap="square" rtlCol="0">
            <a:spAutoFit/>
          </a:bodyPr>
          <a:lstStyle/>
          <a:p>
            <a:pPr algn="ctr"/>
            <a:r>
              <a:rPr lang="en-US" sz="2400" dirty="0">
                <a:latin typeface="Gotham Medium" pitchFamily="2" charset="-128"/>
                <a:ea typeface="Gotham Medium" pitchFamily="2" charset="-128"/>
              </a:rPr>
              <a:t>PRESENTED</a:t>
            </a:r>
          </a:p>
          <a:p>
            <a:pPr algn="ctr"/>
            <a:endParaRPr lang="en-US" sz="2400" dirty="0">
              <a:latin typeface="Proxima Nova Rg" panose="02000506030000020004" pitchFamily="50" charset="0"/>
              <a:ea typeface="Gotham Book" pitchFamily="2" charset="-128"/>
            </a:endParaRPr>
          </a:p>
          <a:p>
            <a:pPr algn="ctr"/>
            <a:r>
              <a:rPr lang="en-US" sz="2400" dirty="0">
                <a:latin typeface="Proxima Nova Rg" panose="02000506030000020004" pitchFamily="50" charset="0"/>
                <a:ea typeface="Gotham Book" pitchFamily="2" charset="-128"/>
              </a:rPr>
              <a:t>All data from an experiment must be presented in the lab report, not all of it needs to be discussed</a:t>
            </a:r>
          </a:p>
        </p:txBody>
      </p:sp>
      <p:sp>
        <p:nvSpPr>
          <p:cNvPr id="20" name="TextBox 19">
            <a:extLst>
              <a:ext uri="{FF2B5EF4-FFF2-40B4-BE49-F238E27FC236}">
                <a16:creationId xmlns:a16="http://schemas.microsoft.com/office/drawing/2014/main" id="{0D14990D-779D-1241-89BF-605B50527F4D}"/>
              </a:ext>
            </a:extLst>
          </p:cNvPr>
          <p:cNvSpPr txBox="1"/>
          <p:nvPr/>
        </p:nvSpPr>
        <p:spPr>
          <a:xfrm>
            <a:off x="6346244" y="2407452"/>
            <a:ext cx="5056094" cy="2308324"/>
          </a:xfrm>
          <a:prstGeom prst="rect">
            <a:avLst/>
          </a:prstGeom>
          <a:noFill/>
        </p:spPr>
        <p:txBody>
          <a:bodyPr wrap="square" rtlCol="0">
            <a:spAutoFit/>
          </a:bodyPr>
          <a:lstStyle/>
          <a:p>
            <a:pPr algn="ctr"/>
            <a:r>
              <a:rPr lang="en-US" sz="2400" dirty="0">
                <a:latin typeface="Gotham Medium" pitchFamily="2" charset="-128"/>
                <a:ea typeface="Gotham Medium" pitchFamily="2" charset="-128"/>
              </a:rPr>
              <a:t>EMPHASIZED</a:t>
            </a:r>
          </a:p>
          <a:p>
            <a:pPr algn="ctr"/>
            <a:endParaRPr lang="en-US" sz="2400" dirty="0">
              <a:latin typeface="Proxima Nova Rg" panose="02000506030000020004" pitchFamily="50" charset="0"/>
              <a:ea typeface="Gotham Book" pitchFamily="2" charset="-128"/>
            </a:endParaRPr>
          </a:p>
          <a:p>
            <a:pPr algn="ctr"/>
            <a:r>
              <a:rPr lang="en-US" sz="2400" dirty="0">
                <a:latin typeface="Proxima Nova Rg" panose="02000506030000020004" pitchFamily="50" charset="0"/>
                <a:ea typeface="Gotham Book" pitchFamily="2" charset="-128"/>
              </a:rPr>
              <a:t>These are criteria by which a device passes or fails and need to be discussed to determine the success of the experiment</a:t>
            </a:r>
          </a:p>
        </p:txBody>
      </p:sp>
      <p:sp>
        <p:nvSpPr>
          <p:cNvPr id="21" name="TextBox 20">
            <a:extLst>
              <a:ext uri="{FF2B5EF4-FFF2-40B4-BE49-F238E27FC236}">
                <a16:creationId xmlns:a16="http://schemas.microsoft.com/office/drawing/2014/main" id="{0F76DD91-156F-594B-B28F-A412D3CEF9BD}"/>
              </a:ext>
            </a:extLst>
          </p:cNvPr>
          <p:cNvSpPr txBox="1"/>
          <p:nvPr/>
        </p:nvSpPr>
        <p:spPr>
          <a:xfrm>
            <a:off x="6346244" y="4939784"/>
            <a:ext cx="5056094" cy="369332"/>
          </a:xfrm>
          <a:prstGeom prst="rect">
            <a:avLst/>
          </a:prstGeom>
          <a:noFill/>
        </p:spPr>
        <p:txBody>
          <a:bodyPr wrap="square" rtlCol="0">
            <a:spAutoFit/>
          </a:bodyPr>
          <a:lstStyle/>
          <a:p>
            <a:pPr algn="ctr"/>
            <a:r>
              <a:rPr lang="en-US" dirty="0">
                <a:latin typeface="Proxima Nova Rg" panose="02000506030000020004" pitchFamily="50" charset="0"/>
                <a:ea typeface="Gotham Book" pitchFamily="2" charset="-128"/>
              </a:rPr>
              <a:t>e.g. Calculated safety factor in Lab 2</a:t>
            </a:r>
          </a:p>
        </p:txBody>
      </p:sp>
      <p:sp>
        <p:nvSpPr>
          <p:cNvPr id="22" name="Title 1">
            <a:extLst>
              <a:ext uri="{FF2B5EF4-FFF2-40B4-BE49-F238E27FC236}">
                <a16:creationId xmlns:a16="http://schemas.microsoft.com/office/drawing/2014/main" id="{89926BB1-501D-3142-8001-44013BE2B2D4}"/>
              </a:ext>
            </a:extLst>
          </p:cNvPr>
          <p:cNvSpPr txBox="1">
            <a:spLocks/>
          </p:cNvSpPr>
          <p:nvPr/>
        </p:nvSpPr>
        <p:spPr>
          <a:xfrm>
            <a:off x="567612" y="588587"/>
            <a:ext cx="11063786" cy="14483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4800" dirty="0">
              <a:latin typeface="Gotham Medium" pitchFamily="2" charset="-128"/>
              <a:ea typeface="Gotham Medium" pitchFamily="2" charset="-128"/>
            </a:endParaRPr>
          </a:p>
        </p:txBody>
      </p:sp>
      <p:sp>
        <p:nvSpPr>
          <p:cNvPr id="23" name="Title 1">
            <a:extLst>
              <a:ext uri="{FF2B5EF4-FFF2-40B4-BE49-F238E27FC236}">
                <a16:creationId xmlns:a16="http://schemas.microsoft.com/office/drawing/2014/main" id="{A6869926-0C5B-9F4E-9D8F-037B0D3238BA}"/>
              </a:ext>
            </a:extLst>
          </p:cNvPr>
          <p:cNvSpPr txBox="1">
            <a:spLocks/>
          </p:cNvSpPr>
          <p:nvPr/>
        </p:nvSpPr>
        <p:spPr>
          <a:xfrm>
            <a:off x="720012" y="740987"/>
            <a:ext cx="11063786" cy="10552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a:latin typeface="Gotham Medium" pitchFamily="2" charset="-128"/>
                <a:ea typeface="Gotham Medium" pitchFamily="2" charset="-128"/>
              </a:rPr>
              <a:t>WHAT DATA MATTERS?</a:t>
            </a:r>
            <a:endParaRPr lang="en-US" sz="5400" dirty="0">
              <a:latin typeface="Gotham Medium" pitchFamily="2" charset="-128"/>
              <a:ea typeface="Gotham Medium" pitchFamily="2" charset="-128"/>
            </a:endParaRPr>
          </a:p>
        </p:txBody>
      </p:sp>
      <p:sp>
        <p:nvSpPr>
          <p:cNvPr id="16" name="TextBox 15">
            <a:extLst>
              <a:ext uri="{FF2B5EF4-FFF2-40B4-BE49-F238E27FC236}">
                <a16:creationId xmlns:a16="http://schemas.microsoft.com/office/drawing/2014/main" id="{7ED4DBBC-D301-8743-93C5-215FC6C582C0}"/>
              </a:ext>
            </a:extLst>
          </p:cNvPr>
          <p:cNvSpPr txBox="1"/>
          <p:nvPr/>
        </p:nvSpPr>
        <p:spPr>
          <a:xfrm>
            <a:off x="567612" y="4939784"/>
            <a:ext cx="5604698" cy="646331"/>
          </a:xfrm>
          <a:prstGeom prst="rect">
            <a:avLst/>
          </a:prstGeom>
          <a:noFill/>
        </p:spPr>
        <p:txBody>
          <a:bodyPr wrap="square" rtlCol="0">
            <a:spAutoFit/>
          </a:bodyPr>
          <a:lstStyle/>
          <a:p>
            <a:pPr algn="ctr"/>
            <a:r>
              <a:rPr lang="en-US" dirty="0">
                <a:latin typeface="Proxima Nova Rg" panose="02000506030000020004" pitchFamily="50" charset="0"/>
                <a:ea typeface="Gotham Book" pitchFamily="2" charset="-128"/>
              </a:rPr>
              <a:t>Data that isn’t useful for the report should be presented but time should not be wasted discussing it</a:t>
            </a:r>
          </a:p>
        </p:txBody>
      </p:sp>
      <p:sp>
        <p:nvSpPr>
          <p:cNvPr id="15" name="TextBox 14">
            <a:extLst>
              <a:ext uri="{FF2B5EF4-FFF2-40B4-BE49-F238E27FC236}">
                <a16:creationId xmlns:a16="http://schemas.microsoft.com/office/drawing/2014/main" id="{0BEF5E89-A3F8-46F1-A185-08F156F538F1}"/>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7</a:t>
            </a:r>
          </a:p>
        </p:txBody>
      </p:sp>
      <p:pic>
        <p:nvPicPr>
          <p:cNvPr id="17" name="Picture 16" descr="A picture containing drawing&#10;&#10;Description automatically generated">
            <a:extLst>
              <a:ext uri="{FF2B5EF4-FFF2-40B4-BE49-F238E27FC236}">
                <a16:creationId xmlns:a16="http://schemas.microsoft.com/office/drawing/2014/main" id="{09794956-D970-4B79-9F1F-407359215B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6124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WHAT ARE OBSERVATIONS?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4824287" cy="3917892"/>
          </a:xfrm>
        </p:spPr>
        <p:txBody>
          <a:bodyPr anchor="ctr"/>
          <a:lstStyle/>
          <a:p>
            <a:pPr marL="342900" indent="-342900" algn="l">
              <a:buFont typeface="Arial" panose="020B0604020202020204" pitchFamily="34" charset="0"/>
              <a:buChar char="•"/>
            </a:pPr>
            <a:r>
              <a:rPr lang="en-US" dirty="0">
                <a:latin typeface="Proxima Nova Rg" panose="02000506030000020004" pitchFamily="2" charset="0"/>
              </a:rPr>
              <a:t>Measured data</a:t>
            </a:r>
          </a:p>
          <a:p>
            <a:pPr marL="342900" indent="-342900" algn="l">
              <a:buFont typeface="Arial" panose="020B0604020202020204" pitchFamily="34" charset="0"/>
              <a:buChar char="•"/>
            </a:pPr>
            <a:r>
              <a:rPr lang="en-US" dirty="0">
                <a:latin typeface="Proxima Nova Rg" panose="02000506030000020004" pitchFamily="2" charset="0"/>
              </a:rPr>
              <a:t>Data in the form of well-labeled tables, graphs, photos, and other illustrations</a:t>
            </a:r>
          </a:p>
          <a:p>
            <a:pPr marL="342900" indent="-342900" algn="l">
              <a:buFont typeface="Arial" panose="020B0604020202020204" pitchFamily="34" charset="0"/>
              <a:buChar char="•"/>
            </a:pPr>
            <a:r>
              <a:rPr lang="en-US" dirty="0">
                <a:latin typeface="Proxima Nova Rg" panose="02000506030000020004" pitchFamily="2" charset="0"/>
              </a:rPr>
              <a:t>Recorded without analysis</a:t>
            </a:r>
          </a:p>
          <a:p>
            <a:pPr marL="342900" indent="-342900" algn="l">
              <a:buFont typeface="Arial" panose="020B0604020202020204" pitchFamily="34" charset="0"/>
              <a:buChar char="•"/>
            </a:pPr>
            <a:r>
              <a:rPr lang="en-US" dirty="0">
                <a:latin typeface="Proxima Nova Rg" panose="02000506030000020004" pitchFamily="2" charset="0"/>
              </a:rPr>
              <a:t>Objective description</a:t>
            </a:r>
          </a:p>
          <a:p>
            <a:pPr marL="342900" indent="-342900" algn="l">
              <a:buFont typeface="Arial" panose="020B0604020202020204" pitchFamily="34" charset="0"/>
              <a:buChar char="•"/>
            </a:pPr>
            <a:r>
              <a:rPr lang="en-US" dirty="0">
                <a:latin typeface="Proxima Nova Rg" panose="02000506030000020004" pitchFamily="2" charset="0"/>
              </a:rPr>
              <a:t>What was observed</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sp>
        <p:nvSpPr>
          <p:cNvPr id="10" name="Rectangle 9">
            <a:extLst>
              <a:ext uri="{FF2B5EF4-FFF2-40B4-BE49-F238E27FC236}">
                <a16:creationId xmlns:a16="http://schemas.microsoft.com/office/drawing/2014/main" id="{39228AFC-7918-4F01-8A92-F1D0C162F9B8}"/>
              </a:ext>
            </a:extLst>
          </p:cNvPr>
          <p:cNvSpPr/>
          <p:nvPr/>
        </p:nvSpPr>
        <p:spPr>
          <a:xfrm>
            <a:off x="6217920" y="5320157"/>
            <a:ext cx="5155213" cy="338554"/>
          </a:xfrm>
          <a:prstGeom prst="rect">
            <a:avLst/>
          </a:prstGeom>
        </p:spPr>
        <p:txBody>
          <a:bodyPr wrap="square">
            <a:spAutoFit/>
          </a:bodyPr>
          <a:lstStyle/>
          <a:p>
            <a:pPr algn="ctr"/>
            <a:r>
              <a:rPr lang="en-US" sz="1600" dirty="0">
                <a:latin typeface="Proxima Nova Rg" panose="02000506030000020004" pitchFamily="2" charset="0"/>
              </a:rPr>
              <a:t>Figure 1: Holmes &amp; Watson Courtesy of BBC Sherlock</a:t>
            </a:r>
          </a:p>
        </p:txBody>
      </p:sp>
      <p:sp>
        <p:nvSpPr>
          <p:cNvPr id="13" name="TextBox 12">
            <a:extLst>
              <a:ext uri="{FF2B5EF4-FFF2-40B4-BE49-F238E27FC236}">
                <a16:creationId xmlns:a16="http://schemas.microsoft.com/office/drawing/2014/main" id="{35B0FC37-D800-49B5-81BB-02B9E89FC7FC}"/>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1</a:t>
            </a:r>
          </a:p>
        </p:txBody>
      </p:sp>
      <p:pic>
        <p:nvPicPr>
          <p:cNvPr id="11" name="Picture 10">
            <a:extLst>
              <a:ext uri="{FF2B5EF4-FFF2-40B4-BE49-F238E27FC236}">
                <a16:creationId xmlns:a16="http://schemas.microsoft.com/office/drawing/2014/main" id="{86871E54-FBA5-46C3-9B87-6307F90EBC8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0679" y="2224802"/>
            <a:ext cx="4629694" cy="3081640"/>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C77116B3-763D-42F9-B193-AAE6D43A3C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3600382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DATA AND OBSERVATIONS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1376460" y="1861264"/>
            <a:ext cx="9614430"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2" charset="0"/>
              </a:rPr>
              <a:t>Present data, do </a:t>
            </a:r>
            <a:r>
              <a:rPr lang="en-US" dirty="0">
                <a:latin typeface="Proxima Nova Lt" panose="02000506030000020004" pitchFamily="50" charset="0"/>
              </a:rPr>
              <a:t>not</a:t>
            </a:r>
            <a:r>
              <a:rPr lang="en-US" dirty="0">
                <a:latin typeface="Proxima Nova Rg" panose="02000506030000020004" pitchFamily="2" charset="0"/>
              </a:rPr>
              <a:t> analyze data (analyze in the conclusion)</a:t>
            </a:r>
          </a:p>
          <a:p>
            <a:pPr marL="342900" indent="-342900" algn="l">
              <a:buFont typeface="Arial" panose="020B0604020202020204" pitchFamily="34" charset="0"/>
              <a:buChar char="•"/>
            </a:pPr>
            <a:r>
              <a:rPr lang="en-US" dirty="0">
                <a:latin typeface="Proxima Nova Rg" panose="02000506030000020004" pitchFamily="2" charset="0"/>
              </a:rPr>
              <a:t>Past tense</a:t>
            </a:r>
          </a:p>
          <a:p>
            <a:pPr marL="342900" indent="-342900" algn="l">
              <a:buFont typeface="Arial" panose="020B0604020202020204" pitchFamily="34" charset="0"/>
              <a:buChar char="•"/>
            </a:pPr>
            <a:r>
              <a:rPr lang="en-US" dirty="0">
                <a:latin typeface="Proxima Nova Rg" panose="02000506030000020004" pitchFamily="2" charset="0"/>
              </a:rPr>
              <a:t>Example competition results on the next slide</a:t>
            </a:r>
          </a:p>
          <a:p>
            <a:pPr marL="914400" lvl="1" indent="-342900" algn="l">
              <a:spcBef>
                <a:spcPts val="1000"/>
              </a:spcBef>
              <a:buFont typeface="Arial" panose="020B0604020202020204" pitchFamily="34" charset="0"/>
              <a:buChar char="•"/>
            </a:pPr>
            <a:r>
              <a:rPr lang="en-US" sz="2400" dirty="0">
                <a:latin typeface="Proxima Nova Rg" panose="02000506030000020004" pitchFamily="2" charset="0"/>
              </a:rPr>
              <a:t>State trial results and competition results</a:t>
            </a:r>
          </a:p>
          <a:p>
            <a:pPr marL="914400" lvl="1" indent="-342900" algn="l">
              <a:spcBef>
                <a:spcPts val="1000"/>
              </a:spcBef>
              <a:buFont typeface="Arial" panose="020B0604020202020204" pitchFamily="34" charset="0"/>
              <a:buChar char="•"/>
            </a:pPr>
            <a:r>
              <a:rPr lang="en-US" sz="2400" dirty="0">
                <a:latin typeface="Proxima Nova Rg" panose="02000506030000020004" pitchFamily="2" charset="0"/>
              </a:rPr>
              <a:t>Describe the contents of the table or figure in surrounding text</a:t>
            </a:r>
          </a:p>
          <a:p>
            <a:pPr marL="914400" lvl="1" indent="-342900" algn="l">
              <a:spcBef>
                <a:spcPts val="1000"/>
              </a:spcBef>
              <a:buFont typeface="Arial" panose="020B0604020202020204" pitchFamily="34" charset="0"/>
              <a:buChar char="•"/>
            </a:pPr>
            <a:r>
              <a:rPr lang="en-US" sz="2400" dirty="0">
                <a:latin typeface="Proxima Nova Rg" panose="02000506030000020004" pitchFamily="2" charset="0"/>
              </a:rPr>
              <a:t>Don’t include the table or figure if it’s not referenced in the text</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sp>
        <p:nvSpPr>
          <p:cNvPr id="13" name="TextBox 12">
            <a:extLst>
              <a:ext uri="{FF2B5EF4-FFF2-40B4-BE49-F238E27FC236}">
                <a16:creationId xmlns:a16="http://schemas.microsoft.com/office/drawing/2014/main" id="{D6595A49-CD63-4CB4-8F01-FA8768E9692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2</a:t>
            </a:r>
          </a:p>
        </p:txBody>
      </p:sp>
      <p:pic>
        <p:nvPicPr>
          <p:cNvPr id="10" name="Picture 9" descr="A picture containing drawing&#10;&#10;Description automatically generated">
            <a:extLst>
              <a:ext uri="{FF2B5EF4-FFF2-40B4-BE49-F238E27FC236}">
                <a16:creationId xmlns:a16="http://schemas.microsoft.com/office/drawing/2014/main" id="{4E1816A4-C0F3-42D3-8293-96602479DE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2156311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DATA AND OBSERVATIONS</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sp>
        <p:nvSpPr>
          <p:cNvPr id="13" name="TextBox 12">
            <a:extLst>
              <a:ext uri="{FF2B5EF4-FFF2-40B4-BE49-F238E27FC236}">
                <a16:creationId xmlns:a16="http://schemas.microsoft.com/office/drawing/2014/main" id="{D6595A49-CD63-4CB4-8F01-FA8768E9692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3</a:t>
            </a:r>
          </a:p>
        </p:txBody>
      </p:sp>
      <p:pic>
        <p:nvPicPr>
          <p:cNvPr id="10" name="Picture 9" descr="A picture containing drawing&#10;&#10;Description automatically generated">
            <a:extLst>
              <a:ext uri="{FF2B5EF4-FFF2-40B4-BE49-F238E27FC236}">
                <a16:creationId xmlns:a16="http://schemas.microsoft.com/office/drawing/2014/main" id="{941DC028-4BAC-42A8-B9BB-CA13EB3A0D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graphicFrame>
        <p:nvGraphicFramePr>
          <p:cNvPr id="5" name="Object 4">
            <a:extLst>
              <a:ext uri="{FF2B5EF4-FFF2-40B4-BE49-F238E27FC236}">
                <a16:creationId xmlns:a16="http://schemas.microsoft.com/office/drawing/2014/main" id="{FF2E5A8B-8484-37C2-9753-9B25C2568423}"/>
              </a:ext>
            </a:extLst>
          </p:cNvPr>
          <p:cNvGraphicFramePr>
            <a:graphicFrameLocks noChangeAspect="1"/>
          </p:cNvGraphicFramePr>
          <p:nvPr>
            <p:extLst>
              <p:ext uri="{D42A27DB-BD31-4B8C-83A1-F6EECF244321}">
                <p14:modId xmlns:p14="http://schemas.microsoft.com/office/powerpoint/2010/main" val="3513135273"/>
              </p:ext>
            </p:extLst>
          </p:nvPr>
        </p:nvGraphicFramePr>
        <p:xfrm>
          <a:off x="678411" y="2143431"/>
          <a:ext cx="12095163" cy="4976812"/>
        </p:xfrm>
        <a:graphic>
          <a:graphicData uri="http://schemas.openxmlformats.org/presentationml/2006/ole">
            <mc:AlternateContent xmlns:mc="http://schemas.openxmlformats.org/markup-compatibility/2006">
              <mc:Choice xmlns:v="urn:schemas-microsoft-com:vml" Requires="v">
                <p:oleObj name="Worksheet" r:id="rId4" imgW="8168604" imgH="3360528" progId="Excel.Sheet.12">
                  <p:embed/>
                </p:oleObj>
              </mc:Choice>
              <mc:Fallback>
                <p:oleObj name="Worksheet" r:id="rId4" imgW="8168604" imgH="3360528" progId="Excel.Sheet.12">
                  <p:embed/>
                  <p:pic>
                    <p:nvPicPr>
                      <p:cNvPr id="15" name="Object 14">
                        <a:extLst>
                          <a:ext uri="{FF2B5EF4-FFF2-40B4-BE49-F238E27FC236}">
                            <a16:creationId xmlns:a16="http://schemas.microsoft.com/office/drawing/2014/main" id="{93CDF112-5E1A-1630-7BE1-A168ED727E34}"/>
                          </a:ext>
                        </a:extLst>
                      </p:cNvPr>
                      <p:cNvPicPr/>
                      <p:nvPr/>
                    </p:nvPicPr>
                    <p:blipFill>
                      <a:blip r:embed="rId5"/>
                      <a:stretch>
                        <a:fillRect/>
                      </a:stretch>
                    </p:blipFill>
                    <p:spPr>
                      <a:xfrm>
                        <a:off x="678411" y="2143431"/>
                        <a:ext cx="12095163" cy="4976812"/>
                      </a:xfrm>
                      <a:prstGeom prst="rect">
                        <a:avLst/>
                      </a:prstGeom>
                    </p:spPr>
                  </p:pic>
                </p:oleObj>
              </mc:Fallback>
            </mc:AlternateContent>
          </a:graphicData>
        </a:graphic>
      </p:graphicFrame>
    </p:spTree>
    <p:extLst>
      <p:ext uri="{BB962C8B-B14F-4D97-AF65-F5344CB8AC3E}">
        <p14:creationId xmlns:p14="http://schemas.microsoft.com/office/powerpoint/2010/main" val="857917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anose="02000603030000020004" pitchFamily="2" charset="0"/>
              </a:rPr>
              <a:t>DATA AND OBSERVATIONS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581564"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2" charset="0"/>
              </a:rPr>
              <a:t>Figure 1 shows the boom was built using two thick dowels, two thin dowels, four 3D-printed dowel connectors, and Kevlar string. </a:t>
            </a:r>
          </a:p>
          <a:p>
            <a:pPr marL="342900" indent="-342900" algn="l">
              <a:buFont typeface="Arial" panose="020B0604020202020204" pitchFamily="34" charset="0"/>
              <a:buChar char="•"/>
            </a:pPr>
            <a:r>
              <a:rPr lang="en-US" dirty="0">
                <a:latin typeface="Proxima Nova Rg" panose="02000506030000020004" pitchFamily="2" charset="0"/>
              </a:rPr>
              <a:t>It had a boom weight of 269 g, a boom length of 1.51 m, an anchor time of 101 s, and held 450 g. Its unweighted ratio was 1.67 and its weighted ratio was 0.77. It placed fourth in the competition (Table 1).</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sp>
        <p:nvSpPr>
          <p:cNvPr id="13" name="TextBox 12">
            <a:extLst>
              <a:ext uri="{FF2B5EF4-FFF2-40B4-BE49-F238E27FC236}">
                <a16:creationId xmlns:a16="http://schemas.microsoft.com/office/drawing/2014/main" id="{D6595A49-CD63-4CB4-8F01-FA8768E9692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4</a:t>
            </a:r>
          </a:p>
        </p:txBody>
      </p:sp>
      <p:pic>
        <p:nvPicPr>
          <p:cNvPr id="10" name="Picture 9" descr="A picture containing drawing&#10;&#10;Description automatically generated">
            <a:extLst>
              <a:ext uri="{FF2B5EF4-FFF2-40B4-BE49-F238E27FC236}">
                <a16:creationId xmlns:a16="http://schemas.microsoft.com/office/drawing/2014/main" id="{40CE4E5A-4369-403C-AC65-7EDB523B8C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301" y="6409360"/>
            <a:ext cx="1313093" cy="359459"/>
          </a:xfrm>
          <a:prstGeom prst="rect">
            <a:avLst/>
          </a:prstGeom>
        </p:spPr>
      </p:pic>
    </p:spTree>
    <p:extLst>
      <p:ext uri="{BB962C8B-B14F-4D97-AF65-F5344CB8AC3E}">
        <p14:creationId xmlns:p14="http://schemas.microsoft.com/office/powerpoint/2010/main" val="2057348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480</Words>
  <Application>Microsoft Macintosh PowerPoint</Application>
  <PresentationFormat>Widescreen</PresentationFormat>
  <Paragraphs>70</Paragraphs>
  <Slides>11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Gotham Medium</vt:lpstr>
      <vt:lpstr>Calibri Light</vt:lpstr>
      <vt:lpstr>Arial</vt:lpstr>
      <vt:lpstr>Proxima Nova Lt</vt:lpstr>
      <vt:lpstr>Calibri</vt:lpstr>
      <vt:lpstr>Proxima Nova Rg</vt:lpstr>
      <vt:lpstr>Office Theme</vt:lpstr>
      <vt:lpstr>Worksheet</vt:lpstr>
      <vt:lpstr>DATA IS YOUR ARGUMENT</vt:lpstr>
      <vt:lpstr>STORYTELLING</vt:lpstr>
      <vt:lpstr>THE LAB REPORT IS A STORY</vt:lpstr>
      <vt:lpstr>DATA IS THE STORY</vt:lpstr>
      <vt:lpstr>PowerPoint Presentation</vt:lpstr>
      <vt:lpstr>WHAT ARE OBSERVATIONS?</vt:lpstr>
      <vt:lpstr>DATA AND OBSERVATIONS</vt:lpstr>
      <vt:lpstr>DATA AND OBSERVATIONS</vt:lpstr>
      <vt:lpstr>DATA AND OBSERVATIONS</vt:lpstr>
      <vt:lpstr>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LINE TITLE</dc:title>
  <dc:creator>Diya</dc:creator>
  <cp:lastModifiedBy>EG</cp:lastModifiedBy>
  <cp:revision>29</cp:revision>
  <dcterms:created xsi:type="dcterms:W3CDTF">2019-06-25T23:10:16Z</dcterms:created>
  <dcterms:modified xsi:type="dcterms:W3CDTF">2024-02-25T17:38:54Z</dcterms:modified>
</cp:coreProperties>
</file>