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9"/>
  </p:notesMasterIdLst>
  <p:sldIdLst>
    <p:sldId id="298" r:id="rId3"/>
    <p:sldId id="258" r:id="rId4"/>
    <p:sldId id="299" r:id="rId5"/>
    <p:sldId id="319" r:id="rId6"/>
    <p:sldId id="318" r:id="rId7"/>
    <p:sldId id="331" r:id="rId8"/>
    <p:sldId id="321" r:id="rId9"/>
    <p:sldId id="320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22" r:id="rId18"/>
    <p:sldId id="273" r:id="rId19"/>
    <p:sldId id="268" r:id="rId20"/>
    <p:sldId id="266" r:id="rId21"/>
    <p:sldId id="269" r:id="rId22"/>
    <p:sldId id="267" r:id="rId23"/>
    <p:sldId id="262" r:id="rId24"/>
    <p:sldId id="272" r:id="rId25"/>
    <p:sldId id="270" r:id="rId26"/>
    <p:sldId id="271" r:id="rId27"/>
    <p:sldId id="264" r:id="rId28"/>
  </p:sldIdLst>
  <p:sldSz cx="12192000" cy="6858000"/>
  <p:notesSz cx="6858000" cy="9144000"/>
  <p:embeddedFontLst>
    <p:embeddedFont>
      <p:font typeface="MS PGothic" panose="020B0600070205080204" pitchFamily="34" charset="-128"/>
      <p:regular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Gotham Medium" pitchFamily="50" charset="0"/>
      <p:regular r:id="rId33"/>
      <p:italic r:id="rId34"/>
    </p:embeddedFont>
    <p:embeddedFont>
      <p:font typeface="Proxima Nova Lt" panose="02000506030000020004" charset="0"/>
      <p:regular r:id="rId35"/>
      <p:bold r:id="rId36"/>
    </p:embeddedFont>
    <p:embeddedFont>
      <p:font typeface="Proxima Nova Rg" panose="02000506030000020004" pitchFamily="2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35" autoAdjust="0"/>
    <p:restoredTop sz="94679"/>
  </p:normalViewPr>
  <p:slideViewPr>
    <p:cSldViewPr snapToGrid="0">
      <p:cViewPr varScale="1">
        <p:scale>
          <a:sx n="81" d="100"/>
          <a:sy n="81" d="100"/>
        </p:scale>
        <p:origin x="55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38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27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the knowledge that you have gained today and in past recitations, what suggestions would you make to Jane to improve their resume? **Ask students to raise their hands and participate**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2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LaTeX is a software for document preparation and is largely what is used when creating scientific papers to manage formatting. This also is a good resource for completing your resume as shown on the right instead of using Microsoft Word.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62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17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09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17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65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00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50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https://eg.poly.edu/finalSLDP.php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s3.wp.wsu.edu/uploads/sites/1393/2018/01/Action-Verbs-for-Resumes.doc.pdf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RECITATION 10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EG1003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-1" y="1"/>
            <a:ext cx="12192000" cy="55985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64320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FINDING A PROGRAM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1BB2B45C-7A1E-4C44-BE1D-F8F0A5D70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259" y="2104416"/>
            <a:ext cx="5609968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US News and World Report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Skewed by funding and test scores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Talk to alumni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Visit campuses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chemeClr val="accent6"/>
                </a:solidFill>
                <a:latin typeface="Proxima Nova Lt" panose="02000506030000020004" pitchFamily="2" charset="77"/>
              </a:rPr>
              <a:t>Specialized interests</a:t>
            </a:r>
          </a:p>
        </p:txBody>
      </p:sp>
      <p:pic>
        <p:nvPicPr>
          <p:cNvPr id="14" name="Picture 2" descr="http://grad-schools.usnews.rankingsandreviews.com/static/images/vertical-logo.png">
            <a:extLst>
              <a:ext uri="{FF2B5EF4-FFF2-40B4-BE49-F238E27FC236}">
                <a16:creationId xmlns:a16="http://schemas.microsoft.com/office/drawing/2014/main" xmlns="" id="{2CC05D5E-E5F8-9248-9EBA-37FE43C7D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331" y="3113448"/>
            <a:ext cx="4538562" cy="106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10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896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-1" y="1"/>
            <a:ext cx="12192000" cy="55985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64320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FACTORS TO CONSIDER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26DF4EE-5AED-0D49-8039-3AF04E92EAD6}"/>
              </a:ext>
            </a:extLst>
          </p:cNvPr>
          <p:cNvSpPr/>
          <p:nvPr/>
        </p:nvSpPr>
        <p:spPr>
          <a:xfrm>
            <a:off x="1087394" y="1912129"/>
            <a:ext cx="8748584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Do some research on the university</a:t>
            </a:r>
          </a:p>
          <a:p>
            <a:pPr marL="914400" lvl="1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Student activities</a:t>
            </a:r>
          </a:p>
          <a:p>
            <a:pPr marL="914400" lvl="1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Course options, research, teaching </a:t>
            </a:r>
          </a:p>
          <a:p>
            <a:pPr marL="914400" lvl="1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Professors and projects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Your advisor is the most important consideration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Talk to professors at NYU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Location is critical for job market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419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-1" y="1"/>
            <a:ext cx="12192000" cy="55985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64320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APPLYING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27C11147-69AD-E745-B8AC-020B1DCB8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919" y="2094062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Prepare for the GRE</a:t>
            </a:r>
          </a:p>
          <a:p>
            <a:pPr marL="1257300" lvl="1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Take several practice exams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Three recommendation letters</a:t>
            </a:r>
          </a:p>
          <a:p>
            <a:pPr marL="1257300" lvl="1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Academic references better</a:t>
            </a:r>
          </a:p>
          <a:p>
            <a:pPr marL="1257300" lvl="1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Connections are most important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Personal statement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0B5CA18-1A1D-404C-A3CF-635F6D2E8898}"/>
              </a:ext>
            </a:extLst>
          </p:cNvPr>
          <p:cNvGrpSpPr/>
          <p:nvPr/>
        </p:nvGrpSpPr>
        <p:grpSpPr>
          <a:xfrm>
            <a:off x="8158549" y="2884567"/>
            <a:ext cx="2962532" cy="965146"/>
            <a:chOff x="3130787" y="4158614"/>
            <a:chExt cx="1726963" cy="438151"/>
          </a:xfrm>
        </p:grpSpPr>
        <p:pic>
          <p:nvPicPr>
            <p:cNvPr id="14" name="Picture 2" descr="GRE">
              <a:extLst>
                <a:ext uri="{FF2B5EF4-FFF2-40B4-BE49-F238E27FC236}">
                  <a16:creationId xmlns:a16="http://schemas.microsoft.com/office/drawing/2014/main" xmlns="" id="{85872399-6072-D542-9602-3160120417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700" y="4158614"/>
              <a:ext cx="1162050" cy="438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ETS">
              <a:extLst>
                <a:ext uri="{FF2B5EF4-FFF2-40B4-BE49-F238E27FC236}">
                  <a16:creationId xmlns:a16="http://schemas.microsoft.com/office/drawing/2014/main" xmlns="" id="{455821C9-2649-E74D-8FDE-0F78C15D1B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787" y="4158614"/>
              <a:ext cx="647700" cy="438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084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-1" y="1"/>
            <a:ext cx="12192000" cy="55985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64320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OPPORTUNITIES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27C11147-69AD-E745-B8AC-020B1DCB8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408" y="2031904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Graduate research assistant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Graduate teaching assistant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Fellowships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NSF GRFP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University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Other program specific scholarships</a:t>
            </a:r>
          </a:p>
        </p:txBody>
      </p:sp>
      <p:pic>
        <p:nvPicPr>
          <p:cNvPr id="17" name="Picture 2" descr="National Science Foundation - Where Discoveries Begin">
            <a:extLst>
              <a:ext uri="{FF2B5EF4-FFF2-40B4-BE49-F238E27FC236}">
                <a16:creationId xmlns:a16="http://schemas.microsoft.com/office/drawing/2014/main" xmlns="" id="{4C35E903-D53E-D247-8C19-5BE15F2B0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3085473"/>
            <a:ext cx="5328691" cy="96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862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-1" y="1"/>
            <a:ext cx="12192000" cy="55985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64320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PHD HUMOR</a:t>
            </a:r>
          </a:p>
        </p:txBody>
      </p:sp>
      <p:pic>
        <p:nvPicPr>
          <p:cNvPr id="11" name="Picture 2" descr="http://cdn.arstechnica.net/wp-content/uploads/2011/09/phd072011s-4e6f64b-intro.gif">
            <a:extLst>
              <a:ext uri="{FF2B5EF4-FFF2-40B4-BE49-F238E27FC236}">
                <a16:creationId xmlns:a16="http://schemas.microsoft.com/office/drawing/2014/main" xmlns="" id="{A7CF644B-6C54-F149-B1CC-32D7F123A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790" y="1458017"/>
            <a:ext cx="7640417" cy="485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76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QUESTIONS?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00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HOW TO GIVE THE FINAL PROJECT PRESENTATION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07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31669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SUBMISSION INSTRUCTIONS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>
            <a:normAutofit/>
          </a:bodyPr>
          <a:lstStyle/>
          <a:p>
            <a:pPr marL="347472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Use Google form to submit</a:t>
            </a:r>
          </a:p>
          <a:p>
            <a:pPr marL="804672" lvl="2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Login to a new account on Gmail to submit</a:t>
            </a:r>
          </a:p>
          <a:p>
            <a:pPr marL="804672" lvl="2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Specific group login info listed on </a:t>
            </a:r>
            <a:r>
              <a:rPr lang="en-US" sz="2800" dirty="0">
                <a:solidFill>
                  <a:schemeClr val="accent6"/>
                </a:solidFill>
                <a:latin typeface="Proxima Nova Rg" panose="02000506030000020004" pitchFamily="2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SLDP Submission</a:t>
            </a:r>
            <a:r>
              <a:rPr lang="en-US" sz="2800" dirty="0">
                <a:solidFill>
                  <a:schemeClr val="accent6"/>
                </a:solidFill>
                <a:latin typeface="Proxima Nova Rg" panose="02000506030000020004" pitchFamily="50" charset="0"/>
              </a:rPr>
              <a:t> </a:t>
            </a:r>
            <a:r>
              <a:rPr lang="en-US" sz="2800" dirty="0">
                <a:latin typeface="Proxima Nova Rg" panose="02000506030000020004" pitchFamily="50" charset="0"/>
              </a:rPr>
              <a:t>tab of website</a:t>
            </a:r>
          </a:p>
          <a:p>
            <a:pPr marL="347472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Due at the end of the final lab session</a:t>
            </a:r>
          </a:p>
          <a:p>
            <a:pPr marL="347472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Files take time to upload, so start early</a:t>
            </a:r>
          </a:p>
          <a:p>
            <a:pPr marL="347472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Proxima Nova Lt" panose="02000506030000020004" pitchFamily="50" charset="0"/>
              </a:rPr>
              <a:t>No late submissions are accepted!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247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648245"/>
            <a:ext cx="5158268" cy="4485971"/>
          </a:xfrm>
        </p:spPr>
        <p:txBody>
          <a:bodyPr anchor="ctr">
            <a:normAutofit/>
          </a:bodyPr>
          <a:lstStyle/>
          <a:p>
            <a:pPr marL="4572" algn="l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</a:rPr>
              <a:t>All SLDPs:</a:t>
            </a:r>
          </a:p>
          <a:p>
            <a:pPr marL="804672" lvl="2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CAD files, initial sketch, drawings, Microsoft Project schedule, cost estimate</a:t>
            </a:r>
          </a:p>
          <a:p>
            <a:pPr marL="804672" lvl="2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latin typeface="Proxima Nova Lt" panose="02000506030000020004" pitchFamily="2" charset="77"/>
              </a:rPr>
              <a:t>Final Presentation</a:t>
            </a:r>
          </a:p>
          <a:p>
            <a:pPr marL="804672" lvl="2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latin typeface="Proxima Nova Lt" panose="02000506030000020004" pitchFamily="2" charset="77"/>
              </a:rPr>
              <a:t>Resumes</a:t>
            </a:r>
          </a:p>
          <a:p>
            <a:pPr marL="804672" lvl="2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latin typeface="Proxima Nova Lt" panose="02000506030000020004" pitchFamily="2" charset="77"/>
              </a:rPr>
              <a:t>Final Engineering Notebook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4E4BECF-280C-4D92-A345-964861E06054}"/>
              </a:ext>
            </a:extLst>
          </p:cNvPr>
          <p:cNvSpPr txBox="1">
            <a:spLocks/>
          </p:cNvSpPr>
          <p:nvPr/>
        </p:nvSpPr>
        <p:spPr>
          <a:xfrm>
            <a:off x="564107" y="615708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SUBMISSION INSTRUCTIONS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4DAD96CA-2E4F-4E8F-933F-595A45A81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BF4F715-45E2-0649-837F-8992E5A03604}"/>
              </a:ext>
            </a:extLst>
          </p:cNvPr>
          <p:cNvSpPr/>
          <p:nvPr/>
        </p:nvSpPr>
        <p:spPr>
          <a:xfrm>
            <a:off x="5928851" y="1863391"/>
            <a:ext cx="6096000" cy="37497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</a:rPr>
              <a:t>RAD &amp; BMD only:</a:t>
            </a:r>
          </a:p>
          <a:p>
            <a:pPr marL="804672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Final code</a:t>
            </a:r>
          </a:p>
          <a:p>
            <a:pPr marL="4572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</a:rPr>
              <a:t>HIR only:</a:t>
            </a:r>
          </a:p>
          <a:p>
            <a:pPr marL="804672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LEED accreditation report</a:t>
            </a:r>
          </a:p>
          <a:p>
            <a:pPr marL="804672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Walkthrough video</a:t>
            </a:r>
          </a:p>
          <a:p>
            <a:pPr marL="804672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Final construction schedule</a:t>
            </a:r>
          </a:p>
          <a:p>
            <a:pPr marL="804672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Power/AC/heat calculations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637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21" y="747714"/>
            <a:ext cx="12012157" cy="1385453"/>
          </a:xfrm>
        </p:spPr>
        <p:txBody>
          <a:bodyPr anchor="t">
            <a:noAutofit/>
          </a:bodyPr>
          <a:lstStyle/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FINAL PRESENTATION</a:t>
            </a:r>
            <a:br>
              <a:rPr lang="en-US" sz="5400" dirty="0">
                <a:latin typeface="Gotham Medium" panose="02000603030000020004" pitchFamily="2" charset="0"/>
              </a:rPr>
            </a:br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326" y="2133167"/>
            <a:ext cx="10581564" cy="3917892"/>
          </a:xfrm>
        </p:spPr>
        <p:txBody>
          <a:bodyPr anchor="ctr">
            <a:normAutofit/>
          </a:bodyPr>
          <a:lstStyle/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During normal Recitation meeting time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This is a sales presentation!</a:t>
            </a:r>
          </a:p>
          <a:p>
            <a:pPr marL="1371600" lvl="2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Pitch your idea to a group of investors, </a:t>
            </a:r>
            <a:r>
              <a:rPr lang="en-US" sz="2800" dirty="0">
                <a:latin typeface="Proxima Nova Lt" panose="02000506030000020004" pitchFamily="50" charset="0"/>
              </a:rPr>
              <a:t>not</a:t>
            </a:r>
            <a:r>
              <a:rPr lang="en-US" sz="2800" dirty="0">
                <a:latin typeface="Proxima Nova Rg" panose="02000506030000020004" pitchFamily="2" charset="0"/>
              </a:rPr>
              <a:t> engineers</a:t>
            </a:r>
          </a:p>
          <a:p>
            <a:pPr marL="914400" lvl="1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Keep these questions in mind while creating the presentation: </a:t>
            </a:r>
            <a:br>
              <a:rPr lang="en-US" sz="2800" dirty="0">
                <a:latin typeface="Proxima Nova Rg" panose="02000506030000020004" pitchFamily="2" charset="0"/>
              </a:rPr>
            </a:br>
            <a:endParaRPr lang="en-US" sz="2800" dirty="0">
              <a:latin typeface="Proxima Nova Rg" panose="02000506030000020004" pitchFamily="2" charset="0"/>
            </a:endParaRPr>
          </a:p>
          <a:p>
            <a:pPr lvl="1">
              <a:lnSpc>
                <a:spcPct val="100000"/>
              </a:lnSpc>
            </a:pPr>
            <a:r>
              <a:rPr lang="en-US" sz="2800" b="1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Why is your project valuable to investors &amp; society? 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How can you present technical information to your audience?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B2225A07-F04E-4A01-8A49-FC9894B962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19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030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29" y="637784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Resume Review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Graduate School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How to Give the Final Project Presentation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3259394"/>
            <a:ext cx="0" cy="126836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74412"/>
            <a:ext cx="11063786" cy="1385453"/>
          </a:xfrm>
        </p:spPr>
        <p:txBody>
          <a:bodyPr anchor="t">
            <a:noAutofit/>
          </a:bodyPr>
          <a:lstStyle/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FINAL PRESENTATION</a:t>
            </a:r>
            <a:br>
              <a:rPr lang="en-US" sz="5400" dirty="0">
                <a:latin typeface="Gotham Medium" panose="02000603030000020004" pitchFamily="2" charset="0"/>
              </a:rPr>
            </a:br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2385958"/>
            <a:ext cx="10581564" cy="3917892"/>
          </a:xfrm>
        </p:spPr>
        <p:txBody>
          <a:bodyPr anchor="t">
            <a:normAutofit/>
          </a:bodyPr>
          <a:lstStyle/>
          <a:p>
            <a:pPr marL="347472" lvl="1" indent="-347472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Five-minute presentation</a:t>
            </a:r>
          </a:p>
          <a:p>
            <a:pPr marL="347472" lvl="1" indent="-347472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Feel free to invent and add material with discretion</a:t>
            </a:r>
          </a:p>
          <a:p>
            <a:pPr marL="347472" lvl="1" indent="-347472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You may change slide titles</a:t>
            </a:r>
          </a:p>
          <a:p>
            <a:pPr marL="347472" lvl="1" indent="-347472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Be creative, but be sure to include: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B56C3C52-4BB2-9E41-B49A-4284044248B0}"/>
              </a:ext>
            </a:extLst>
          </p:cNvPr>
          <p:cNvSpPr txBox="1">
            <a:spLocks/>
          </p:cNvSpPr>
          <p:nvPr/>
        </p:nvSpPr>
        <p:spPr>
          <a:xfrm>
            <a:off x="1896982" y="4279449"/>
            <a:ext cx="8720886" cy="1727298"/>
          </a:xfrm>
          <a:prstGeom prst="rect">
            <a:avLst/>
          </a:prstGeom>
        </p:spPr>
        <p:txBody>
          <a:bodyPr vert="horz" lIns="91440" tIns="45720" rIns="91440" bIns="45720" numCol="2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Title (first &amp; last slides)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Agenda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Company Profile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Product 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Product Description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Conclusion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408CCEF3-F5DA-4320-9138-A6B0C6BE7F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20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58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426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TITLE &amp; AGENDA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595" y="1855918"/>
            <a:ext cx="5494675" cy="3917892"/>
          </a:xfrm>
        </p:spPr>
        <p:txBody>
          <a:bodyPr anchor="ctr">
            <a:normAutofit/>
          </a:bodyPr>
          <a:lstStyle/>
          <a:p>
            <a:pPr marL="347472" indent="-347472" algn="l"/>
            <a:r>
              <a:rPr lang="en-US" sz="2800" b="1" dirty="0">
                <a:solidFill>
                  <a:srgbClr val="7030A0"/>
                </a:solidFill>
                <a:latin typeface="Proxima Nova Lt" panose="02000506030000020004" pitchFamily="50" charset="0"/>
              </a:rPr>
              <a:t>Title</a:t>
            </a:r>
          </a:p>
          <a:p>
            <a:pPr marL="347472" indent="-347472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Very similar to Milestones</a:t>
            </a:r>
          </a:p>
          <a:p>
            <a:pPr marL="347472" indent="-347472" algn="l"/>
            <a:r>
              <a:rPr lang="en-US" sz="2800" dirty="0">
                <a:solidFill>
                  <a:srgbClr val="7030A0"/>
                </a:solidFill>
                <a:latin typeface="Proxima Nova Lt" panose="02000506030000020004" pitchFamily="50" charset="0"/>
              </a:rPr>
              <a:t>Agenda</a:t>
            </a:r>
          </a:p>
          <a:p>
            <a:pPr marL="347472" indent="-347472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List order of content to be covered</a:t>
            </a:r>
          </a:p>
          <a:p>
            <a:pPr marL="347472" indent="-347472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need to read aloud during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69C2634-17EE-A14A-A2D6-95395A393010}"/>
              </a:ext>
            </a:extLst>
          </p:cNvPr>
          <p:cNvSpPr/>
          <p:nvPr/>
        </p:nvSpPr>
        <p:spPr>
          <a:xfrm>
            <a:off x="7420818" y="5310004"/>
            <a:ext cx="2991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1: Title Slide Example</a:t>
            </a: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30E14887-E48F-1841-AE1B-8C1A36296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35" b="4954"/>
          <a:stretch/>
        </p:blipFill>
        <p:spPr>
          <a:xfrm>
            <a:off x="6205270" y="2153512"/>
            <a:ext cx="5422623" cy="3057385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C18E18D-0BCA-43C0-80E2-CAC339984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21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487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19649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COMPANY PROFILE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5308" y="1923350"/>
            <a:ext cx="5559341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Founding of company and mission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Introduce team member’s qualifications &amp; roles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Qualifications should be real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Practice selling your experience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Many teams choose to utilize headshots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850E341-80F1-4A45-AF1B-AEB4D1151528}"/>
              </a:ext>
            </a:extLst>
          </p:cNvPr>
          <p:cNvSpPr/>
          <p:nvPr/>
        </p:nvSpPr>
        <p:spPr>
          <a:xfrm>
            <a:off x="1285798" y="5502688"/>
            <a:ext cx="4286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2: Company Profile Slide Example</a:t>
            </a: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99A65959-14EB-9A40-B6B8-551DC8E5DD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03" b="5275"/>
          <a:stretch/>
        </p:blipFill>
        <p:spPr>
          <a:xfrm>
            <a:off x="513966" y="2062559"/>
            <a:ext cx="5384781" cy="3430805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B4529B2-2766-4A64-A510-88EA118F94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22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768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773" y="661885"/>
            <a:ext cx="11592454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PRODUCT OBJECTIVE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773" y="2008533"/>
            <a:ext cx="5989806" cy="4061814"/>
          </a:xfrm>
        </p:spPr>
        <p:txBody>
          <a:bodyPr anchor="ctr">
            <a:noAutofit/>
          </a:bodyPr>
          <a:lstStyle/>
          <a:p>
            <a:pPr marL="347472" indent="-347472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solidFill>
                  <a:srgbClr val="7030A0"/>
                </a:solidFill>
                <a:latin typeface="Proxima Nova Lt" panose="02000506030000020004" pitchFamily="50" charset="0"/>
              </a:rPr>
              <a:t>Problem Statement: </a:t>
            </a:r>
          </a:p>
          <a:p>
            <a:pPr marL="347472" indent="-347472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What is the purpose of your product?</a:t>
            </a:r>
          </a:p>
          <a:p>
            <a:pPr marL="347472" indent="-347472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Who does your product help?</a:t>
            </a:r>
          </a:p>
          <a:p>
            <a:pPr marL="347472" indent="-347472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What problem does your product solve?</a:t>
            </a:r>
          </a:p>
          <a:p>
            <a:pPr marL="347472" indent="-347472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solidFill>
                  <a:srgbClr val="7030A0"/>
                </a:solidFill>
                <a:latin typeface="Proxima Nova Lt" panose="02000506030000020004" pitchFamily="50" charset="0"/>
              </a:rPr>
              <a:t>Build Context: </a:t>
            </a:r>
          </a:p>
          <a:p>
            <a:pPr marL="347472" indent="-347472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Why should investors invest in your company/product? </a:t>
            </a:r>
          </a:p>
          <a:p>
            <a:pPr marL="347472" indent="-347472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How is your product unique?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FBE2E08-FAF8-1148-A08C-54008DFB2D13}"/>
              </a:ext>
            </a:extLst>
          </p:cNvPr>
          <p:cNvSpPr/>
          <p:nvPr/>
        </p:nvSpPr>
        <p:spPr>
          <a:xfrm>
            <a:off x="6961037" y="5145587"/>
            <a:ext cx="4421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3: Product Objective Slide Example</a:t>
            </a: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65A65853-A8BE-2E4D-BAA4-605CA8470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73" b="5215"/>
          <a:stretch/>
        </p:blipFill>
        <p:spPr>
          <a:xfrm>
            <a:off x="6451250" y="2073416"/>
            <a:ext cx="5440977" cy="3043986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B2C3369-C972-4374-A371-A30B4A1950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23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677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964" y="635150"/>
            <a:ext cx="1180407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PRODUCT DESCRIPTION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737" y="1910227"/>
            <a:ext cx="11698263" cy="4089523"/>
          </a:xfrm>
        </p:spPr>
        <p:txBody>
          <a:bodyPr anchor="ctr">
            <a:noAutofit/>
          </a:bodyPr>
          <a:lstStyle/>
          <a:p>
            <a:pPr marL="347472" indent="-347472" algn="l"/>
            <a:r>
              <a:rPr lang="en-US" sz="2600" dirty="0">
                <a:solidFill>
                  <a:srgbClr val="7030A0"/>
                </a:solidFill>
                <a:latin typeface="Proxima Nova Lt" panose="02000506030000020004" pitchFamily="50" charset="0"/>
              </a:rPr>
              <a:t>Product Walkthrough</a:t>
            </a:r>
          </a:p>
          <a:p>
            <a:pPr marL="347472" indent="-347472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Design features and strategy </a:t>
            </a:r>
          </a:p>
          <a:p>
            <a:pPr marL="347472" indent="-347472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CAD views and commented code (if applicable)</a:t>
            </a:r>
          </a:p>
          <a:p>
            <a:pPr marL="347472" indent="-347472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Animation of product in action (if available)</a:t>
            </a:r>
          </a:p>
          <a:p>
            <a:pPr marL="347472" indent="-347472" algn="l"/>
            <a:r>
              <a:rPr lang="en-US" sz="2600" dirty="0">
                <a:solidFill>
                  <a:srgbClr val="7030A0"/>
                </a:solidFill>
                <a:latin typeface="Proxima Nova Lt" panose="02000506030000020004" pitchFamily="50" charset="0"/>
              </a:rPr>
              <a:t>Market &amp; Product Viability </a:t>
            </a:r>
          </a:p>
          <a:p>
            <a:pPr marL="347472" indent="-347472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Does your company have competitors?</a:t>
            </a:r>
          </a:p>
          <a:p>
            <a:pPr marL="347472" indent="-347472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How does your design compare to competitors – cost, quality, features? </a:t>
            </a:r>
          </a:p>
          <a:p>
            <a:pPr marL="347472" indent="-347472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Is the product versatile? Can it fulfill other needs? </a:t>
            </a:r>
          </a:p>
          <a:p>
            <a:pPr marL="347472" indent="-347472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Who will buy your product? For how much?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2A7D11F-8DC6-48BD-A7CF-4DF12482E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24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52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31669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CONCLUSION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760083"/>
            <a:ext cx="11063786" cy="3917892"/>
          </a:xfrm>
        </p:spPr>
        <p:txBody>
          <a:bodyPr anchor="ctr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Last chance to convince the investors!</a:t>
            </a:r>
          </a:p>
          <a:p>
            <a: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Proxima Nova Lt" panose="02000506030000020004" pitchFamily="50" charset="0"/>
              </a:rPr>
              <a:t>Restate</a:t>
            </a:r>
            <a:r>
              <a:rPr lang="en-US" sz="2800" dirty="0">
                <a:latin typeface="Proxima Nova Rg" panose="02000506030000020004" pitchFamily="50" charset="0"/>
              </a:rPr>
              <a:t> the problem your product solves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Remember to stay professional and positive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50" charset="0"/>
              </a:rPr>
              <a:t>Highlight the </a:t>
            </a:r>
            <a:r>
              <a:rPr lang="en-US" sz="2800" dirty="0">
                <a:solidFill>
                  <a:schemeClr val="accent6"/>
                </a:solidFill>
                <a:latin typeface="Proxima Nova Lt" panose="02000506030000020004" pitchFamily="50" charset="0"/>
              </a:rPr>
              <a:t>advantages</a:t>
            </a:r>
            <a:r>
              <a:rPr lang="en-US" sz="2800" dirty="0">
                <a:solidFill>
                  <a:schemeClr val="accent6"/>
                </a:solidFill>
                <a:latin typeface="Proxima Nova Rg" panose="02000506030000020004" pitchFamily="50" charset="0"/>
              </a:rPr>
              <a:t> </a:t>
            </a:r>
            <a:r>
              <a:rPr lang="en-US" sz="2800" dirty="0">
                <a:latin typeface="Proxima Nova Rg" panose="02000506030000020004" pitchFamily="50" charset="0"/>
              </a:rPr>
              <a:t>of your product features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Do not insult the competition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Consider adding pitch or theme here: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“Together we can strengthen domestic security”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50" charset="0"/>
              </a:rPr>
              <a:t>“Extraction, Inc. – Knowledgeable, Innovative, and Professional”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10C75FD6-71C3-4D6B-8CE0-399C6D491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25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180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E106C8F-AF7B-4F5F-B810-7D112C44D3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37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RESUME REVIEW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7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-1" y="1"/>
            <a:ext cx="12192000" cy="55985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0ED68BD-91E8-9E4C-BFEB-97BE1C1360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3" b="60556"/>
          <a:stretch/>
        </p:blipFill>
        <p:spPr>
          <a:xfrm>
            <a:off x="1890584" y="1518007"/>
            <a:ext cx="9112196" cy="425594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64320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RESUME ACTION VERBS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0BEA484-B98F-1848-9D69-BE2CB157979F}"/>
              </a:ext>
            </a:extLst>
          </p:cNvPr>
          <p:cNvSpPr/>
          <p:nvPr/>
        </p:nvSpPr>
        <p:spPr>
          <a:xfrm>
            <a:off x="2258250" y="5898674"/>
            <a:ext cx="7675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1: Action verbs for resumes courtesy of Washington State University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7F54F0FB-699E-B547-A32C-75867CD392DB}"/>
              </a:ext>
            </a:extLst>
          </p:cNvPr>
          <p:cNvSpPr/>
          <p:nvPr/>
        </p:nvSpPr>
        <p:spPr>
          <a:xfrm>
            <a:off x="217166" y="5690916"/>
            <a:ext cx="1673418" cy="424799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6" name="TextBox 15">
            <a:hlinkClick r:id="rId5"/>
            <a:extLst>
              <a:ext uri="{FF2B5EF4-FFF2-40B4-BE49-F238E27FC236}">
                <a16:creationId xmlns:a16="http://schemas.microsoft.com/office/drawing/2014/main" xmlns="" id="{B7875840-BD93-4543-9787-951D55C76CA8}"/>
              </a:ext>
            </a:extLst>
          </p:cNvPr>
          <p:cNvSpPr txBox="1"/>
          <p:nvPr/>
        </p:nvSpPr>
        <p:spPr>
          <a:xfrm>
            <a:off x="217166" y="5690916"/>
            <a:ext cx="185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71167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65286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SPOT THE ERRORS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13F420D-29A2-1C46-B1E0-46C69FE65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514" y="1752874"/>
            <a:ext cx="7602970" cy="45382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57391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6919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LaTeX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960219E-A707-4B4B-86F2-03AFEA30AB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0" b="36233"/>
          <a:stretch/>
        </p:blipFill>
        <p:spPr>
          <a:xfrm>
            <a:off x="210446" y="1824155"/>
            <a:ext cx="5237352" cy="4218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 descr="http://i.imgur.com/rQiPPEv.jpg">
            <a:extLst>
              <a:ext uri="{FF2B5EF4-FFF2-40B4-BE49-F238E27FC236}">
                <a16:creationId xmlns:a16="http://schemas.microsoft.com/office/drawing/2014/main" xmlns="" id="{51D74CE2-D78C-2848-A687-09A110350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" b="1903"/>
          <a:stretch/>
        </p:blipFill>
        <p:spPr bwMode="auto">
          <a:xfrm>
            <a:off x="5732414" y="2464956"/>
            <a:ext cx="6222780" cy="294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45195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GRADUATE SCHOOL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49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-1" y="1"/>
            <a:ext cx="12192000" cy="55985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5" y="65953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BE PREPARED TO TALK GPA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0BEA484-B98F-1848-9D69-BE2CB157979F}"/>
              </a:ext>
            </a:extLst>
          </p:cNvPr>
          <p:cNvSpPr/>
          <p:nvPr/>
        </p:nvSpPr>
        <p:spPr>
          <a:xfrm>
            <a:off x="2073274" y="1474436"/>
            <a:ext cx="5251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Table 1: Academic honors at NYU courtesy of NYU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B7E7EC66-5E78-4649-9CDF-FB2738BB4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605119"/>
              </p:ext>
            </p:extLst>
          </p:nvPr>
        </p:nvGraphicFramePr>
        <p:xfrm>
          <a:off x="2073274" y="1838423"/>
          <a:ext cx="8045449" cy="4254216"/>
        </p:xfrm>
        <a:graphic>
          <a:graphicData uri="http://schemas.openxmlformats.org/drawingml/2006/table">
            <a:tbl>
              <a:tblPr/>
              <a:tblGrid>
                <a:gridCol w="1972231">
                  <a:extLst>
                    <a:ext uri="{9D8B030D-6E8A-4147-A177-3AD203B41FA5}">
                      <a16:colId xmlns:a16="http://schemas.microsoft.com/office/drawing/2014/main" xmlns="" val="2615201088"/>
                    </a:ext>
                  </a:extLst>
                </a:gridCol>
                <a:gridCol w="1928535">
                  <a:extLst>
                    <a:ext uri="{9D8B030D-6E8A-4147-A177-3AD203B41FA5}">
                      <a16:colId xmlns:a16="http://schemas.microsoft.com/office/drawing/2014/main" xmlns="" val="2796558588"/>
                    </a:ext>
                  </a:extLst>
                </a:gridCol>
                <a:gridCol w="2126877">
                  <a:extLst>
                    <a:ext uri="{9D8B030D-6E8A-4147-A177-3AD203B41FA5}">
                      <a16:colId xmlns:a16="http://schemas.microsoft.com/office/drawing/2014/main" xmlns="" val="1279069997"/>
                    </a:ext>
                  </a:extLst>
                </a:gridCol>
                <a:gridCol w="2017806">
                  <a:extLst>
                    <a:ext uri="{9D8B030D-6E8A-4147-A177-3AD203B41FA5}">
                      <a16:colId xmlns:a16="http://schemas.microsoft.com/office/drawing/2014/main" xmlns="" val="3109339699"/>
                    </a:ext>
                  </a:extLst>
                </a:gridCol>
              </a:tblGrid>
              <a:tr h="463853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</a:txBody>
                  <a:tcPr marL="47975" marR="47975" marT="23988" marB="23988" anchor="ctr">
                    <a:lnL w="7620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033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Gotham SSm A"/>
                        </a:rPr>
                        <a:t>Summa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Gotham SSm A"/>
                      </a:endParaRPr>
                    </a:p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Gotham SSm A"/>
                        </a:rPr>
                        <a:t>Cum Laude (5%)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Gotham SSm A"/>
                      </a:endParaRPr>
                    </a:p>
                  </a:txBody>
                  <a:tcPr marL="47975" marR="47975" marT="23988" marB="23988" anchor="ctr">
                    <a:lnL w="7620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033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Gotham SSm A"/>
                        </a:rPr>
                        <a:t>Magna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Gotham SSm A"/>
                      </a:endParaRPr>
                    </a:p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Gotham SSm A"/>
                        </a:rPr>
                        <a:t>Cum Laude (15%)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Gotham SSm A"/>
                      </a:endParaRPr>
                    </a:p>
                  </a:txBody>
                  <a:tcPr marL="47975" marR="47975" marT="23988" marB="23988" anchor="ctr">
                    <a:lnL w="7620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033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Gotham SSm A"/>
                        </a:rPr>
                        <a:t>Cum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Gotham SSm A"/>
                      </a:endParaRPr>
                    </a:p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Gotham SSm A"/>
                        </a:rPr>
                        <a:t>Laude (25%)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Gotham SSm A"/>
                      </a:endParaRPr>
                    </a:p>
                  </a:txBody>
                  <a:tcPr marL="47975" marR="47975" marT="23988" marB="23988" anchor="ctr">
                    <a:lnL w="7620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D6D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03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25134148"/>
                  </a:ext>
                </a:extLst>
              </a:tr>
              <a:tr h="25536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CAS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3.919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3.795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3.665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17915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Gallatin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3.951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3.889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3.793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2243593"/>
                  </a:ext>
                </a:extLst>
              </a:tr>
              <a:tr h="25536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Liberal Studies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3.954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3.864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3.799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1698844"/>
                  </a:ext>
                </a:extLst>
              </a:tr>
              <a:tr h="255367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Nursing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3.97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3.863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3.744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0337459"/>
                  </a:ext>
                </a:extLst>
              </a:tr>
              <a:tr h="25536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SPS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3.947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3.843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3.668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0098200"/>
                  </a:ext>
                </a:extLst>
              </a:tr>
              <a:tr h="25536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Silver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3.978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3.899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3.809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5752242"/>
                  </a:ext>
                </a:extLst>
              </a:tr>
              <a:tr h="25536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Steinhardt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3.916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3.841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3.747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7866835"/>
                  </a:ext>
                </a:extLst>
              </a:tr>
              <a:tr h="25536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Stern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3.896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3.798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3.696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4926081"/>
                  </a:ext>
                </a:extLst>
              </a:tr>
              <a:tr h="25536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Tandon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3.863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3.679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3.492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7834010"/>
                  </a:ext>
                </a:extLst>
              </a:tr>
              <a:tr h="255367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Tisch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3.903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3.819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3.728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5C5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7194037"/>
                  </a:ext>
                </a:extLst>
              </a:tr>
            </a:tbl>
          </a:graphicData>
        </a:graphic>
      </p:graphicFrame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81212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-1" y="1"/>
            <a:ext cx="12192000" cy="55985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618208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UNDERGRAD VS GRAD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FAFADF0-55E1-D04F-B76D-7FE9DBB5ED76}"/>
              </a:ext>
            </a:extLst>
          </p:cNvPr>
          <p:cNvSpPr/>
          <p:nvPr/>
        </p:nvSpPr>
        <p:spPr>
          <a:xfrm>
            <a:off x="-1" y="1733002"/>
            <a:ext cx="6096000" cy="40780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n-US" altLang="en-US" sz="2800" dirty="0">
                <a:solidFill>
                  <a:schemeClr val="accent6"/>
                </a:solidFill>
                <a:latin typeface="Proxima Nova Lt" panose="02000506030000020004" charset="0"/>
              </a:rPr>
              <a:t>Undergraduate</a:t>
            </a:r>
            <a:r>
              <a:rPr lang="en-US" altLang="en-US" sz="2800" dirty="0">
                <a:solidFill>
                  <a:srgbClr val="000066"/>
                </a:solidFill>
                <a:latin typeface="Proxima Nova Rg" panose="02000506030000020004" pitchFamily="2" charset="77"/>
              </a:rPr>
              <a:t> (Design)</a:t>
            </a:r>
          </a:p>
          <a:p>
            <a:pPr lvl="1" algn="r">
              <a:spcBef>
                <a:spcPts val="600"/>
              </a:spcBef>
              <a:spcAft>
                <a:spcPts val="0"/>
              </a:spcAft>
            </a:pPr>
            <a:r>
              <a:rPr lang="en-US" altLang="en-US" sz="2800" dirty="0">
                <a:solidFill>
                  <a:srgbClr val="000066"/>
                </a:solidFill>
                <a:latin typeface="Proxima Nova Rg" panose="02000506030000020004" pitchFamily="2" charset="77"/>
              </a:rPr>
              <a:t>Create a meal from a recipe</a:t>
            </a:r>
          </a:p>
          <a:p>
            <a:pPr lvl="1" algn="r">
              <a:spcBef>
                <a:spcPts val="600"/>
              </a:spcBef>
              <a:spcAft>
                <a:spcPts val="0"/>
              </a:spcAft>
            </a:pPr>
            <a:endParaRPr lang="en-US" altLang="en-US" sz="2800" dirty="0">
              <a:solidFill>
                <a:srgbClr val="000066"/>
              </a:solidFill>
              <a:latin typeface="Proxima Nova Rg" panose="02000506030000020004" pitchFamily="2" charset="77"/>
            </a:endParaRPr>
          </a:p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n-US" altLang="en-US" sz="2800" dirty="0">
                <a:solidFill>
                  <a:schemeClr val="accent6"/>
                </a:solidFill>
                <a:latin typeface="Proxima Nova Lt" panose="02000506030000020004" pitchFamily="2" charset="77"/>
              </a:rPr>
              <a:t>Masters</a:t>
            </a:r>
            <a:r>
              <a:rPr lang="en-US" altLang="en-US" sz="2800" dirty="0">
                <a:solidFill>
                  <a:srgbClr val="000066"/>
                </a:solidFill>
                <a:latin typeface="Proxima Nova Rg" panose="02000506030000020004" pitchFamily="2" charset="77"/>
              </a:rPr>
              <a:t> (Analysis)</a:t>
            </a:r>
          </a:p>
          <a:p>
            <a:pPr lvl="1" algn="r">
              <a:spcBef>
                <a:spcPts val="600"/>
              </a:spcBef>
              <a:spcAft>
                <a:spcPts val="0"/>
              </a:spcAft>
            </a:pPr>
            <a:r>
              <a:rPr lang="en-US" altLang="en-US" sz="2800" dirty="0">
                <a:solidFill>
                  <a:srgbClr val="000066"/>
                </a:solidFill>
                <a:latin typeface="Proxima Nova Rg" panose="02000506030000020004" pitchFamily="2" charset="77"/>
              </a:rPr>
              <a:t>Create a recipe for a meal</a:t>
            </a:r>
          </a:p>
          <a:p>
            <a:pPr lvl="1" algn="r">
              <a:spcBef>
                <a:spcPts val="600"/>
              </a:spcBef>
              <a:spcAft>
                <a:spcPts val="0"/>
              </a:spcAft>
            </a:pPr>
            <a:endParaRPr lang="en-US" altLang="en-US" sz="2800" dirty="0">
              <a:solidFill>
                <a:srgbClr val="000066"/>
              </a:solidFill>
              <a:latin typeface="Proxima Nova Rg" panose="02000506030000020004" pitchFamily="2" charset="77"/>
            </a:endParaRPr>
          </a:p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en-US" altLang="en-US" sz="2800" dirty="0">
                <a:solidFill>
                  <a:schemeClr val="accent6"/>
                </a:solidFill>
                <a:latin typeface="Proxima Nova Lt" panose="02000506030000020004" pitchFamily="2" charset="77"/>
              </a:rPr>
              <a:t>Doctoral</a:t>
            </a:r>
            <a:r>
              <a:rPr lang="en-US" altLang="en-US" sz="2800" dirty="0">
                <a:solidFill>
                  <a:srgbClr val="000066"/>
                </a:solidFill>
                <a:latin typeface="Proxima Nova Rg" panose="02000506030000020004" pitchFamily="2" charset="77"/>
              </a:rPr>
              <a:t> (Modeling)</a:t>
            </a:r>
          </a:p>
          <a:p>
            <a:pPr lvl="1" algn="r">
              <a:spcBef>
                <a:spcPts val="600"/>
              </a:spcBef>
              <a:spcAft>
                <a:spcPts val="0"/>
              </a:spcAft>
            </a:pPr>
            <a:r>
              <a:rPr lang="en-US" altLang="en-US" sz="2800" dirty="0">
                <a:solidFill>
                  <a:srgbClr val="000066"/>
                </a:solidFill>
                <a:latin typeface="Proxima Nova Rg" panose="02000506030000020004" pitchFamily="2" charset="77"/>
              </a:rPr>
              <a:t>Create a meal</a:t>
            </a:r>
          </a:p>
        </p:txBody>
      </p:sp>
      <p:pic>
        <p:nvPicPr>
          <p:cNvPr id="5" name="Picture 4" descr="A picture containing monitor, star, table, screen&#10;&#10;Description automatically generated">
            <a:extLst>
              <a:ext uri="{FF2B5EF4-FFF2-40B4-BE49-F238E27FC236}">
                <a16:creationId xmlns:a16="http://schemas.microsoft.com/office/drawing/2014/main" xmlns="" id="{5F754519-53B7-C44B-BC2A-C363AFA1F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426" y="1733002"/>
            <a:ext cx="2057450" cy="414899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E4B470A-77A5-9B44-8403-977B4BAAA73D}"/>
              </a:ext>
            </a:extLst>
          </p:cNvPr>
          <p:cNvSpPr/>
          <p:nvPr/>
        </p:nvSpPr>
        <p:spPr>
          <a:xfrm>
            <a:off x="3698408" y="5869394"/>
            <a:ext cx="7185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2: Cognitive growth courtesy of Reddit 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8A4E33F-6181-40DA-B769-D7F433BF5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186087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 PRES" id="{9068778E-27D4-0049-BE2E-9439ABE49875}" vid="{1A753346-5169-2045-A805-6A437CA8F508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 PRES" id="{9068778E-27D4-0049-BE2E-9439ABE49875}" vid="{9CA80FAB-AFBF-6446-AE76-974412E292A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</TotalTime>
  <Words>787</Words>
  <Application>Microsoft Office PowerPoint</Application>
  <PresentationFormat>Widescreen</PresentationFormat>
  <Paragraphs>216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MS PGothic</vt:lpstr>
      <vt:lpstr>Calibri Light</vt:lpstr>
      <vt:lpstr>Arial</vt:lpstr>
      <vt:lpstr>Gotham SSm A</vt:lpstr>
      <vt:lpstr>Gotham Medium</vt:lpstr>
      <vt:lpstr>Proxima Nova Lt</vt:lpstr>
      <vt:lpstr>Proxima Nova Rg</vt:lpstr>
      <vt:lpstr>Calibri</vt:lpstr>
      <vt:lpstr>Office Theme</vt:lpstr>
      <vt:lpstr>Custom Design</vt:lpstr>
      <vt:lpstr>RECITATION 10</vt:lpstr>
      <vt:lpstr>AGENDA</vt:lpstr>
      <vt:lpstr>RESUME REVIEW</vt:lpstr>
      <vt:lpstr>PowerPoint Presentation</vt:lpstr>
      <vt:lpstr>PowerPoint Presentation</vt:lpstr>
      <vt:lpstr>PowerPoint Presentation</vt:lpstr>
      <vt:lpstr>GRADUATE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HOW TO GIVE THE FINAL PROJECT PRESENTATION</vt:lpstr>
      <vt:lpstr>SUBMISSION INSTRUCTIONS</vt:lpstr>
      <vt:lpstr>PowerPoint Presentation</vt:lpstr>
      <vt:lpstr>FINAL PRESENTATION OVERVIEW</vt:lpstr>
      <vt:lpstr>FINAL PRESENTATION OVERVIEW</vt:lpstr>
      <vt:lpstr>TITLE &amp; AGENDA SLIDE</vt:lpstr>
      <vt:lpstr>COMPANY PROFILE SLIDE</vt:lpstr>
      <vt:lpstr>PRODUCT OBJECTIVE SLIDES</vt:lpstr>
      <vt:lpstr>PRODUCT DESCRIPTION SLIDES</vt:lpstr>
      <vt:lpstr>CONCLUSION SLIDE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10</dc:title>
  <dc:creator>Diya</dc:creator>
  <cp:lastModifiedBy>User</cp:lastModifiedBy>
  <cp:revision>10</cp:revision>
  <dcterms:created xsi:type="dcterms:W3CDTF">2020-08-25T04:27:24Z</dcterms:created>
  <dcterms:modified xsi:type="dcterms:W3CDTF">2020-11-05T16:06:42Z</dcterms:modified>
  <cp:contentStatus/>
</cp:coreProperties>
</file>