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Atkinson Hyperlegibl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Elrpj8JF9expZWDtycz84XeVc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tkinsonHyperlegible-regular.fntdata"/><Relationship Id="rId11" Type="http://schemas.openxmlformats.org/officeDocument/2006/relationships/slide" Target="slides/slide7.xml"/><Relationship Id="rId22" Type="http://schemas.openxmlformats.org/officeDocument/2006/relationships/font" Target="fonts/AtkinsonHyperlegible-italic.fntdata"/><Relationship Id="rId10" Type="http://schemas.openxmlformats.org/officeDocument/2006/relationships/slide" Target="slides/slide6.xml"/><Relationship Id="rId21" Type="http://schemas.openxmlformats.org/officeDocument/2006/relationships/font" Target="fonts/AtkinsonHyperlegible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AtkinsonHyperlegibl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2e921a169_2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b2e921a169_2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2e921a169_2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b2e921a169_2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fc1c5265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efc1c5265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b2e921a169_2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b2e921a169_2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2e921a169_2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b2e921a169_2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2e49d3a7a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b2e49d3a7a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2e49d3a7a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b2e49d3a7a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2e921a169_2_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b2e921a169_2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2e921a169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b2e921a169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2e921a169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2b2e921a169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" name="Google Shape;26;p19"/>
          <p:cNvCxnSpPr/>
          <p:nvPr/>
        </p:nvCxnSpPr>
        <p:spPr>
          <a:xfrm>
            <a:off x="3810000" y="3688905"/>
            <a:ext cx="4572000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" name="Google Shape;27;p19"/>
          <p:cNvSpPr/>
          <p:nvPr/>
        </p:nvSpPr>
        <p:spPr>
          <a:xfrm>
            <a:off x="11353800" y="5803824"/>
            <a:ext cx="46358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‹#›</a:t>
            </a:fld>
            <a:endParaRPr b="0" i="0" sz="16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  <a:defRPr sz="5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cap="none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tkinson Hyperlegib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tkinson Hyperlegib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3" name="Google Shape;1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  <a:defRPr b="0" i="0" sz="5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8"/>
          <p:cNvSpPr/>
          <p:nvPr/>
        </p:nvSpPr>
        <p:spPr>
          <a:xfrm>
            <a:off x="11353800" y="5803824"/>
            <a:ext cx="4635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Li@eg.poly.edu" TargetMode="External"/><Relationship Id="rId4" Type="http://schemas.openxmlformats.org/officeDocument/2006/relationships/hyperlink" Target="mailto:ijparedes@nyu.ed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tkinson Hyperlegible"/>
              <a:buNone/>
            </a:pPr>
            <a:r>
              <a:rPr lang="en-US"/>
              <a:t>WELCOME TO ELEMENTARY ENGINEERING AND DESIGN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ENGR-NY 2 | ORIENTATION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2e921a169_2_182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PROJECT STRUCTURE</a:t>
            </a:r>
            <a:endParaRPr/>
          </a:p>
        </p:txBody>
      </p:sp>
      <p:sp>
        <p:nvSpPr>
          <p:cNvPr id="202" name="Google Shape;202;g2b2e921a169_2_182"/>
          <p:cNvSpPr txBox="1"/>
          <p:nvPr/>
        </p:nvSpPr>
        <p:spPr>
          <a:xfrm>
            <a:off x="534975" y="2113525"/>
            <a:ext cx="4393800" cy="23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Skills workshops provided for: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Circuitry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Microcontrollers (Arduino)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Coding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Computer-Aided Design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Manufacturing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cxnSp>
        <p:nvCxnSpPr>
          <p:cNvPr id="203" name="Google Shape;203;g2b2e921a169_2_182"/>
          <p:cNvCxnSpPr>
            <a:stCxn id="201" idx="2"/>
          </p:cNvCxnSpPr>
          <p:nvPr/>
        </p:nvCxnSpPr>
        <p:spPr>
          <a:xfrm>
            <a:off x="6096000" y="1861745"/>
            <a:ext cx="0" cy="368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g2b2e921a169_2_182"/>
          <p:cNvSpPr txBox="1"/>
          <p:nvPr/>
        </p:nvSpPr>
        <p:spPr>
          <a:xfrm>
            <a:off x="6379000" y="2485400"/>
            <a:ext cx="50745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Every other week, you will have time to work on your projects in lab, focusing on the skills acquired during the most recent workshop</a:t>
            </a:r>
            <a:endParaRPr sz="23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2e921a169_2_7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MONITORING YOUR PROGRESS</a:t>
            </a:r>
            <a:endParaRPr/>
          </a:p>
        </p:txBody>
      </p:sp>
      <p:sp>
        <p:nvSpPr>
          <p:cNvPr id="210" name="Google Shape;210;g2b2e921a169_2_7"/>
          <p:cNvSpPr txBox="1"/>
          <p:nvPr>
            <p:ph idx="1" type="body"/>
          </p:nvPr>
        </p:nvSpPr>
        <p:spPr>
          <a:xfrm>
            <a:off x="838201" y="1825625"/>
            <a:ext cx="5519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2800"/>
              <a:buNone/>
            </a:pPr>
            <a:r>
              <a:rPr lang="en-US" sz="2800">
                <a:solidFill>
                  <a:srgbClr val="57068C"/>
                </a:solidFill>
              </a:rPr>
              <a:t>Benchmark + Milestone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One </a:t>
            </a:r>
            <a:r>
              <a:rPr lang="en-US" sz="2800"/>
              <a:t>benchmark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Completion of certain portions of project</a:t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 Project documentation due (templates will be provided)</a:t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Due dates on</a:t>
            </a:r>
            <a:r>
              <a:rPr lang="en-US" sz="2800"/>
              <a:t> Google Calendar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Penalties for late completion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fc1c5265f_0_0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MONITORING YOUR PROGRESS</a:t>
            </a:r>
            <a:endParaRPr/>
          </a:p>
        </p:txBody>
      </p:sp>
      <p:sp>
        <p:nvSpPr>
          <p:cNvPr id="216" name="Google Shape;216;g1efc1c5265f_0_0"/>
          <p:cNvSpPr txBox="1"/>
          <p:nvPr/>
        </p:nvSpPr>
        <p:spPr>
          <a:xfrm>
            <a:off x="534975" y="2113525"/>
            <a:ext cx="5277900" cy="3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Benchmark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Checkpoint midway through the program during lab hours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Tasks will depend on the project type chosen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TAs + faculty will review and evaluate progress from documentation and device performance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cxnSp>
        <p:nvCxnSpPr>
          <p:cNvPr id="217" name="Google Shape;217;g1efc1c5265f_0_0"/>
          <p:cNvCxnSpPr>
            <a:stCxn id="215" idx="2"/>
          </p:cNvCxnSpPr>
          <p:nvPr/>
        </p:nvCxnSpPr>
        <p:spPr>
          <a:xfrm>
            <a:off x="6096000" y="1861745"/>
            <a:ext cx="0" cy="368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g1efc1c5265f_0_0"/>
          <p:cNvSpPr txBox="1"/>
          <p:nvPr/>
        </p:nvSpPr>
        <p:spPr>
          <a:xfrm>
            <a:off x="6379125" y="2108850"/>
            <a:ext cx="5509500" cy="23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Milestone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5 minute presentation detailing your progress, delivered in recitation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●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Opportunity to get and provide feedback for your teammates 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2e921a169_2_66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SLDP TEAM GOOGLE DRIVE</a:t>
            </a:r>
            <a:endParaRPr/>
          </a:p>
        </p:txBody>
      </p:sp>
      <p:sp>
        <p:nvSpPr>
          <p:cNvPr id="224" name="Google Shape;224;g2b2e921a169_2_66"/>
          <p:cNvSpPr txBox="1"/>
          <p:nvPr>
            <p:ph idx="1" type="body"/>
          </p:nvPr>
        </p:nvSpPr>
        <p:spPr>
          <a:xfrm>
            <a:off x="838200" y="3429000"/>
            <a:ext cx="10515600" cy="27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-18288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Engineering notebook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CAD files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Code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Circuit diagrams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Progress pictures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Product videos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Presentations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Budget spreadsheets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Microsoft Project schedules 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Preliminary Design Investigation</a:t>
            </a:r>
            <a:endParaRPr/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Final Design Report</a:t>
            </a:r>
            <a:endParaRPr/>
          </a:p>
        </p:txBody>
      </p:sp>
      <p:sp>
        <p:nvSpPr>
          <p:cNvPr id="225" name="Google Shape;225;g2b2e921a169_2_66"/>
          <p:cNvSpPr txBox="1"/>
          <p:nvPr/>
        </p:nvSpPr>
        <p:spPr>
          <a:xfrm>
            <a:off x="838200" y="1825626"/>
            <a:ext cx="10515600" cy="16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Your team must create a Drive folder for your team and share it with your professors &amp; TAs!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All files you create for your SLDP must be in this Drive folder: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2e921a169_2_240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YOUR TO-DO LIST</a:t>
            </a:r>
            <a:endParaRPr/>
          </a:p>
        </p:txBody>
      </p:sp>
      <p:grpSp>
        <p:nvGrpSpPr>
          <p:cNvPr id="231" name="Google Shape;231;g2b2e921a169_2_240"/>
          <p:cNvGrpSpPr/>
          <p:nvPr/>
        </p:nvGrpSpPr>
        <p:grpSpPr>
          <a:xfrm>
            <a:off x="605100" y="2137700"/>
            <a:ext cx="9725825" cy="534900"/>
            <a:chOff x="605100" y="1832900"/>
            <a:chExt cx="9725825" cy="534900"/>
          </a:xfrm>
        </p:grpSpPr>
        <p:sp>
          <p:nvSpPr>
            <p:cNvPr id="232" name="Google Shape;232;g2b2e921a169_2_240"/>
            <p:cNvSpPr/>
            <p:nvPr/>
          </p:nvSpPr>
          <p:spPr>
            <a:xfrm>
              <a:off x="605100" y="1832900"/>
              <a:ext cx="534900" cy="534900"/>
            </a:xfrm>
            <a:prstGeom prst="ellipse">
              <a:avLst/>
            </a:prstGeom>
            <a:solidFill>
              <a:srgbClr val="57068C"/>
            </a:solidFill>
            <a:ln cap="flat" cmpd="sng" w="9525">
              <a:solidFill>
                <a:srgbClr val="570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1</a:t>
              </a:r>
              <a:endParaRPr b="1" sz="1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233" name="Google Shape;233;g2b2e921a169_2_240"/>
            <p:cNvSpPr/>
            <p:nvPr/>
          </p:nvSpPr>
          <p:spPr>
            <a:xfrm>
              <a:off x="1297925" y="1850450"/>
              <a:ext cx="9033000" cy="499800"/>
            </a:xfrm>
            <a:prstGeom prst="roundRect">
              <a:avLst>
                <a:gd fmla="val 16667" name="adj"/>
              </a:avLst>
            </a:prstGeom>
            <a:solidFill>
              <a:srgbClr val="57068C"/>
            </a:solidFill>
            <a:ln cap="flat" cmpd="sng" w="95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Consider what project interests you most!</a:t>
              </a:r>
              <a:endParaRPr sz="1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OVERVIEW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605100" y="2137700"/>
            <a:ext cx="9725825" cy="534900"/>
            <a:chOff x="605100" y="1832900"/>
            <a:chExt cx="9725825" cy="534900"/>
          </a:xfrm>
        </p:grpSpPr>
        <p:sp>
          <p:nvSpPr>
            <p:cNvPr id="103" name="Google Shape;103;p2"/>
            <p:cNvSpPr/>
            <p:nvPr/>
          </p:nvSpPr>
          <p:spPr>
            <a:xfrm>
              <a:off x="605100" y="1832900"/>
              <a:ext cx="534900" cy="534900"/>
            </a:xfrm>
            <a:prstGeom prst="ellipse">
              <a:avLst/>
            </a:prstGeom>
            <a:solidFill>
              <a:srgbClr val="57068C"/>
            </a:solidFill>
            <a:ln cap="flat" cmpd="sng" w="9525">
              <a:solidFill>
                <a:srgbClr val="570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1</a:t>
              </a:r>
              <a:endParaRPr b="1" sz="1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97925" y="1850450"/>
              <a:ext cx="9033000" cy="499800"/>
            </a:xfrm>
            <a:prstGeom prst="roundRect">
              <a:avLst>
                <a:gd fmla="val 16667" name="adj"/>
              </a:avLst>
            </a:prstGeom>
            <a:solidFill>
              <a:srgbClr val="57068C"/>
            </a:solidFill>
            <a:ln cap="flat" cmpd="sng" w="95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Introductions</a:t>
              </a:r>
              <a:endParaRPr sz="1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605100" y="3035525"/>
            <a:ext cx="9725825" cy="534900"/>
            <a:chOff x="605100" y="2678100"/>
            <a:chExt cx="9725825" cy="534900"/>
          </a:xfrm>
        </p:grpSpPr>
        <p:sp>
          <p:nvSpPr>
            <p:cNvPr id="106" name="Google Shape;106;p2"/>
            <p:cNvSpPr/>
            <p:nvPr/>
          </p:nvSpPr>
          <p:spPr>
            <a:xfrm>
              <a:off x="605100" y="2678100"/>
              <a:ext cx="534900" cy="534900"/>
            </a:xfrm>
            <a:prstGeom prst="ellipse">
              <a:avLst/>
            </a:prstGeom>
            <a:solidFill>
              <a:srgbClr val="57068C"/>
            </a:solidFill>
            <a:ln cap="flat" cmpd="sng" w="9525">
              <a:solidFill>
                <a:srgbClr val="570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2</a:t>
              </a:r>
              <a:endParaRPr b="1" sz="1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297925" y="2695650"/>
              <a:ext cx="9033000" cy="499800"/>
            </a:xfrm>
            <a:prstGeom prst="roundRect">
              <a:avLst>
                <a:gd fmla="val 16667" name="adj"/>
              </a:avLst>
            </a:prstGeom>
            <a:solidFill>
              <a:srgbClr val="57068C"/>
            </a:solidFill>
            <a:ln cap="flat" cmpd="sng" w="95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Course Structure and Policies</a:t>
              </a:r>
              <a:endParaRPr sz="1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605100" y="3933350"/>
            <a:ext cx="9725825" cy="534900"/>
            <a:chOff x="605100" y="3628550"/>
            <a:chExt cx="9725825" cy="534900"/>
          </a:xfrm>
        </p:grpSpPr>
        <p:sp>
          <p:nvSpPr>
            <p:cNvPr id="109" name="Google Shape;109;p2"/>
            <p:cNvSpPr/>
            <p:nvPr/>
          </p:nvSpPr>
          <p:spPr>
            <a:xfrm>
              <a:off x="605100" y="3628550"/>
              <a:ext cx="534900" cy="534900"/>
            </a:xfrm>
            <a:prstGeom prst="ellipse">
              <a:avLst/>
            </a:prstGeom>
            <a:solidFill>
              <a:srgbClr val="57068C"/>
            </a:solidFill>
            <a:ln cap="flat" cmpd="sng" w="9525">
              <a:solidFill>
                <a:srgbClr val="5706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3</a:t>
              </a:r>
              <a:endParaRPr b="1" sz="1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297925" y="3646100"/>
              <a:ext cx="9033000" cy="499800"/>
            </a:xfrm>
            <a:prstGeom prst="roundRect">
              <a:avLst>
                <a:gd fmla="val 16667" name="adj"/>
              </a:avLst>
            </a:prstGeom>
            <a:solidFill>
              <a:srgbClr val="57068C"/>
            </a:solidFill>
            <a:ln cap="flat" cmpd="sng" w="952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Tour of EGED Facilities</a:t>
              </a:r>
              <a:endParaRPr sz="1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COMMUNITY AGREEMENTS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666525" y="2145825"/>
            <a:ext cx="3534300" cy="745500"/>
          </a:xfrm>
          <a:prstGeom prst="roundRect">
            <a:avLst>
              <a:gd fmla="val 16667" name="adj"/>
            </a:avLst>
          </a:prstGeom>
          <a:solidFill>
            <a:srgbClr val="57068C"/>
          </a:solidFill>
          <a:ln cap="flat" cmpd="sng" w="9525">
            <a:solidFill>
              <a:srgbClr val="570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Take care of your needs</a:t>
            </a:r>
            <a:endParaRPr sz="17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66525" y="3223438"/>
            <a:ext cx="3534300" cy="745500"/>
          </a:xfrm>
          <a:prstGeom prst="roundRect">
            <a:avLst>
              <a:gd fmla="val 16667" name="adj"/>
            </a:avLst>
          </a:prstGeom>
          <a:solidFill>
            <a:srgbClr val="57068C"/>
          </a:solidFill>
          <a:ln cap="flat" cmpd="sng" w="9525">
            <a:solidFill>
              <a:srgbClr val="570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Respect each other</a:t>
            </a:r>
            <a:endParaRPr sz="17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66525" y="4301050"/>
            <a:ext cx="3534300" cy="745500"/>
          </a:xfrm>
          <a:prstGeom prst="roundRect">
            <a:avLst>
              <a:gd fmla="val 16667" name="adj"/>
            </a:avLst>
          </a:prstGeom>
          <a:solidFill>
            <a:srgbClr val="57068C"/>
          </a:solidFill>
          <a:ln cap="flat" cmpd="sng" w="9525">
            <a:solidFill>
              <a:srgbClr val="570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Be present and participate</a:t>
            </a:r>
            <a:endParaRPr sz="17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414550" y="2301525"/>
            <a:ext cx="71178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Your physical, mental, and emotional health come first. </a:t>
            </a:r>
            <a:endParaRPr i="1"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4414538" y="3379150"/>
            <a:ext cx="71178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Support each other as we grow as engineers together in this space.</a:t>
            </a:r>
            <a:endParaRPr i="1"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464450" y="4456775"/>
            <a:ext cx="71178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Unplug from your day-to-day and mindfully engage.</a:t>
            </a:r>
            <a:endParaRPr i="1"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2e49d3a7a_0_19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INTRODUCTIONS</a:t>
            </a:r>
            <a:endParaRPr/>
          </a:p>
        </p:txBody>
      </p:sp>
      <p:grpSp>
        <p:nvGrpSpPr>
          <p:cNvPr id="127" name="Google Shape;127;g2b2e49d3a7a_0_19"/>
          <p:cNvGrpSpPr/>
          <p:nvPr/>
        </p:nvGrpSpPr>
        <p:grpSpPr>
          <a:xfrm>
            <a:off x="795188" y="2110750"/>
            <a:ext cx="10601625" cy="2331700"/>
            <a:chOff x="681650" y="1950170"/>
            <a:chExt cx="10601625" cy="2331700"/>
          </a:xfrm>
        </p:grpSpPr>
        <p:pic>
          <p:nvPicPr>
            <p:cNvPr id="128" name="Google Shape;128;g2b2e49d3a7a_0_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53525" y="1995870"/>
              <a:ext cx="2286000" cy="22860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29" name="Google Shape;129;g2b2e49d3a7a_0_19"/>
            <p:cNvPicPr preferRelativeResize="0"/>
            <p:nvPr/>
          </p:nvPicPr>
          <p:blipFill rotWithShape="1">
            <a:blip r:embed="rId4">
              <a:alphaModFix/>
            </a:blip>
            <a:srcRect b="20650" l="1560" r="936" t="6223"/>
            <a:stretch/>
          </p:blipFill>
          <p:spPr>
            <a:xfrm>
              <a:off x="681650" y="1995865"/>
              <a:ext cx="2286000" cy="22860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30" name="Google Shape;130;g2b2e49d3a7a_0_19"/>
            <p:cNvPicPr preferRelativeResize="0"/>
            <p:nvPr/>
          </p:nvPicPr>
          <p:blipFill rotWithShape="1">
            <a:blip r:embed="rId5">
              <a:alphaModFix/>
            </a:blip>
            <a:srcRect b="29535" l="12189" r="12196" t="13752"/>
            <a:stretch/>
          </p:blipFill>
          <p:spPr>
            <a:xfrm>
              <a:off x="8997275" y="1950170"/>
              <a:ext cx="2286000" cy="22860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31" name="Google Shape;131;g2b2e49d3a7a_0_19"/>
            <p:cNvPicPr preferRelativeResize="0"/>
            <p:nvPr/>
          </p:nvPicPr>
          <p:blipFill rotWithShape="1">
            <a:blip r:embed="rId6">
              <a:alphaModFix/>
            </a:blip>
            <a:srcRect b="33701" l="12597" r="12597" t="10194"/>
            <a:stretch/>
          </p:blipFill>
          <p:spPr>
            <a:xfrm>
              <a:off x="6225400" y="1995870"/>
              <a:ext cx="2286000" cy="2286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g2b2e49d3a7a_0_19"/>
          <p:cNvSpPr txBox="1"/>
          <p:nvPr/>
        </p:nvSpPr>
        <p:spPr>
          <a:xfrm>
            <a:off x="901800" y="4612175"/>
            <a:ext cx="18288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Peter Li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Instructor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33" name="Google Shape;133;g2b2e49d3a7a_0_19"/>
          <p:cNvSpPr txBox="1"/>
          <p:nvPr/>
        </p:nvSpPr>
        <p:spPr>
          <a:xfrm>
            <a:off x="3765142" y="4612175"/>
            <a:ext cx="18288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Ingrid Paredes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Instructor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34" name="Google Shape;134;g2b2e49d3a7a_0_19"/>
          <p:cNvSpPr txBox="1"/>
          <p:nvPr/>
        </p:nvSpPr>
        <p:spPr>
          <a:xfrm>
            <a:off x="6628483" y="4612175"/>
            <a:ext cx="18288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Nat Ku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Lab Facilitator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35" name="Google Shape;135;g2b2e49d3a7a_0_19"/>
          <p:cNvSpPr txBox="1"/>
          <p:nvPr/>
        </p:nvSpPr>
        <p:spPr>
          <a:xfrm>
            <a:off x="9491825" y="4612175"/>
            <a:ext cx="18288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Roman Rich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Lab Facilitator</a:t>
            </a:r>
            <a:endParaRPr sz="18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2b2e49d3a7a_0_41"/>
          <p:cNvGrpSpPr/>
          <p:nvPr/>
        </p:nvGrpSpPr>
        <p:grpSpPr>
          <a:xfrm>
            <a:off x="1954500" y="1160700"/>
            <a:ext cx="8283000" cy="4536600"/>
            <a:chOff x="1954567" y="1060230"/>
            <a:chExt cx="8283000" cy="4536600"/>
          </a:xfrm>
        </p:grpSpPr>
        <p:sp>
          <p:nvSpPr>
            <p:cNvPr id="141" name="Google Shape;141;g2b2e49d3a7a_0_41"/>
            <p:cNvSpPr txBox="1"/>
            <p:nvPr/>
          </p:nvSpPr>
          <p:spPr>
            <a:xfrm>
              <a:off x="3267800" y="2473825"/>
              <a:ext cx="3000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42" name="Google Shape;142;g2b2e49d3a7a_0_41"/>
            <p:cNvSpPr/>
            <p:nvPr/>
          </p:nvSpPr>
          <p:spPr>
            <a:xfrm>
              <a:off x="1954567" y="1060230"/>
              <a:ext cx="8283000" cy="4536600"/>
            </a:xfrm>
            <a:prstGeom prst="roundRect">
              <a:avLst>
                <a:gd fmla="val 16667" name="adj"/>
              </a:avLst>
            </a:prstGeom>
            <a:solidFill>
              <a:srgbClr val="57068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43" name="Google Shape;143;g2b2e49d3a7a_0_41"/>
            <p:cNvSpPr/>
            <p:nvPr/>
          </p:nvSpPr>
          <p:spPr>
            <a:xfrm>
              <a:off x="2638148" y="2083382"/>
              <a:ext cx="6915600" cy="3103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44" name="Google Shape;144;g2b2e49d3a7a_0_41"/>
            <p:cNvSpPr txBox="1"/>
            <p:nvPr/>
          </p:nvSpPr>
          <p:spPr>
            <a:xfrm>
              <a:off x="1954567" y="1294260"/>
              <a:ext cx="8283000" cy="70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HELLO, MY NAME IS</a:t>
              </a:r>
              <a:endParaRPr sz="60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45" name="Google Shape;145;g2b2e49d3a7a_0_41"/>
            <p:cNvSpPr txBox="1"/>
            <p:nvPr/>
          </p:nvSpPr>
          <p:spPr>
            <a:xfrm>
              <a:off x="2638146" y="2678414"/>
              <a:ext cx="6915600" cy="169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Your chosen name</a:t>
              </a:r>
              <a:endParaRPr i="0" sz="14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Your pronouns</a:t>
              </a:r>
              <a:endParaRPr i="0" sz="14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i="0" sz="2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i="0" lang="en-US" sz="2000" u="none" cap="none" strike="noStrik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What is something that brought you joy lately?</a:t>
              </a:r>
              <a:endParaRPr i="0" sz="14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GOALS OF OUR COURSE</a:t>
            </a:r>
            <a:endParaRPr/>
          </a:p>
        </p:txBody>
      </p:sp>
      <p:grpSp>
        <p:nvGrpSpPr>
          <p:cNvPr id="151" name="Google Shape;151;p4"/>
          <p:cNvGrpSpPr/>
          <p:nvPr/>
        </p:nvGrpSpPr>
        <p:grpSpPr>
          <a:xfrm>
            <a:off x="745458" y="2165609"/>
            <a:ext cx="10701083" cy="2679182"/>
            <a:chOff x="977820" y="2310734"/>
            <a:chExt cx="10701083" cy="2679182"/>
          </a:xfrm>
        </p:grpSpPr>
        <p:grpSp>
          <p:nvGrpSpPr>
            <p:cNvPr id="152" name="Google Shape;152;p4"/>
            <p:cNvGrpSpPr/>
            <p:nvPr/>
          </p:nvGrpSpPr>
          <p:grpSpPr>
            <a:xfrm>
              <a:off x="977820" y="2311342"/>
              <a:ext cx="2919696" cy="2677967"/>
              <a:chOff x="977770" y="2275725"/>
              <a:chExt cx="2650655" cy="2431200"/>
            </a:xfrm>
          </p:grpSpPr>
          <p:sp>
            <p:nvSpPr>
              <p:cNvPr id="153" name="Google Shape;153;p4"/>
              <p:cNvSpPr/>
              <p:nvPr/>
            </p:nvSpPr>
            <p:spPr>
              <a:xfrm>
                <a:off x="977925" y="2275725"/>
                <a:ext cx="2650500" cy="2431200"/>
              </a:xfrm>
              <a:prstGeom prst="roundRect">
                <a:avLst>
                  <a:gd fmla="val 16667" name="adj"/>
                </a:avLst>
              </a:prstGeom>
              <a:solidFill>
                <a:srgbClr val="57068C"/>
              </a:solidFill>
              <a:ln cap="flat" cmpd="sng" w="9525">
                <a:solidFill>
                  <a:srgbClr val="57068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  <p:grpSp>
            <p:nvGrpSpPr>
              <p:cNvPr id="154" name="Google Shape;154;p4"/>
              <p:cNvGrpSpPr/>
              <p:nvPr/>
            </p:nvGrpSpPr>
            <p:grpSpPr>
              <a:xfrm>
                <a:off x="977770" y="2466116"/>
                <a:ext cx="2650367" cy="2018844"/>
                <a:chOff x="1726872" y="2103994"/>
                <a:chExt cx="2882400" cy="2078069"/>
              </a:xfrm>
            </p:grpSpPr>
            <p:pic>
              <p:nvPicPr>
                <p:cNvPr descr="Google Shape;172;p8" id="155" name="Google Shape;155;p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2496038" y="2103994"/>
                  <a:ext cx="1404476" cy="13752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6" name="Google Shape;156;p4"/>
                <p:cNvSpPr txBox="1"/>
                <p:nvPr/>
              </p:nvSpPr>
              <p:spPr>
                <a:xfrm>
                  <a:off x="1726872" y="3578163"/>
                  <a:ext cx="2882400" cy="60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650" lIns="45650" spcFirstLastPara="1" rIns="45650" wrap="square" tIns="4565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>
                      <a:solidFill>
                        <a:srgbClr val="F2F2F2"/>
                      </a:solidFill>
                      <a:latin typeface="Atkinson Hyperlegible"/>
                      <a:ea typeface="Atkinson Hyperlegible"/>
                      <a:cs typeface="Atkinson Hyperlegible"/>
                      <a:sym typeface="Atkinson Hyperlegible"/>
                    </a:rPr>
                    <a:t>Provide Exposure to Engineering Disciplines</a:t>
                  </a:r>
                  <a:endParaRPr i="0" sz="2400" u="none" cap="none" strike="noStrike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endParaRPr>
                </a:p>
              </p:txBody>
            </p:sp>
          </p:grpSp>
        </p:grpSp>
        <p:grpSp>
          <p:nvGrpSpPr>
            <p:cNvPr id="157" name="Google Shape;157;p4"/>
            <p:cNvGrpSpPr/>
            <p:nvPr/>
          </p:nvGrpSpPr>
          <p:grpSpPr>
            <a:xfrm>
              <a:off x="8762028" y="2310734"/>
              <a:ext cx="2916875" cy="2679182"/>
              <a:chOff x="8761775" y="2275725"/>
              <a:chExt cx="2650500" cy="24312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8761775" y="2275725"/>
                <a:ext cx="2650500" cy="2431200"/>
              </a:xfrm>
              <a:prstGeom prst="roundRect">
                <a:avLst>
                  <a:gd fmla="val 16667" name="adj"/>
                </a:avLst>
              </a:prstGeom>
              <a:solidFill>
                <a:srgbClr val="57068C"/>
              </a:solidFill>
              <a:ln cap="flat" cmpd="sng" w="9525">
                <a:solidFill>
                  <a:srgbClr val="57068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  <p:grpSp>
            <p:nvGrpSpPr>
              <p:cNvPr id="159" name="Google Shape;159;p4"/>
              <p:cNvGrpSpPr/>
              <p:nvPr/>
            </p:nvGrpSpPr>
            <p:grpSpPr>
              <a:xfrm>
                <a:off x="8922017" y="2486153"/>
                <a:ext cx="2342682" cy="2010345"/>
                <a:chOff x="3583437" y="4719535"/>
                <a:chExt cx="2086093" cy="1790315"/>
              </a:xfrm>
            </p:grpSpPr>
            <p:sp>
              <p:nvSpPr>
                <p:cNvPr id="160" name="Google Shape;160;p4"/>
                <p:cNvSpPr txBox="1"/>
                <p:nvPr/>
              </p:nvSpPr>
              <p:spPr>
                <a:xfrm>
                  <a:off x="3583437" y="5934150"/>
                  <a:ext cx="2079600" cy="575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650" lIns="45650" spcFirstLastPara="1" rIns="45650" wrap="square" tIns="4565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>
                      <a:solidFill>
                        <a:srgbClr val="F2F2F2"/>
                      </a:solidFill>
                      <a:latin typeface="Atkinson Hyperlegible"/>
                      <a:ea typeface="Atkinson Hyperlegible"/>
                      <a:cs typeface="Atkinson Hyperlegible"/>
                      <a:sym typeface="Atkinson Hyperlegible"/>
                    </a:rPr>
                    <a:t>Practice Technical Communication</a:t>
                  </a:r>
                  <a:endParaRPr i="0" sz="2400" u="none" cap="none" strike="noStrike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endParaRPr>
                </a:p>
              </p:txBody>
            </p:sp>
            <p:pic>
              <p:nvPicPr>
                <p:cNvPr descr="Download Teacher-icon - Teaching Icon Png White PNG Image with No Background  - PNGkey.com" id="161" name="Google Shape;161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9346" l="0" r="0" t="0"/>
                <a:stretch/>
              </p:blipFill>
              <p:spPr>
                <a:xfrm>
                  <a:off x="3646249" y="4719535"/>
                  <a:ext cx="2023281" cy="10656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62" name="Google Shape;162;p4"/>
            <p:cNvGrpSpPr/>
            <p:nvPr/>
          </p:nvGrpSpPr>
          <p:grpSpPr>
            <a:xfrm>
              <a:off x="4871334" y="2310734"/>
              <a:ext cx="2916875" cy="2679182"/>
              <a:chOff x="4173700" y="2345875"/>
              <a:chExt cx="2650500" cy="2431200"/>
            </a:xfrm>
          </p:grpSpPr>
          <p:sp>
            <p:nvSpPr>
              <p:cNvPr id="163" name="Google Shape;163;p4"/>
              <p:cNvSpPr/>
              <p:nvPr/>
            </p:nvSpPr>
            <p:spPr>
              <a:xfrm>
                <a:off x="4173700" y="2345875"/>
                <a:ext cx="2650500" cy="2431200"/>
              </a:xfrm>
              <a:prstGeom prst="roundRect">
                <a:avLst>
                  <a:gd fmla="val 16667" name="adj"/>
                </a:avLst>
              </a:prstGeom>
              <a:solidFill>
                <a:srgbClr val="57068C"/>
              </a:solidFill>
              <a:ln cap="flat" cmpd="sng" w="9525">
                <a:solidFill>
                  <a:srgbClr val="57068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0">
                  <a:solidFill>
                    <a:schemeClr val="lt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  <p:grpSp>
            <p:nvGrpSpPr>
              <p:cNvPr id="164" name="Google Shape;164;p4"/>
              <p:cNvGrpSpPr/>
              <p:nvPr/>
            </p:nvGrpSpPr>
            <p:grpSpPr>
              <a:xfrm>
                <a:off x="4295652" y="2439028"/>
                <a:ext cx="2467702" cy="2182445"/>
                <a:chOff x="9084367" y="4441604"/>
                <a:chExt cx="1955700" cy="2112112"/>
              </a:xfrm>
            </p:grpSpPr>
            <p:pic>
              <p:nvPicPr>
                <p:cNvPr descr="Download HD White Lightbulb Icon - Light Bulb Icon White Transparent PNG  Image - NicePNG.com" id="165" name="Google Shape;165;p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5590" r="-5589" t="0"/>
                <a:stretch/>
              </p:blipFill>
              <p:spPr>
                <a:xfrm>
                  <a:off x="9473774" y="4441604"/>
                  <a:ext cx="1297879" cy="13792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6" name="Google Shape;166;p4"/>
                <p:cNvSpPr txBox="1"/>
                <p:nvPr/>
              </p:nvSpPr>
              <p:spPr>
                <a:xfrm>
                  <a:off x="9084367" y="5928216"/>
                  <a:ext cx="1955700" cy="62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650" lIns="45650" spcFirstLastPara="1" rIns="45650" wrap="square" tIns="4565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>
                      <a:solidFill>
                        <a:srgbClr val="F2F2F2"/>
                      </a:solidFill>
                      <a:latin typeface="Atkinson Hyperlegible"/>
                      <a:ea typeface="Atkinson Hyperlegible"/>
                      <a:cs typeface="Atkinson Hyperlegible"/>
                      <a:sym typeface="Atkinson Hyperlegible"/>
                    </a:rPr>
                    <a:t>Put </a:t>
                  </a:r>
                  <a:r>
                    <a:rPr i="0" lang="en-US" sz="1800" u="none" cap="none" strike="noStrike">
                      <a:solidFill>
                        <a:srgbClr val="F2F2F2"/>
                      </a:solidFill>
                      <a:latin typeface="Atkinson Hyperlegible"/>
                      <a:ea typeface="Atkinson Hyperlegible"/>
                      <a:cs typeface="Atkinson Hyperlegible"/>
                      <a:sym typeface="Atkinson Hyperlegible"/>
                    </a:rPr>
                    <a:t>Engineering Design Process to Use</a:t>
                  </a:r>
                  <a:endParaRPr i="0" sz="2400" u="none" cap="none" strike="noStrike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2e921a169_2_212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COURSE STRUCTURE</a:t>
            </a:r>
            <a:endParaRPr/>
          </a:p>
        </p:txBody>
      </p:sp>
      <p:sp>
        <p:nvSpPr>
          <p:cNvPr id="172" name="Google Shape;172;g2b2e921a169_2_212"/>
          <p:cNvSpPr txBox="1"/>
          <p:nvPr/>
        </p:nvSpPr>
        <p:spPr>
          <a:xfrm>
            <a:off x="534975" y="2113525"/>
            <a:ext cx="43938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LAB/PROJECT HRS – JAB573</a:t>
            </a:r>
            <a:endParaRPr i="1"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Mondays from 8:30 - 11:30 AM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cxnSp>
        <p:nvCxnSpPr>
          <p:cNvPr id="173" name="Google Shape;173;g2b2e921a169_2_212"/>
          <p:cNvCxnSpPr/>
          <p:nvPr/>
        </p:nvCxnSpPr>
        <p:spPr>
          <a:xfrm>
            <a:off x="5867400" y="1861745"/>
            <a:ext cx="0" cy="368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g2b2e921a169_2_212"/>
          <p:cNvSpPr txBox="1"/>
          <p:nvPr/>
        </p:nvSpPr>
        <p:spPr>
          <a:xfrm>
            <a:off x="6279300" y="1878700"/>
            <a:ext cx="5074500" cy="3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Contact Information for Absences, Questions, Concerns</a:t>
            </a:r>
            <a:endParaRPr sz="23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Peter Li </a:t>
            </a:r>
            <a:endParaRPr sz="23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  <a:hlinkClick r:id="rId3"/>
              </a:rPr>
              <a:t>Li@eg.poly.edu</a:t>
            </a:r>
            <a:r>
              <a:rPr lang="en-US" sz="23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endParaRPr sz="23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Ingrid Paredes</a:t>
            </a:r>
            <a:endParaRPr sz="23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  <a:hlinkClick r:id="rId4"/>
              </a:rPr>
              <a:t>ijparedes@nyu.edu</a:t>
            </a:r>
            <a:r>
              <a:rPr lang="en-US" sz="23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endParaRPr sz="23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75" name="Google Shape;175;g2b2e921a169_2_212"/>
          <p:cNvSpPr txBox="1"/>
          <p:nvPr/>
        </p:nvSpPr>
        <p:spPr>
          <a:xfrm>
            <a:off x="534975" y="3528775"/>
            <a:ext cx="43938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RECITATION – JAB773</a:t>
            </a:r>
            <a:endParaRPr i="1"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Mondays from 12:30 - 2:00 PM</a:t>
            </a:r>
            <a:endParaRPr sz="24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2e921a169_1_7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PROJECT INTRODUCTION</a:t>
            </a:r>
            <a:endParaRPr/>
          </a:p>
        </p:txBody>
      </p:sp>
      <p:sp>
        <p:nvSpPr>
          <p:cNvPr id="181" name="Google Shape;181;g2b2e921a169_1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2800"/>
              <a:buNone/>
            </a:pPr>
            <a:r>
              <a:rPr lang="en-US" sz="2800">
                <a:solidFill>
                  <a:srgbClr val="57068C"/>
                </a:solidFill>
              </a:rPr>
              <a:t>Three Project Options: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Self-watering Flowerpot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Autonomous Robot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Wearable Tech</a:t>
            </a:r>
            <a:endParaRPr/>
          </a:p>
        </p:txBody>
      </p:sp>
      <p:sp>
        <p:nvSpPr>
          <p:cNvPr id="182" name="Google Shape;182;g2b2e921a169_1_7"/>
          <p:cNvSpPr/>
          <p:nvPr/>
        </p:nvSpPr>
        <p:spPr>
          <a:xfrm>
            <a:off x="8797462" y="1810933"/>
            <a:ext cx="19848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accent6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Week Project</a:t>
            </a:r>
            <a:endParaRPr/>
          </a:p>
        </p:txBody>
      </p:sp>
      <p:sp>
        <p:nvSpPr>
          <p:cNvPr id="183" name="Google Shape;183;g2b2e921a169_1_7"/>
          <p:cNvSpPr/>
          <p:nvPr/>
        </p:nvSpPr>
        <p:spPr>
          <a:xfrm>
            <a:off x="8282830" y="3756700"/>
            <a:ext cx="30141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accent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2-4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Team Members</a:t>
            </a:r>
            <a:endParaRPr sz="2400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b2e921a169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800" y="3078425"/>
            <a:ext cx="2378000" cy="23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b2e921a169_0_8"/>
          <p:cNvSpPr txBox="1"/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tkinson Hyperlegible"/>
              <a:buNone/>
            </a:pPr>
            <a:r>
              <a:rPr lang="en-US" sz="4560"/>
              <a:t>WHAT YOU’LL DO: CREATE A PRODUCT</a:t>
            </a:r>
            <a:endParaRPr sz="4560"/>
          </a:p>
        </p:txBody>
      </p:sp>
      <p:pic>
        <p:nvPicPr>
          <p:cNvPr id="190" name="Google Shape;190;g2b2e921a169_0_8"/>
          <p:cNvPicPr preferRelativeResize="0"/>
          <p:nvPr/>
        </p:nvPicPr>
        <p:blipFill rotWithShape="1">
          <a:blip r:embed="rId4">
            <a:alphaModFix/>
          </a:blip>
          <a:srcRect b="10279" l="8136" r="9761" t="7619"/>
          <a:stretch/>
        </p:blipFill>
        <p:spPr>
          <a:xfrm>
            <a:off x="453900" y="1638575"/>
            <a:ext cx="2735700" cy="374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91" name="Google Shape;191;g2b2e921a169_0_8"/>
          <p:cNvSpPr/>
          <p:nvPr/>
        </p:nvSpPr>
        <p:spPr>
          <a:xfrm>
            <a:off x="54600" y="5551000"/>
            <a:ext cx="3534300" cy="457200"/>
          </a:xfrm>
          <a:prstGeom prst="roundRect">
            <a:avLst>
              <a:gd fmla="val 16667" name="adj"/>
            </a:avLst>
          </a:prstGeom>
          <a:solidFill>
            <a:srgbClr val="57068C"/>
          </a:solidFill>
          <a:ln cap="flat" cmpd="sng" w="9525">
            <a:solidFill>
              <a:srgbClr val="570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Option 1: Self-Watering Flower Pot</a:t>
            </a:r>
            <a:endParaRPr sz="17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92" name="Google Shape;192;g2b2e921a169_0_8"/>
          <p:cNvSpPr/>
          <p:nvPr/>
        </p:nvSpPr>
        <p:spPr>
          <a:xfrm>
            <a:off x="3890175" y="5551000"/>
            <a:ext cx="3534300" cy="457200"/>
          </a:xfrm>
          <a:prstGeom prst="roundRect">
            <a:avLst>
              <a:gd fmla="val 16667" name="adj"/>
            </a:avLst>
          </a:prstGeom>
          <a:solidFill>
            <a:srgbClr val="57068C"/>
          </a:solidFill>
          <a:ln cap="flat" cmpd="sng" w="9525">
            <a:solidFill>
              <a:srgbClr val="570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Option 2: Autonomous Robot</a:t>
            </a:r>
            <a:endParaRPr sz="17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93" name="Google Shape;193;g2b2e921a169_0_8"/>
          <p:cNvSpPr/>
          <p:nvPr/>
        </p:nvSpPr>
        <p:spPr>
          <a:xfrm>
            <a:off x="7725750" y="5551000"/>
            <a:ext cx="3534300" cy="457200"/>
          </a:xfrm>
          <a:prstGeom prst="roundRect">
            <a:avLst>
              <a:gd fmla="val 16667" name="adj"/>
            </a:avLst>
          </a:prstGeom>
          <a:solidFill>
            <a:srgbClr val="57068C"/>
          </a:solidFill>
          <a:ln cap="flat" cmpd="sng" w="9525">
            <a:solidFill>
              <a:srgbClr val="570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Option 3: Wearable Tech</a:t>
            </a:r>
            <a:endParaRPr sz="17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194" name="Google Shape;194;g2b2e921a169_0_8"/>
          <p:cNvPicPr preferRelativeResize="0"/>
          <p:nvPr/>
        </p:nvPicPr>
        <p:blipFill rotWithShape="1">
          <a:blip r:embed="rId5">
            <a:alphaModFix/>
          </a:blip>
          <a:srcRect b="14022" l="4916" r="1432" t="11705"/>
          <a:stretch/>
        </p:blipFill>
        <p:spPr>
          <a:xfrm>
            <a:off x="3936000" y="1598825"/>
            <a:ext cx="2562424" cy="20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b2e921a169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5550" y="1638575"/>
            <a:ext cx="2810700" cy="374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96" name="Google Shape;196;g2b2e921a169_0_8"/>
          <p:cNvSpPr/>
          <p:nvPr/>
        </p:nvSpPr>
        <p:spPr>
          <a:xfrm>
            <a:off x="3890175" y="1561025"/>
            <a:ext cx="3403800" cy="3825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2024-01-23T06:00:14Z</dcterms:created>
  <dc:creator>Peter Li</dc:creator>
</cp:coreProperties>
</file>