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19"/>
  </p:notesMasterIdLst>
  <p:sldIdLst>
    <p:sldId id="298" r:id="rId3"/>
    <p:sldId id="258" r:id="rId4"/>
    <p:sldId id="328" r:id="rId5"/>
    <p:sldId id="319" r:id="rId6"/>
    <p:sldId id="320" r:id="rId7"/>
    <p:sldId id="299" r:id="rId8"/>
    <p:sldId id="321" r:id="rId9"/>
    <p:sldId id="322" r:id="rId10"/>
    <p:sldId id="302" r:id="rId11"/>
    <p:sldId id="303" r:id="rId12"/>
    <p:sldId id="323" r:id="rId13"/>
    <p:sldId id="324" r:id="rId14"/>
    <p:sldId id="325" r:id="rId15"/>
    <p:sldId id="326" r:id="rId16"/>
    <p:sldId id="327" r:id="rId17"/>
    <p:sldId id="317"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Proxima Nova Lt" panose="02000506030000020004" pitchFamily="50" charset="0"/>
      <p:regular r:id="rId26"/>
    </p:embeddedFont>
    <p:embeddedFont>
      <p:font typeface="Gotham Medium" panose="02000604030000020004" pitchFamily="50" charset="0"/>
      <p:regular r:id="rId27"/>
    </p:embeddedFont>
    <p:embeddedFont>
      <p:font typeface="Proxima Nova Rg" panose="0200050603000002000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70" autoAdjust="0"/>
    <p:restoredTop sz="94618"/>
  </p:normalViewPr>
  <p:slideViewPr>
    <p:cSldViewPr snapToGrid="0">
      <p:cViewPr varScale="1">
        <p:scale>
          <a:sx n="70" d="100"/>
          <a:sy n="70" d="100"/>
        </p:scale>
        <p:origin x="6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10/12/2020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are familiar with the scientific method from high school or middle school. **Ask the class to name the parts of the scientific method**</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1081540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trying to complete a statistical analysis and draw conclusions for a given problem that involves a large population of many individuals, it is virtually impossible to record data from every single individual in a population. Simple random sampling, as show in Figure 7, shows a population of 12 people. Simple random sampling selects 4 people from this sample completely at random and records the data from these individuals. How do we know that the results we obtained represent the population instead of just the four people sampled? The equation on the right allows calculation of a minimum sample number considering various statistical factor values that help define the desired variance of the data. </a:t>
            </a:r>
          </a:p>
        </p:txBody>
      </p:sp>
      <p:sp>
        <p:nvSpPr>
          <p:cNvPr id="4" name="Slide Number Placeholder 3"/>
          <p:cNvSpPr>
            <a:spLocks noGrp="1"/>
          </p:cNvSpPr>
          <p:nvPr>
            <p:ph type="sldNum" sz="quarter" idx="5"/>
          </p:nvPr>
        </p:nvSpPr>
        <p:spPr/>
        <p:txBody>
          <a:bodyPr/>
          <a:lstStyle/>
          <a:p>
            <a:fld id="{9F0E5E07-5C7E-3546-9E90-84F08637D3E3}" type="slidenum">
              <a:rPr lang="en-US" smtClean="0"/>
              <a:t>12</a:t>
            </a:fld>
            <a:endParaRPr lang="en-US"/>
          </a:p>
        </p:txBody>
      </p:sp>
    </p:spTree>
    <p:extLst>
      <p:ext uri="{BB962C8B-B14F-4D97-AF65-F5344CB8AC3E}">
        <p14:creationId xmlns:p14="http://schemas.microsoft.com/office/powerpoint/2010/main" val="1611215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make scientific progress, we build off the work of those in the past – luckily, we can use math and the results of those who came before us to create mathematical models that help describe and predict the behavior of what is being studied. For example, we know the relationship between a mass sitting on a slope experiencing the force of gravity, this mathematical equation which you will learn in physics is a result of combining a lot of observations and measurements into a model. As you go along in your academic career, you will find these models will become more complex and will help you solve less intuitive problems. </a:t>
            </a:r>
          </a:p>
        </p:txBody>
      </p:sp>
      <p:sp>
        <p:nvSpPr>
          <p:cNvPr id="4" name="Slide Number Placeholder 3"/>
          <p:cNvSpPr>
            <a:spLocks noGrp="1"/>
          </p:cNvSpPr>
          <p:nvPr>
            <p:ph type="sldNum" sz="quarter" idx="5"/>
          </p:nvPr>
        </p:nvSpPr>
        <p:spPr/>
        <p:txBody>
          <a:bodyPr/>
          <a:lstStyle/>
          <a:p>
            <a:fld id="{9F0E5E07-5C7E-3546-9E90-84F08637D3E3}" type="slidenum">
              <a:rPr lang="en-US" smtClean="0"/>
              <a:t>13</a:t>
            </a:fld>
            <a:endParaRPr lang="en-US"/>
          </a:p>
        </p:txBody>
      </p:sp>
    </p:spTree>
    <p:extLst>
      <p:ext uri="{BB962C8B-B14F-4D97-AF65-F5344CB8AC3E}">
        <p14:creationId xmlns:p14="http://schemas.microsoft.com/office/powerpoint/2010/main" val="193178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 relationships discovered overtime enable engineers to optimally design with a high level of precision and accuracy. With optimal designs, engineers can create technology that is useful and safe. These mathematical models are incorporated into CAD software to allow computerized prototyping. </a:t>
            </a:r>
          </a:p>
        </p:txBody>
      </p:sp>
      <p:sp>
        <p:nvSpPr>
          <p:cNvPr id="4" name="Slide Number Placeholder 3"/>
          <p:cNvSpPr>
            <a:spLocks noGrp="1"/>
          </p:cNvSpPr>
          <p:nvPr>
            <p:ph type="sldNum" sz="quarter" idx="5"/>
          </p:nvPr>
        </p:nvSpPr>
        <p:spPr/>
        <p:txBody>
          <a:bodyPr/>
          <a:lstStyle/>
          <a:p>
            <a:fld id="{9F0E5E07-5C7E-3546-9E90-84F08637D3E3}" type="slidenum">
              <a:rPr lang="en-US" smtClean="0"/>
              <a:t>14</a:t>
            </a:fld>
            <a:endParaRPr lang="en-US"/>
          </a:p>
        </p:txBody>
      </p:sp>
    </p:spTree>
    <p:extLst>
      <p:ext uri="{BB962C8B-B14F-4D97-AF65-F5344CB8AC3E}">
        <p14:creationId xmlns:p14="http://schemas.microsoft.com/office/powerpoint/2010/main" val="2844260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combined together, mathematical relationships and models can create algorithms which further simplify the process for scientists and engineers and allows computerized processing.</a:t>
            </a:r>
          </a:p>
        </p:txBody>
      </p:sp>
      <p:sp>
        <p:nvSpPr>
          <p:cNvPr id="4" name="Slide Number Placeholder 3"/>
          <p:cNvSpPr>
            <a:spLocks noGrp="1"/>
          </p:cNvSpPr>
          <p:nvPr>
            <p:ph type="sldNum" sz="quarter" idx="5"/>
          </p:nvPr>
        </p:nvSpPr>
        <p:spPr/>
        <p:txBody>
          <a:bodyPr/>
          <a:lstStyle/>
          <a:p>
            <a:fld id="{9F0E5E07-5C7E-3546-9E90-84F08637D3E3}" type="slidenum">
              <a:rPr lang="en-US" smtClean="0"/>
              <a:t>15</a:t>
            </a:fld>
            <a:endParaRPr lang="en-US"/>
          </a:p>
        </p:txBody>
      </p:sp>
    </p:spTree>
    <p:extLst>
      <p:ext uri="{BB962C8B-B14F-4D97-AF65-F5344CB8AC3E}">
        <p14:creationId xmlns:p14="http://schemas.microsoft.com/office/powerpoint/2010/main" val="295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a:p>
        </p:txBody>
      </p:sp>
    </p:spTree>
    <p:extLst>
      <p:ext uri="{BB962C8B-B14F-4D97-AF65-F5344CB8AC3E}">
        <p14:creationId xmlns:p14="http://schemas.microsoft.com/office/powerpoint/2010/main" val="3060335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wonder at this point in the semester how they can improve their lab report scores. Here are a few tips that you should use on every report. For each lab, at the bottom of the Student Manual page there are a list of questions and prompts that you should address in depth in your lab report. These questions vary between lab reports. As engineers it is important that we can report data objectively, without opinion or bias, utilizing facts and observation. To organize your paper and aid in writing your report, stick to one idea per paragraph. Remember that tables are labeled above and figures are labeled below. After proofreading your report, check the formatting of your report. Sometimes tables and images will get split onto multiple pages. Ensure that your label for the media is also on the same page. When inserting a formula into Microsoft Word, use the equation tool under the “Insert” tab. Do not incorporate equations into paragraphs, they need their own line in the report. </a:t>
            </a:r>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157799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are familiar with the scientific method from high school or middle school. **Ask the class to name the parts of the scientific method**</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3220690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describe the scientific method** Perhaps the most important part of the scientific method is that it is cyclical and that often we follow this process intuitively as scientistic and engineers. The cycle can be broken up into two main parts: research questions and research methods.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873831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are familiar with the scientific method from high school or middle school. **Ask the class to name the parts of the scientific method**</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2757812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scientific method, the engineering design process is also cyclical and follows the same general structure as the scientific method: proposing a question or a challenge and then testing with a certain methodology. **</a:t>
            </a:r>
            <a:r>
              <a:rPr lang="en-US" dirty="0" err="1"/>
              <a:t>Breifly</a:t>
            </a:r>
            <a:r>
              <a:rPr lang="en-US" dirty="0"/>
              <a:t> go over the engineering design process**. The prototyping  steps are iterative and may require many different approaches in order to help address the need. It is important to note that no prototype is perfect and can always be further iterated to better solve the original problem using a set of standards to determine its effectiveness. </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1349684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considerations when reviewing the success of a prototype is the prototype’s accuracy and precision. If the determination of success is landing the darts in the red circle, high precision represents the repeatability of results and the accuracy represents the prototype’s ability to complete the goal. </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3844349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Variability helps to describe the spread of the overall data compared to a reference value, The blue line in figure 6 above represents the reference value and the variance of the data is shown by the red spikes.</a:t>
            </a:r>
          </a:p>
        </p:txBody>
      </p:sp>
      <p:sp>
        <p:nvSpPr>
          <p:cNvPr id="4" name="Slide Number Placeholder 3"/>
          <p:cNvSpPr>
            <a:spLocks noGrp="1"/>
          </p:cNvSpPr>
          <p:nvPr>
            <p:ph type="sldNum" sz="quarter" idx="5"/>
          </p:nvPr>
        </p:nvSpPr>
        <p:spPr/>
        <p:txBody>
          <a:bodyPr/>
          <a:lstStyle/>
          <a:p>
            <a:fld id="{9F0E5E07-5C7E-3546-9E90-84F08637D3E3}" type="slidenum">
              <a:rPr lang="en-US" smtClean="0"/>
              <a:t>11</a:t>
            </a:fld>
            <a:endParaRPr lang="en-US"/>
          </a:p>
        </p:txBody>
      </p:sp>
    </p:spTree>
    <p:extLst>
      <p:ext uri="{BB962C8B-B14F-4D97-AF65-F5344CB8AC3E}">
        <p14:creationId xmlns:p14="http://schemas.microsoft.com/office/powerpoint/2010/main" val="3788191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9A0289-62B1-452B-B6B4-C7F4D7A8E914}"/>
              </a:ext>
            </a:extLst>
          </p:cNvPr>
          <p:cNvSpPr>
            <a:spLocks noGrp="1"/>
          </p:cNvSpPr>
          <p:nvPr>
            <p:ph type="dt" sz="half" idx="10"/>
          </p:nvPr>
        </p:nvSpPr>
        <p:spPr/>
        <p:txBody>
          <a:bodyPr/>
          <a:lstStyle/>
          <a:p>
            <a:fld id="{6D3D9E1E-6E84-B340-91C9-AF6614030D5C}" type="datetime1">
              <a:rPr lang="en-US" smtClean="0"/>
              <a:t>10/12/2020</a:t>
            </a:fld>
            <a:endParaRPr lang="en-US"/>
          </a:p>
        </p:txBody>
      </p:sp>
      <p:sp>
        <p:nvSpPr>
          <p:cNvPr id="5" name="Footer Placeholder 4">
            <a:extLst>
              <a:ext uri="{FF2B5EF4-FFF2-40B4-BE49-F238E27FC236}">
                <a16:creationId xmlns:a16="http://schemas.microsoft.com/office/drawing/2014/main" xmlns=""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A137BF-5EA8-49BC-AC3F-87896B0005F7}"/>
              </a:ext>
            </a:extLst>
          </p:cNvPr>
          <p:cNvSpPr>
            <a:spLocks noGrp="1"/>
          </p:cNvSpPr>
          <p:nvPr>
            <p:ph type="dt" sz="half" idx="10"/>
          </p:nvPr>
        </p:nvSpPr>
        <p:spPr/>
        <p:txBody>
          <a:bodyPr/>
          <a:lstStyle/>
          <a:p>
            <a:fld id="{84B48C13-B1FF-3F40-9FCF-988778AE23B3}" type="datetime1">
              <a:rPr lang="en-US" smtClean="0"/>
              <a:t>10/12/2020</a:t>
            </a:fld>
            <a:endParaRPr lang="en-US"/>
          </a:p>
        </p:txBody>
      </p:sp>
      <p:sp>
        <p:nvSpPr>
          <p:cNvPr id="5" name="Footer Placeholder 4">
            <a:extLst>
              <a:ext uri="{FF2B5EF4-FFF2-40B4-BE49-F238E27FC236}">
                <a16:creationId xmlns:a16="http://schemas.microsoft.com/office/drawing/2014/main" xmlns=""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E4538-5C45-4EF7-B87B-AA6826A6DECA}"/>
              </a:ext>
            </a:extLst>
          </p:cNvPr>
          <p:cNvSpPr>
            <a:spLocks noGrp="1"/>
          </p:cNvSpPr>
          <p:nvPr>
            <p:ph type="dt" sz="half" idx="10"/>
          </p:nvPr>
        </p:nvSpPr>
        <p:spPr/>
        <p:txBody>
          <a:bodyPr/>
          <a:lstStyle/>
          <a:p>
            <a:fld id="{B480AE01-D21B-AE49-B36A-67D47A7FD6D3}" type="datetime1">
              <a:rPr lang="en-US" smtClean="0"/>
              <a:t>10/12/2020</a:t>
            </a:fld>
            <a:endParaRPr lang="en-US"/>
          </a:p>
        </p:txBody>
      </p:sp>
      <p:sp>
        <p:nvSpPr>
          <p:cNvPr id="5" name="Footer Placeholder 4">
            <a:extLst>
              <a:ext uri="{FF2B5EF4-FFF2-40B4-BE49-F238E27FC236}">
                <a16:creationId xmlns:a16="http://schemas.microsoft.com/office/drawing/2014/main" xmlns=""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BAA52AE-BFFE-0B4A-96EA-6765ED00506A}"/>
              </a:ext>
            </a:extLst>
          </p:cNvPr>
          <p:cNvSpPr>
            <a:spLocks noGrp="1"/>
          </p:cNvSpPr>
          <p:nvPr>
            <p:ph type="dt" sz="half" idx="10"/>
          </p:nvPr>
        </p:nvSpPr>
        <p:spPr/>
        <p:txBody>
          <a:bodyPr/>
          <a:lstStyle/>
          <a:p>
            <a:fld id="{FBDF848D-8015-0448-880C-9B870E23B3B8}" type="datetime1">
              <a:rPr lang="en-US" smtClean="0"/>
              <a:t>10/12/2020</a:t>
            </a:fld>
            <a:endParaRPr lang="en-US"/>
          </a:p>
        </p:txBody>
      </p:sp>
      <p:sp>
        <p:nvSpPr>
          <p:cNvPr id="5" name="Footer Placeholder 4">
            <a:extLst>
              <a:ext uri="{FF2B5EF4-FFF2-40B4-BE49-F238E27FC236}">
                <a16:creationId xmlns:a16="http://schemas.microsoft.com/office/drawing/2014/main" xmlns=""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9E1230-8CB5-CE4B-86BF-BAD922A0192D}"/>
              </a:ext>
            </a:extLst>
          </p:cNvPr>
          <p:cNvSpPr>
            <a:spLocks noGrp="1"/>
          </p:cNvSpPr>
          <p:nvPr>
            <p:ph type="dt" sz="half" idx="10"/>
          </p:nvPr>
        </p:nvSpPr>
        <p:spPr/>
        <p:txBody>
          <a:bodyPr/>
          <a:lstStyle/>
          <a:p>
            <a:fld id="{E5615E1D-24DB-054A-96D5-3ECE7450746E}" type="datetime1">
              <a:rPr lang="en-US" smtClean="0"/>
              <a:t>10/12/2020</a:t>
            </a:fld>
            <a:endParaRPr lang="en-US"/>
          </a:p>
        </p:txBody>
      </p:sp>
      <p:sp>
        <p:nvSpPr>
          <p:cNvPr id="5" name="Footer Placeholder 4">
            <a:extLst>
              <a:ext uri="{FF2B5EF4-FFF2-40B4-BE49-F238E27FC236}">
                <a16:creationId xmlns:a16="http://schemas.microsoft.com/office/drawing/2014/main" xmlns=""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623DB85-5EA7-BE42-83BC-ACC899BC641E}"/>
              </a:ext>
            </a:extLst>
          </p:cNvPr>
          <p:cNvSpPr>
            <a:spLocks noGrp="1"/>
          </p:cNvSpPr>
          <p:nvPr>
            <p:ph type="dt" sz="half" idx="10"/>
          </p:nvPr>
        </p:nvSpPr>
        <p:spPr/>
        <p:txBody>
          <a:bodyPr/>
          <a:lstStyle/>
          <a:p>
            <a:fld id="{A6F037B4-756F-9C48-8395-6E1AFF0ECDCC}" type="datetime1">
              <a:rPr lang="en-US" smtClean="0"/>
              <a:t>10/12/2020</a:t>
            </a:fld>
            <a:endParaRPr lang="en-US"/>
          </a:p>
        </p:txBody>
      </p:sp>
      <p:sp>
        <p:nvSpPr>
          <p:cNvPr id="5" name="Footer Placeholder 4">
            <a:extLst>
              <a:ext uri="{FF2B5EF4-FFF2-40B4-BE49-F238E27FC236}">
                <a16:creationId xmlns:a16="http://schemas.microsoft.com/office/drawing/2014/main" xmlns=""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0FE4892-7FFF-A442-9F01-AA62D06A8880}"/>
              </a:ext>
            </a:extLst>
          </p:cNvPr>
          <p:cNvSpPr>
            <a:spLocks noGrp="1"/>
          </p:cNvSpPr>
          <p:nvPr>
            <p:ph type="dt" sz="half" idx="10"/>
          </p:nvPr>
        </p:nvSpPr>
        <p:spPr/>
        <p:txBody>
          <a:bodyPr/>
          <a:lstStyle/>
          <a:p>
            <a:fld id="{B0DA0B89-FAF1-8C43-9E34-C69AD3064FA3}" type="datetime1">
              <a:rPr lang="en-US" smtClean="0"/>
              <a:t>10/12/2020</a:t>
            </a:fld>
            <a:endParaRPr lang="en-US"/>
          </a:p>
        </p:txBody>
      </p:sp>
      <p:sp>
        <p:nvSpPr>
          <p:cNvPr id="6" name="Footer Placeholder 5">
            <a:extLst>
              <a:ext uri="{FF2B5EF4-FFF2-40B4-BE49-F238E27FC236}">
                <a16:creationId xmlns:a16="http://schemas.microsoft.com/office/drawing/2014/main" xmlns=""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65EC11D-D692-A24B-9461-3F2B177265D4}"/>
              </a:ext>
            </a:extLst>
          </p:cNvPr>
          <p:cNvSpPr>
            <a:spLocks noGrp="1"/>
          </p:cNvSpPr>
          <p:nvPr>
            <p:ph type="dt" sz="half" idx="10"/>
          </p:nvPr>
        </p:nvSpPr>
        <p:spPr/>
        <p:txBody>
          <a:bodyPr/>
          <a:lstStyle/>
          <a:p>
            <a:fld id="{C2832326-880B-3647-BF1C-4247C18D4C8C}" type="datetime1">
              <a:rPr lang="en-US" smtClean="0"/>
              <a:t>10/12/2020</a:t>
            </a:fld>
            <a:endParaRPr lang="en-US"/>
          </a:p>
        </p:txBody>
      </p:sp>
      <p:sp>
        <p:nvSpPr>
          <p:cNvPr id="8" name="Footer Placeholder 7">
            <a:extLst>
              <a:ext uri="{FF2B5EF4-FFF2-40B4-BE49-F238E27FC236}">
                <a16:creationId xmlns:a16="http://schemas.microsoft.com/office/drawing/2014/main" xmlns=""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24A4197-E07F-D841-A61D-834FB33576B0}"/>
              </a:ext>
            </a:extLst>
          </p:cNvPr>
          <p:cNvSpPr>
            <a:spLocks noGrp="1"/>
          </p:cNvSpPr>
          <p:nvPr>
            <p:ph type="dt" sz="half" idx="10"/>
          </p:nvPr>
        </p:nvSpPr>
        <p:spPr/>
        <p:txBody>
          <a:bodyPr/>
          <a:lstStyle/>
          <a:p>
            <a:fld id="{3535258E-C18B-E440-959A-BC5960765903}" type="datetime1">
              <a:rPr lang="en-US" smtClean="0"/>
              <a:t>10/12/2020</a:t>
            </a:fld>
            <a:endParaRPr lang="en-US"/>
          </a:p>
        </p:txBody>
      </p:sp>
      <p:sp>
        <p:nvSpPr>
          <p:cNvPr id="4" name="Footer Placeholder 3">
            <a:extLst>
              <a:ext uri="{FF2B5EF4-FFF2-40B4-BE49-F238E27FC236}">
                <a16:creationId xmlns:a16="http://schemas.microsoft.com/office/drawing/2014/main" xmlns=""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59D9A5-C899-FB4C-9E59-9DCDE9AE1E3C}"/>
              </a:ext>
            </a:extLst>
          </p:cNvPr>
          <p:cNvSpPr>
            <a:spLocks noGrp="1"/>
          </p:cNvSpPr>
          <p:nvPr>
            <p:ph type="dt" sz="half" idx="10"/>
          </p:nvPr>
        </p:nvSpPr>
        <p:spPr/>
        <p:txBody>
          <a:bodyPr/>
          <a:lstStyle/>
          <a:p>
            <a:fld id="{D38379BE-85AE-BF46-BBF4-C01AEE04D4A1}" type="datetime1">
              <a:rPr lang="en-US" smtClean="0"/>
              <a:t>10/12/2020</a:t>
            </a:fld>
            <a:endParaRPr lang="en-US"/>
          </a:p>
        </p:txBody>
      </p:sp>
      <p:sp>
        <p:nvSpPr>
          <p:cNvPr id="3" name="Footer Placeholder 2">
            <a:extLst>
              <a:ext uri="{FF2B5EF4-FFF2-40B4-BE49-F238E27FC236}">
                <a16:creationId xmlns:a16="http://schemas.microsoft.com/office/drawing/2014/main" xmlns=""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E9B2319-F80A-DD47-B53F-5E47F7E85C47}"/>
              </a:ext>
            </a:extLst>
          </p:cNvPr>
          <p:cNvSpPr>
            <a:spLocks noGrp="1"/>
          </p:cNvSpPr>
          <p:nvPr>
            <p:ph type="dt" sz="half" idx="10"/>
          </p:nvPr>
        </p:nvSpPr>
        <p:spPr/>
        <p:txBody>
          <a:bodyPr/>
          <a:lstStyle/>
          <a:p>
            <a:fld id="{FA2AB0D7-BBC2-834F-AC41-5FFC04485AB8}" type="datetime1">
              <a:rPr lang="en-US" smtClean="0"/>
              <a:t>10/12/2020</a:t>
            </a:fld>
            <a:endParaRPr lang="en-US"/>
          </a:p>
        </p:txBody>
      </p:sp>
      <p:sp>
        <p:nvSpPr>
          <p:cNvPr id="6" name="Footer Placeholder 5">
            <a:extLst>
              <a:ext uri="{FF2B5EF4-FFF2-40B4-BE49-F238E27FC236}">
                <a16:creationId xmlns:a16="http://schemas.microsoft.com/office/drawing/2014/main" xmlns=""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68BA7B-F87D-49B0-8A54-F57AF1A63BD1}"/>
              </a:ext>
            </a:extLst>
          </p:cNvPr>
          <p:cNvSpPr>
            <a:spLocks noGrp="1"/>
          </p:cNvSpPr>
          <p:nvPr>
            <p:ph type="dt" sz="half" idx="10"/>
          </p:nvPr>
        </p:nvSpPr>
        <p:spPr/>
        <p:txBody>
          <a:bodyPr/>
          <a:lstStyle/>
          <a:p>
            <a:fld id="{4D4E5070-8853-3E41-A744-BFD2C9347D42}" type="datetime1">
              <a:rPr lang="en-US" smtClean="0"/>
              <a:t>10/12/2020</a:t>
            </a:fld>
            <a:endParaRPr lang="en-US"/>
          </a:p>
        </p:txBody>
      </p:sp>
      <p:sp>
        <p:nvSpPr>
          <p:cNvPr id="5" name="Footer Placeholder 4">
            <a:extLst>
              <a:ext uri="{FF2B5EF4-FFF2-40B4-BE49-F238E27FC236}">
                <a16:creationId xmlns:a16="http://schemas.microsoft.com/office/drawing/2014/main" xmlns=""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3C05A79-8C87-C446-B668-CCF826D09108}"/>
              </a:ext>
            </a:extLst>
          </p:cNvPr>
          <p:cNvSpPr>
            <a:spLocks noGrp="1"/>
          </p:cNvSpPr>
          <p:nvPr>
            <p:ph type="dt" sz="half" idx="10"/>
          </p:nvPr>
        </p:nvSpPr>
        <p:spPr/>
        <p:txBody>
          <a:bodyPr/>
          <a:lstStyle/>
          <a:p>
            <a:fld id="{B03CA1F0-0ED9-5B47-8149-C190C0614E7E}" type="datetime1">
              <a:rPr lang="en-US" smtClean="0"/>
              <a:t>10/12/2020</a:t>
            </a:fld>
            <a:endParaRPr lang="en-US"/>
          </a:p>
        </p:txBody>
      </p:sp>
      <p:sp>
        <p:nvSpPr>
          <p:cNvPr id="6" name="Footer Placeholder 5">
            <a:extLst>
              <a:ext uri="{FF2B5EF4-FFF2-40B4-BE49-F238E27FC236}">
                <a16:creationId xmlns:a16="http://schemas.microsoft.com/office/drawing/2014/main" xmlns=""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6C02D2-93CC-DE4C-9660-27D96B99BD45}"/>
              </a:ext>
            </a:extLst>
          </p:cNvPr>
          <p:cNvSpPr>
            <a:spLocks noGrp="1"/>
          </p:cNvSpPr>
          <p:nvPr>
            <p:ph type="dt" sz="half" idx="10"/>
          </p:nvPr>
        </p:nvSpPr>
        <p:spPr/>
        <p:txBody>
          <a:bodyPr/>
          <a:lstStyle/>
          <a:p>
            <a:fld id="{82161855-0550-3949-B37E-792D2E8EF040}" type="datetime1">
              <a:rPr lang="en-US" smtClean="0"/>
              <a:t>10/12/2020</a:t>
            </a:fld>
            <a:endParaRPr lang="en-US"/>
          </a:p>
        </p:txBody>
      </p:sp>
      <p:sp>
        <p:nvSpPr>
          <p:cNvPr id="5" name="Footer Placeholder 4">
            <a:extLst>
              <a:ext uri="{FF2B5EF4-FFF2-40B4-BE49-F238E27FC236}">
                <a16:creationId xmlns:a16="http://schemas.microsoft.com/office/drawing/2014/main" xmlns=""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216B0B5-B05D-6049-9863-81A7F04741BD}"/>
              </a:ext>
            </a:extLst>
          </p:cNvPr>
          <p:cNvSpPr>
            <a:spLocks noGrp="1"/>
          </p:cNvSpPr>
          <p:nvPr>
            <p:ph type="dt" sz="half" idx="10"/>
          </p:nvPr>
        </p:nvSpPr>
        <p:spPr/>
        <p:txBody>
          <a:bodyPr/>
          <a:lstStyle/>
          <a:p>
            <a:fld id="{4AE60AB6-90FB-6C4C-A5DF-D053F080667D}" type="datetime1">
              <a:rPr lang="en-US" smtClean="0"/>
              <a:t>10/12/2020</a:t>
            </a:fld>
            <a:endParaRPr lang="en-US"/>
          </a:p>
        </p:txBody>
      </p:sp>
      <p:sp>
        <p:nvSpPr>
          <p:cNvPr id="5" name="Footer Placeholder 4">
            <a:extLst>
              <a:ext uri="{FF2B5EF4-FFF2-40B4-BE49-F238E27FC236}">
                <a16:creationId xmlns:a16="http://schemas.microsoft.com/office/drawing/2014/main" xmlns=""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78ED6B-0C3A-47E2-AB88-B1CF85F393BE}"/>
              </a:ext>
            </a:extLst>
          </p:cNvPr>
          <p:cNvSpPr>
            <a:spLocks noGrp="1"/>
          </p:cNvSpPr>
          <p:nvPr>
            <p:ph type="dt" sz="half" idx="10"/>
          </p:nvPr>
        </p:nvSpPr>
        <p:spPr/>
        <p:txBody>
          <a:bodyPr/>
          <a:lstStyle/>
          <a:p>
            <a:fld id="{95D11745-B2D1-2843-B82D-2EF1718AF31E}" type="datetime1">
              <a:rPr lang="en-US" smtClean="0"/>
              <a:t>10/12/2020</a:t>
            </a:fld>
            <a:endParaRPr lang="en-US"/>
          </a:p>
        </p:txBody>
      </p:sp>
      <p:sp>
        <p:nvSpPr>
          <p:cNvPr id="5" name="Footer Placeholder 4">
            <a:extLst>
              <a:ext uri="{FF2B5EF4-FFF2-40B4-BE49-F238E27FC236}">
                <a16:creationId xmlns:a16="http://schemas.microsoft.com/office/drawing/2014/main" xmlns=""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E5D0482-2E35-4C09-9E1E-46651F4F7006}"/>
              </a:ext>
            </a:extLst>
          </p:cNvPr>
          <p:cNvSpPr>
            <a:spLocks noGrp="1"/>
          </p:cNvSpPr>
          <p:nvPr>
            <p:ph type="dt" sz="half" idx="10"/>
          </p:nvPr>
        </p:nvSpPr>
        <p:spPr/>
        <p:txBody>
          <a:bodyPr/>
          <a:lstStyle/>
          <a:p>
            <a:fld id="{6A559BCB-F43F-3A43-B613-29E777C14673}" type="datetime1">
              <a:rPr lang="en-US" smtClean="0"/>
              <a:t>10/12/2020</a:t>
            </a:fld>
            <a:endParaRPr lang="en-US"/>
          </a:p>
        </p:txBody>
      </p:sp>
      <p:sp>
        <p:nvSpPr>
          <p:cNvPr id="6" name="Footer Placeholder 5">
            <a:extLst>
              <a:ext uri="{FF2B5EF4-FFF2-40B4-BE49-F238E27FC236}">
                <a16:creationId xmlns:a16="http://schemas.microsoft.com/office/drawing/2014/main" xmlns=""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80DB4C6-166A-4F12-9174-9E5DBF242F38}"/>
              </a:ext>
            </a:extLst>
          </p:cNvPr>
          <p:cNvSpPr>
            <a:spLocks noGrp="1"/>
          </p:cNvSpPr>
          <p:nvPr>
            <p:ph type="dt" sz="half" idx="10"/>
          </p:nvPr>
        </p:nvSpPr>
        <p:spPr/>
        <p:txBody>
          <a:bodyPr/>
          <a:lstStyle/>
          <a:p>
            <a:fld id="{A7B16FEF-22A6-0349-8AC2-1CA346584499}" type="datetime1">
              <a:rPr lang="en-US" smtClean="0"/>
              <a:t>10/12/2020</a:t>
            </a:fld>
            <a:endParaRPr lang="en-US"/>
          </a:p>
        </p:txBody>
      </p:sp>
      <p:sp>
        <p:nvSpPr>
          <p:cNvPr id="8" name="Footer Placeholder 7">
            <a:extLst>
              <a:ext uri="{FF2B5EF4-FFF2-40B4-BE49-F238E27FC236}">
                <a16:creationId xmlns:a16="http://schemas.microsoft.com/office/drawing/2014/main" xmlns=""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EB98E42-7412-4380-A1E4-A971AF84F21B}"/>
              </a:ext>
            </a:extLst>
          </p:cNvPr>
          <p:cNvSpPr>
            <a:spLocks noGrp="1"/>
          </p:cNvSpPr>
          <p:nvPr>
            <p:ph type="dt" sz="half" idx="10"/>
          </p:nvPr>
        </p:nvSpPr>
        <p:spPr/>
        <p:txBody>
          <a:bodyPr/>
          <a:lstStyle/>
          <a:p>
            <a:fld id="{D406BC81-6EF1-4A44-9F4F-445DEC08A6A5}" type="datetime1">
              <a:rPr lang="en-US" smtClean="0"/>
              <a:t>10/12/2020</a:t>
            </a:fld>
            <a:endParaRPr lang="en-US"/>
          </a:p>
        </p:txBody>
      </p:sp>
      <p:sp>
        <p:nvSpPr>
          <p:cNvPr id="4" name="Footer Placeholder 3">
            <a:extLst>
              <a:ext uri="{FF2B5EF4-FFF2-40B4-BE49-F238E27FC236}">
                <a16:creationId xmlns:a16="http://schemas.microsoft.com/office/drawing/2014/main" xmlns=""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56ACAA-DC8F-46F9-AB22-B89F6840CBE2}"/>
              </a:ext>
            </a:extLst>
          </p:cNvPr>
          <p:cNvSpPr>
            <a:spLocks noGrp="1"/>
          </p:cNvSpPr>
          <p:nvPr>
            <p:ph type="dt" sz="half" idx="10"/>
          </p:nvPr>
        </p:nvSpPr>
        <p:spPr/>
        <p:txBody>
          <a:bodyPr/>
          <a:lstStyle/>
          <a:p>
            <a:fld id="{96A86100-4F31-7347-8D34-870C85B1DE61}" type="datetime1">
              <a:rPr lang="en-US" smtClean="0"/>
              <a:t>10/12/2020</a:t>
            </a:fld>
            <a:endParaRPr lang="en-US"/>
          </a:p>
        </p:txBody>
      </p:sp>
      <p:sp>
        <p:nvSpPr>
          <p:cNvPr id="3" name="Footer Placeholder 2">
            <a:extLst>
              <a:ext uri="{FF2B5EF4-FFF2-40B4-BE49-F238E27FC236}">
                <a16:creationId xmlns:a16="http://schemas.microsoft.com/office/drawing/2014/main" xmlns=""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90D6C4-4C51-4D40-9226-8974EFDEC17F}"/>
              </a:ext>
            </a:extLst>
          </p:cNvPr>
          <p:cNvSpPr>
            <a:spLocks noGrp="1"/>
          </p:cNvSpPr>
          <p:nvPr>
            <p:ph type="dt" sz="half" idx="10"/>
          </p:nvPr>
        </p:nvSpPr>
        <p:spPr/>
        <p:txBody>
          <a:bodyPr/>
          <a:lstStyle/>
          <a:p>
            <a:fld id="{4155E5B0-5BFA-4F4B-B51F-85F45FFA437F}" type="datetime1">
              <a:rPr lang="en-US" smtClean="0"/>
              <a:t>10/12/2020</a:t>
            </a:fld>
            <a:endParaRPr lang="en-US"/>
          </a:p>
        </p:txBody>
      </p:sp>
      <p:sp>
        <p:nvSpPr>
          <p:cNvPr id="6" name="Footer Placeholder 5">
            <a:extLst>
              <a:ext uri="{FF2B5EF4-FFF2-40B4-BE49-F238E27FC236}">
                <a16:creationId xmlns:a16="http://schemas.microsoft.com/office/drawing/2014/main" xmlns=""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B8BBEA-8EBC-44C9-A016-A662E1CCDECD}"/>
              </a:ext>
            </a:extLst>
          </p:cNvPr>
          <p:cNvSpPr>
            <a:spLocks noGrp="1"/>
          </p:cNvSpPr>
          <p:nvPr>
            <p:ph type="dt" sz="half" idx="10"/>
          </p:nvPr>
        </p:nvSpPr>
        <p:spPr/>
        <p:txBody>
          <a:bodyPr/>
          <a:lstStyle/>
          <a:p>
            <a:fld id="{11D051C3-A24B-EF4A-B9B7-C2BF34724FBB}" type="datetime1">
              <a:rPr lang="en-US" smtClean="0"/>
              <a:t>10/12/2020</a:t>
            </a:fld>
            <a:endParaRPr lang="en-US"/>
          </a:p>
        </p:txBody>
      </p:sp>
      <p:sp>
        <p:nvSpPr>
          <p:cNvPr id="6" name="Footer Placeholder 5">
            <a:extLst>
              <a:ext uri="{FF2B5EF4-FFF2-40B4-BE49-F238E27FC236}">
                <a16:creationId xmlns:a16="http://schemas.microsoft.com/office/drawing/2014/main" xmlns=""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10/12/2020</a:t>
            </a:fld>
            <a:endParaRPr lang="en-US"/>
          </a:p>
        </p:txBody>
      </p:sp>
      <p:sp>
        <p:nvSpPr>
          <p:cNvPr id="5" name="Footer Placeholder 4">
            <a:extLst>
              <a:ext uri="{FF2B5EF4-FFF2-40B4-BE49-F238E27FC236}">
                <a16:creationId xmlns:a16="http://schemas.microsoft.com/office/drawing/2014/main" xmlns=""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xmlns=""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10/12/2020</a:t>
            </a:fld>
            <a:endParaRPr lang="en-US"/>
          </a:p>
        </p:txBody>
      </p:sp>
      <p:sp>
        <p:nvSpPr>
          <p:cNvPr id="5" name="Footer Placeholder 4">
            <a:extLst>
              <a:ext uri="{FF2B5EF4-FFF2-40B4-BE49-F238E27FC236}">
                <a16:creationId xmlns:a16="http://schemas.microsoft.com/office/drawing/2014/main" xmlns=""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2013439" y="1390456"/>
            <a:ext cx="8121580" cy="2387600"/>
          </a:xfrm>
        </p:spPr>
        <p:txBody>
          <a:bodyPr>
            <a:normAutofit/>
          </a:bodyPr>
          <a:lstStyle/>
          <a:p>
            <a:r>
              <a:rPr lang="en-US" sz="5400" dirty="0" smtClean="0">
                <a:latin typeface="Gotham Medium" panose="02000604030000020004" pitchFamily="50" charset="0"/>
              </a:rPr>
              <a:t>RECITATION 6 </a:t>
            </a:r>
            <a:endParaRPr lang="en-US" sz="5400" dirty="0">
              <a:latin typeface="Gotham Medium" panose="02000604030000020004" pitchFamily="50" charset="0"/>
            </a:endParaRP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ACCURACY &amp; PRECISION</a:t>
            </a:r>
          </a:p>
        </p:txBody>
      </p:sp>
      <p:pic>
        <p:nvPicPr>
          <p:cNvPr id="14" name="Picture 2" descr="http://extensionengine.com/wp-content/uploads/2013/01/accuracy-vs-precision.jpg">
            <a:extLst>
              <a:ext uri="{FF2B5EF4-FFF2-40B4-BE49-F238E27FC236}">
                <a16:creationId xmlns:a16="http://schemas.microsoft.com/office/drawing/2014/main" xmlns="" id="{86EAFB34-9F03-1040-A997-116EA3E57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547" y="1850064"/>
            <a:ext cx="8886906" cy="353254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xmlns="" id="{EF4D668C-0D98-B44E-988C-5ED33466EF22}"/>
              </a:ext>
            </a:extLst>
          </p:cNvPr>
          <p:cNvSpPr/>
          <p:nvPr/>
        </p:nvSpPr>
        <p:spPr>
          <a:xfrm>
            <a:off x="2669683" y="5562028"/>
            <a:ext cx="7620000" cy="369332"/>
          </a:xfrm>
          <a:prstGeom prst="rect">
            <a:avLst/>
          </a:prstGeom>
        </p:spPr>
        <p:txBody>
          <a:bodyPr wrap="square">
            <a:spAutoFit/>
          </a:bodyPr>
          <a:lstStyle/>
          <a:p>
            <a:r>
              <a:rPr lang="en-US" dirty="0">
                <a:latin typeface="Proxima Nova Rg" panose="02000506030000020004" pitchFamily="2" charset="77"/>
              </a:rPr>
              <a:t>Figure 4: Accuracy and precision visual courtesy of Extension Engine</a:t>
            </a:r>
          </a:p>
        </p:txBody>
      </p:sp>
      <p:sp>
        <p:nvSpPr>
          <p:cNvPr id="10" name="TextBox 9">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pic>
        <p:nvPicPr>
          <p:cNvPr id="13" name="Picture 12"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608693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577618"/>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VARIABILITY</a:t>
            </a:r>
          </a:p>
        </p:txBody>
      </p:sp>
      <p:pic>
        <p:nvPicPr>
          <p:cNvPr id="10" name="Picture 2" descr="http://www.allsensors.com/images/engineering/figure-1.png">
            <a:extLst>
              <a:ext uri="{FF2B5EF4-FFF2-40B4-BE49-F238E27FC236}">
                <a16:creationId xmlns:a16="http://schemas.microsoft.com/office/drawing/2014/main" xmlns="" id="{ED8562CA-BD94-AE4A-BB11-7D0B3E084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07" y="1374648"/>
            <a:ext cx="5627317" cy="45062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upload.wikimedia.org/wikipedia/commons/7/77/Random-data-plus-trend-r2.png">
            <a:extLst>
              <a:ext uri="{FF2B5EF4-FFF2-40B4-BE49-F238E27FC236}">
                <a16:creationId xmlns:a16="http://schemas.microsoft.com/office/drawing/2014/main" xmlns="" id="{14D12A43-E295-DE42-BB99-EE4D534B50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3307" y="1683092"/>
            <a:ext cx="4669132" cy="347271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xmlns="" id="{EF4D668C-0D98-B44E-988C-5ED33466EF22}"/>
              </a:ext>
            </a:extLst>
          </p:cNvPr>
          <p:cNvSpPr/>
          <p:nvPr/>
        </p:nvSpPr>
        <p:spPr>
          <a:xfrm>
            <a:off x="715143" y="5414903"/>
            <a:ext cx="5285434" cy="646331"/>
          </a:xfrm>
          <a:prstGeom prst="rect">
            <a:avLst/>
          </a:prstGeom>
        </p:spPr>
        <p:txBody>
          <a:bodyPr wrap="square">
            <a:spAutoFit/>
          </a:bodyPr>
          <a:lstStyle/>
          <a:p>
            <a:pPr algn="ctr"/>
            <a:r>
              <a:rPr lang="en-US" dirty="0">
                <a:latin typeface="Proxima Nova Rg" panose="02000506030000020004" pitchFamily="2" charset="77"/>
              </a:rPr>
              <a:t>Figure 5: Accuracy and precision graphically courtesy of All Sensors</a:t>
            </a:r>
          </a:p>
        </p:txBody>
      </p:sp>
      <p:sp>
        <p:nvSpPr>
          <p:cNvPr id="16" name="Rectangle 15">
            <a:extLst>
              <a:ext uri="{FF2B5EF4-FFF2-40B4-BE49-F238E27FC236}">
                <a16:creationId xmlns:a16="http://schemas.microsoft.com/office/drawing/2014/main" xmlns="" id="{0390D711-8B2F-1445-97C3-53FE60E97A07}"/>
              </a:ext>
            </a:extLst>
          </p:cNvPr>
          <p:cNvSpPr/>
          <p:nvPr/>
        </p:nvSpPr>
        <p:spPr>
          <a:xfrm>
            <a:off x="6342460" y="5405353"/>
            <a:ext cx="5285434" cy="646331"/>
          </a:xfrm>
          <a:prstGeom prst="rect">
            <a:avLst/>
          </a:prstGeom>
        </p:spPr>
        <p:txBody>
          <a:bodyPr wrap="square">
            <a:spAutoFit/>
          </a:bodyPr>
          <a:lstStyle/>
          <a:p>
            <a:pPr algn="ctr"/>
            <a:r>
              <a:rPr lang="en-US" dirty="0">
                <a:latin typeface="Proxima Nova Rg" panose="02000506030000020004" pitchFamily="2" charset="77"/>
              </a:rPr>
              <a:t>Figure 6: Variability and standard courtesy of Maksim</a:t>
            </a:r>
          </a:p>
        </p:txBody>
      </p:sp>
      <p:sp>
        <p:nvSpPr>
          <p:cNvPr id="14" name="TextBox 13">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10</a:t>
            </a:r>
            <a:endParaRPr lang="en-US" sz="1600" dirty="0">
              <a:latin typeface="Proxima Nova Lt" panose="02000506030000020004" pitchFamily="50" charset="0"/>
            </a:endParaRPr>
          </a:p>
        </p:txBody>
      </p:sp>
      <p:pic>
        <p:nvPicPr>
          <p:cNvPr id="18" name="Picture 17"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409649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SAMPLING</a:t>
            </a:r>
          </a:p>
        </p:txBody>
      </p:sp>
      <p:pic>
        <p:nvPicPr>
          <p:cNvPr id="14" name="Picture 2" descr=" n \geq \left(\frac{z_{\alpha}+\Phi^{-1}(1-\beta)}{\mu^{*}/\sigma}\right)^2 ">
            <a:extLst>
              <a:ext uri="{FF2B5EF4-FFF2-40B4-BE49-F238E27FC236}">
                <a16:creationId xmlns:a16="http://schemas.microsoft.com/office/drawing/2014/main" xmlns="" id="{6C399C2A-6D9B-EA4F-87E8-D0E55B993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5490" y="3199556"/>
            <a:ext cx="2775348" cy="7036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upload.wikimedia.org/wikipedia/commons/b/bf/Simple_random_sampling.PNG">
            <a:extLst>
              <a:ext uri="{FF2B5EF4-FFF2-40B4-BE49-F238E27FC236}">
                <a16:creationId xmlns:a16="http://schemas.microsoft.com/office/drawing/2014/main" xmlns="" id="{B537D003-A5C8-FA45-97C0-B257886FB8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6460" y="1770929"/>
            <a:ext cx="5041294" cy="388293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xmlns="" id="{80A4A67B-1D24-6F48-BEED-5F7485797152}"/>
              </a:ext>
            </a:extLst>
          </p:cNvPr>
          <p:cNvSpPr/>
          <p:nvPr/>
        </p:nvSpPr>
        <p:spPr>
          <a:xfrm>
            <a:off x="2625671" y="5798350"/>
            <a:ext cx="7584165" cy="369332"/>
          </a:xfrm>
          <a:prstGeom prst="rect">
            <a:avLst/>
          </a:prstGeom>
        </p:spPr>
        <p:txBody>
          <a:bodyPr wrap="square">
            <a:spAutoFit/>
          </a:bodyPr>
          <a:lstStyle/>
          <a:p>
            <a:pPr algn="ctr"/>
            <a:r>
              <a:rPr lang="en-US" dirty="0">
                <a:latin typeface="Proxima Nova Rg" panose="02000506030000020004" pitchFamily="2" charset="77"/>
              </a:rPr>
              <a:t>Figure 7: Simple random sample courtesy of </a:t>
            </a:r>
            <a:r>
              <a:rPr lang="en-US" dirty="0" err="1">
                <a:latin typeface="Proxima Nova Rg" panose="02000506030000020004" pitchFamily="2" charset="77"/>
              </a:rPr>
              <a:t>Mathprofdk</a:t>
            </a:r>
            <a:endParaRPr lang="en-US" dirty="0">
              <a:latin typeface="Proxima Nova Rg" panose="02000506030000020004" pitchFamily="2" charset="77"/>
            </a:endParaRPr>
          </a:p>
        </p:txBody>
      </p:sp>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11</a:t>
            </a:r>
            <a:endParaRPr lang="en-US" sz="1600" dirty="0">
              <a:latin typeface="Proxima Nova Lt" panose="02000506030000020004" pitchFamily="50" charset="0"/>
            </a:endParaRPr>
          </a:p>
        </p:txBody>
      </p:sp>
      <p:pic>
        <p:nvPicPr>
          <p:cNvPr id="16" name="Picture 15"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111565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6070" y="628658"/>
            <a:ext cx="1219807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RELATIONSHIPS &amp; ASSUMPTIONS</a:t>
            </a:r>
          </a:p>
        </p:txBody>
      </p:sp>
      <p:pic>
        <p:nvPicPr>
          <p:cNvPr id="17" name="Picture 2" descr="http://www.dallassd.com/our%20schools/high%20School/Chemsite/p2/format/freebody.gif">
            <a:extLst>
              <a:ext uri="{FF2B5EF4-FFF2-40B4-BE49-F238E27FC236}">
                <a16:creationId xmlns:a16="http://schemas.microsoft.com/office/drawing/2014/main" xmlns="" id="{27BA4CD5-6647-FC47-8A78-8E2098231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40" y="2456873"/>
            <a:ext cx="4121967" cy="26777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mathematical models">
            <a:extLst>
              <a:ext uri="{FF2B5EF4-FFF2-40B4-BE49-F238E27FC236}">
                <a16:creationId xmlns:a16="http://schemas.microsoft.com/office/drawing/2014/main" xmlns="" id="{2C88A740-8669-E14C-9011-C6F52B777C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413" t="34541" r="20159" b="14524"/>
          <a:stretch/>
        </p:blipFill>
        <p:spPr bwMode="auto">
          <a:xfrm>
            <a:off x="4332971" y="3050528"/>
            <a:ext cx="3997035" cy="16741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lated image">
            <a:extLst>
              <a:ext uri="{FF2B5EF4-FFF2-40B4-BE49-F238E27FC236}">
                <a16:creationId xmlns:a16="http://schemas.microsoft.com/office/drawing/2014/main" xmlns="" id="{0B000DE5-9C24-3941-B35B-FC04C5B23DA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8334" y="2287360"/>
            <a:ext cx="3861994" cy="28964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80BD2229-496D-EF46-8846-E85F99F51B10}"/>
              </a:ext>
            </a:extLst>
          </p:cNvPr>
          <p:cNvSpPr/>
          <p:nvPr/>
        </p:nvSpPr>
        <p:spPr>
          <a:xfrm>
            <a:off x="3703367" y="5481171"/>
            <a:ext cx="4785284" cy="369332"/>
          </a:xfrm>
          <a:prstGeom prst="rect">
            <a:avLst/>
          </a:prstGeom>
        </p:spPr>
        <p:txBody>
          <a:bodyPr wrap="none">
            <a:spAutoFit/>
          </a:bodyPr>
          <a:lstStyle/>
          <a:p>
            <a:pPr algn="ctr"/>
            <a:r>
              <a:rPr lang="en-US" dirty="0">
                <a:latin typeface="Proxima Nova Rg" panose="02000506030000020004" pitchFamily="2" charset="77"/>
              </a:rPr>
              <a:t>Figure 8, 9 &amp;10: Mathematical relationships  </a:t>
            </a:r>
          </a:p>
        </p:txBody>
      </p:sp>
      <p:sp>
        <p:nvSpPr>
          <p:cNvPr id="14" name="TextBox 13">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12</a:t>
            </a:r>
            <a:endParaRPr lang="en-US" sz="1600" dirty="0">
              <a:latin typeface="Proxima Nova Lt" panose="02000506030000020004" pitchFamily="50" charset="0"/>
            </a:endParaRPr>
          </a:p>
        </p:txBody>
      </p:sp>
      <p:pic>
        <p:nvPicPr>
          <p:cNvPr id="18" name="Picture 17"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920339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ttp://eolos.umn.edu/sites/windpower.umn.edu/files/FINAL%20blade%20web.jpg?1343317177">
            <a:extLst>
              <a:ext uri="{FF2B5EF4-FFF2-40B4-BE49-F238E27FC236}">
                <a16:creationId xmlns:a16="http://schemas.microsoft.com/office/drawing/2014/main" xmlns="" id="{A6CDF7BA-DF4D-F84D-BD4A-536D858493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601" b="13333"/>
          <a:stretch/>
        </p:blipFill>
        <p:spPr bwMode="auto">
          <a:xfrm>
            <a:off x="1778724" y="2153823"/>
            <a:ext cx="8634552" cy="36607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4"/>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OPTIMAL DESIGN</a:t>
            </a:r>
          </a:p>
        </p:txBody>
      </p:sp>
      <p:pic>
        <p:nvPicPr>
          <p:cNvPr id="14" name="Picture 2" descr="\text{Factor of Safety}=\frac{\text{Material Strength}}{\text{Design Load}}">
            <a:extLst>
              <a:ext uri="{FF2B5EF4-FFF2-40B4-BE49-F238E27FC236}">
                <a16:creationId xmlns:a16="http://schemas.microsoft.com/office/drawing/2014/main" xmlns="" id="{32F747DD-8842-AF48-A6EC-A9D97103EA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670" y="2153823"/>
            <a:ext cx="4075570" cy="57673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xmlns="" id="{C941C340-27E5-A14D-8932-5646A32499C6}"/>
              </a:ext>
            </a:extLst>
          </p:cNvPr>
          <p:cNvSpPr/>
          <p:nvPr/>
        </p:nvSpPr>
        <p:spPr>
          <a:xfrm>
            <a:off x="2696672" y="5801283"/>
            <a:ext cx="6798656" cy="369332"/>
          </a:xfrm>
          <a:prstGeom prst="rect">
            <a:avLst/>
          </a:prstGeom>
        </p:spPr>
        <p:txBody>
          <a:bodyPr wrap="none">
            <a:spAutoFit/>
          </a:bodyPr>
          <a:lstStyle/>
          <a:p>
            <a:pPr algn="ctr"/>
            <a:r>
              <a:rPr lang="en-US" dirty="0">
                <a:latin typeface="Proxima Nova Rg" panose="02000506030000020004" pitchFamily="2" charset="77"/>
              </a:rPr>
              <a:t>Figure 11: Wind turbine model courtesy of University of Minnesota </a:t>
            </a:r>
          </a:p>
        </p:txBody>
      </p:sp>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13</a:t>
            </a:r>
            <a:endParaRPr lang="en-US" sz="1600" dirty="0">
              <a:latin typeface="Proxima Nova Lt" panose="02000506030000020004" pitchFamily="50" charset="0"/>
            </a:endParaRPr>
          </a:p>
        </p:txBody>
      </p:sp>
      <p:pic>
        <p:nvPicPr>
          <p:cNvPr id="16" name="Picture 15"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789088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610405"/>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ALGORITHMS</a:t>
            </a:r>
          </a:p>
        </p:txBody>
      </p:sp>
      <p:sp>
        <p:nvSpPr>
          <p:cNvPr id="20" name="Rectangle 19">
            <a:extLst>
              <a:ext uri="{FF2B5EF4-FFF2-40B4-BE49-F238E27FC236}">
                <a16:creationId xmlns:a16="http://schemas.microsoft.com/office/drawing/2014/main" xmlns="" id="{C941C340-27E5-A14D-8932-5646A32499C6}"/>
              </a:ext>
            </a:extLst>
          </p:cNvPr>
          <p:cNvSpPr/>
          <p:nvPr/>
        </p:nvSpPr>
        <p:spPr>
          <a:xfrm>
            <a:off x="3740195" y="5164770"/>
            <a:ext cx="7177030" cy="646331"/>
          </a:xfrm>
          <a:prstGeom prst="rect">
            <a:avLst/>
          </a:prstGeom>
        </p:spPr>
        <p:txBody>
          <a:bodyPr wrap="squar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12 </a:t>
            </a:r>
            <a:r>
              <a:rPr lang="en-US" dirty="0">
                <a:latin typeface="Proxima Nova Rg" panose="02000506030000020004" pitchFamily="2" charset="77"/>
              </a:rPr>
              <a:t>&amp; </a:t>
            </a:r>
            <a:r>
              <a:rPr lang="en-US" dirty="0" smtClean="0">
                <a:latin typeface="Proxima Nova Rg" panose="02000506030000020004" pitchFamily="2" charset="77"/>
              </a:rPr>
              <a:t>13:  </a:t>
            </a:r>
            <a:r>
              <a:rPr lang="en-US" dirty="0">
                <a:latin typeface="Proxima Nova Rg" panose="02000506030000020004" pitchFamily="2" charset="77"/>
              </a:rPr>
              <a:t>Algorithm flow chart and code courtesy of </a:t>
            </a:r>
            <a:r>
              <a:rPr lang="en-US" dirty="0" err="1">
                <a:latin typeface="Proxima Nova Rg" panose="02000506030000020004" pitchFamily="2" charset="77"/>
              </a:rPr>
              <a:t>Somepics</a:t>
            </a:r>
            <a:r>
              <a:rPr lang="en-US" dirty="0">
                <a:latin typeface="Proxima Nova Rg" panose="02000506030000020004" pitchFamily="2" charset="77"/>
              </a:rPr>
              <a:t> and University of Maine at Augusta</a:t>
            </a:r>
          </a:p>
        </p:txBody>
      </p:sp>
      <p:pic>
        <p:nvPicPr>
          <p:cNvPr id="13" name="Picture 2" descr="http://upload.wikimedia.org/wikipedia/commons/thumb/d/db/Euclid_flowchart.svg/330px-Euclid_flowchart.svg.png">
            <a:extLst>
              <a:ext uri="{FF2B5EF4-FFF2-40B4-BE49-F238E27FC236}">
                <a16:creationId xmlns:a16="http://schemas.microsoft.com/office/drawing/2014/main" xmlns="" id="{557A394A-E29E-CE46-840C-B8CB73266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212" y="1169260"/>
            <a:ext cx="2057316" cy="50783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GA Pseudocode">
            <a:extLst>
              <a:ext uri="{FF2B5EF4-FFF2-40B4-BE49-F238E27FC236}">
                <a16:creationId xmlns:a16="http://schemas.microsoft.com/office/drawing/2014/main" xmlns="" id="{C72A7FB9-0DB1-2A42-9804-6C4BEAD58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2627" y="2074132"/>
            <a:ext cx="6168040" cy="302855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14</a:t>
            </a:r>
            <a:endParaRPr lang="en-US" sz="1600" dirty="0">
              <a:latin typeface="Proxima Nova Lt" panose="02000506030000020004" pitchFamily="50" charset="0"/>
            </a:endParaRPr>
          </a:p>
        </p:txBody>
      </p:sp>
      <p:pic>
        <p:nvPicPr>
          <p:cNvPr id="17" name="Picture 16"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952959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43684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1637729" y="721822"/>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smtClean="0">
                <a:latin typeface="Proxima Nova Rg" panose="02000506030000020004" pitchFamily="2" charset="0"/>
              </a:rPr>
              <a:t>Course tips</a:t>
            </a:r>
          </a:p>
          <a:p>
            <a:pPr marL="342900" indent="-342900" algn="l">
              <a:buFont typeface="Arial" panose="020B0604020202020204" pitchFamily="34" charset="0"/>
              <a:buChar char="•"/>
            </a:pPr>
            <a:r>
              <a:rPr lang="en-US" sz="2800" dirty="0" smtClean="0">
                <a:latin typeface="Proxima Nova Rg" panose="02000506030000020004" pitchFamily="2" charset="0"/>
              </a:rPr>
              <a:t>The </a:t>
            </a:r>
            <a:r>
              <a:rPr lang="en-US" sz="2800" dirty="0">
                <a:latin typeface="Proxima Nova Rg" panose="02000506030000020004" pitchFamily="2" charset="0"/>
              </a:rPr>
              <a:t>Scientific Method</a:t>
            </a:r>
          </a:p>
          <a:p>
            <a:pPr marL="342900" indent="-342900" algn="l">
              <a:buFont typeface="Arial" panose="020B0604020202020204" pitchFamily="34" charset="0"/>
              <a:buChar char="•"/>
            </a:pPr>
            <a:r>
              <a:rPr lang="en-US" sz="2800" dirty="0">
                <a:latin typeface="Proxima Nova Rg" panose="02000506030000020004" pitchFamily="2" charset="0"/>
              </a:rPr>
              <a:t>The Engineering Design Process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flipH="1">
            <a:off x="946860" y="3236086"/>
            <a:ext cx="4485" cy="12787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sp>
        <p:nvSpPr>
          <p:cNvPr id="11" name="TextBox 10">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3" name="Picture 12"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034745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1025562" y="1665704"/>
            <a:ext cx="10140876" cy="2387600"/>
          </a:xfrm>
        </p:spPr>
        <p:txBody>
          <a:bodyPr>
            <a:normAutofit/>
          </a:bodyPr>
          <a:lstStyle/>
          <a:p>
            <a:r>
              <a:rPr lang="en-US" sz="5400" dirty="0" smtClean="0">
                <a:latin typeface="Gotham Medium" panose="02000604030000020004" pitchFamily="50" charset="0"/>
              </a:rPr>
              <a:t>COURSE TIPS</a:t>
            </a:r>
            <a:endParaRPr lang="en-US" sz="5400" dirty="0">
              <a:latin typeface="Gotham Medium" panose="02000604030000020004" pitchFamily="50" charset="0"/>
            </a:endParaRP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01663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1651379" y="616085"/>
            <a:ext cx="8889242" cy="965147"/>
          </a:xfrm>
        </p:spPr>
        <p:txBody>
          <a:bodyPr>
            <a:normAutofit/>
          </a:bodyPr>
          <a:lstStyle/>
          <a:p>
            <a:r>
              <a:rPr lang="en-US" sz="5400" dirty="0">
                <a:latin typeface="Gotham Medium" panose="02000604030000020004" pitchFamily="50" charset="0"/>
              </a:rPr>
              <a:t>COURSE TIPS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946860" y="1859946"/>
            <a:ext cx="9435151" cy="3556324"/>
          </a:xfrm>
        </p:spPr>
        <p:txBody>
          <a:bodyPr anchor="ctr">
            <a:normAutofit/>
          </a:bodyPr>
          <a:lstStyle/>
          <a:p>
            <a:pPr marL="457200" indent="-457200" algn="l">
              <a:spcBef>
                <a:spcPts val="600"/>
              </a:spcBef>
              <a:spcAft>
                <a:spcPts val="0"/>
              </a:spcAft>
              <a:buFont typeface="Arial" panose="020B0604020202020204" pitchFamily="34" charset="0"/>
              <a:buChar char="•"/>
            </a:pPr>
            <a:r>
              <a:rPr lang="en-US" altLang="en-US" sz="2800" dirty="0">
                <a:latin typeface="Proxima Nova Rg" panose="02000506030000020004" pitchFamily="2" charset="77"/>
              </a:rPr>
              <a:t>Organize your course files and folders </a:t>
            </a:r>
          </a:p>
          <a:p>
            <a:pPr marL="914400" lvl="1" indent="-457200" algn="l">
              <a:spcBef>
                <a:spcPts val="600"/>
              </a:spcBef>
              <a:spcAft>
                <a:spcPts val="0"/>
              </a:spcAft>
              <a:buFont typeface="Arial" panose="020B0604020202020204" pitchFamily="34" charset="0"/>
              <a:buChar char="•"/>
            </a:pPr>
            <a:r>
              <a:rPr lang="en-US" altLang="en-US" sz="2800" dirty="0">
                <a:latin typeface="Proxima Nova Rg" panose="02000506030000020004" pitchFamily="2" charset="77"/>
              </a:rPr>
              <a:t>Download manager Chrome extension or Firefox Add-on</a:t>
            </a:r>
          </a:p>
          <a:p>
            <a:pPr marL="457200" indent="-457200" algn="l">
              <a:spcBef>
                <a:spcPts val="600"/>
              </a:spcBef>
              <a:spcAft>
                <a:spcPts val="0"/>
              </a:spcAft>
              <a:buFont typeface="Arial" panose="020B0604020202020204" pitchFamily="34" charset="0"/>
              <a:buChar char="•"/>
            </a:pPr>
            <a:r>
              <a:rPr lang="en-US" altLang="en-US" sz="2800" dirty="0">
                <a:latin typeface="Proxima Nova Rg" panose="02000506030000020004" pitchFamily="2" charset="77"/>
              </a:rPr>
              <a:t>EG 1003 teamwork experience for interviews</a:t>
            </a:r>
          </a:p>
          <a:p>
            <a:pPr marL="457200" indent="-457200" algn="l">
              <a:spcBef>
                <a:spcPts val="600"/>
              </a:spcBef>
              <a:spcAft>
                <a:spcPts val="0"/>
              </a:spcAft>
              <a:buFont typeface="Arial" panose="020B0604020202020204" pitchFamily="34" charset="0"/>
              <a:buChar char="•"/>
            </a:pPr>
            <a:r>
              <a:rPr lang="en-US" altLang="en-US" sz="2800" dirty="0">
                <a:latin typeface="Proxima Nova Rg" panose="02000506030000020004" pitchFamily="2" charset="77"/>
              </a:rPr>
              <a:t>Mac users, partition your HD for windows or run a virtual machine</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sp>
        <p:nvSpPr>
          <p:cNvPr id="11" name="TextBox 10">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pic>
        <p:nvPicPr>
          <p:cNvPr id="13" name="Picture 12"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45802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590" y="1305452"/>
            <a:ext cx="12192000" cy="965147"/>
          </a:xfrm>
        </p:spPr>
        <p:txBody>
          <a:bodyPr>
            <a:noAutofit/>
          </a:bodyPr>
          <a:lstStyle/>
          <a:p>
            <a:r>
              <a:rPr lang="en-US" sz="5400" dirty="0">
                <a:latin typeface="Gotham Medium" panose="02000604030000020004" pitchFamily="50" charset="0"/>
              </a:rPr>
              <a:t>MASTERING THE </a:t>
            </a:r>
            <a:r>
              <a:rPr lang="en-US" sz="5400" dirty="0" smtClean="0">
                <a:latin typeface="Gotham Medium" panose="02000604030000020004" pitchFamily="50" charset="0"/>
              </a:rPr>
              <a:t>EG1003 </a:t>
            </a:r>
            <a:r>
              <a:rPr lang="en-US" sz="5400" dirty="0">
                <a:latin typeface="Gotham Medium" panose="02000604030000020004" pitchFamily="50" charset="0"/>
              </a:rPr>
              <a:t>LAB REPORT</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461528" y="2315649"/>
            <a:ext cx="9148116" cy="3556324"/>
          </a:xfrm>
        </p:spPr>
        <p:txBody>
          <a:bodyPr anchor="ctr">
            <a:normAutofit/>
          </a:bodyPr>
          <a:lstStyle/>
          <a:p>
            <a:pPr marL="457200" indent="-457200" algn="l">
              <a:spcBef>
                <a:spcPts val="600"/>
              </a:spcBef>
              <a:spcAft>
                <a:spcPts val="0"/>
              </a:spcAft>
              <a:buFont typeface="Arial" panose="020B0604020202020204" pitchFamily="34" charset="0"/>
              <a:buChar char="•"/>
            </a:pPr>
            <a:r>
              <a:rPr lang="en-US" altLang="en-US" sz="2800" dirty="0">
                <a:latin typeface="Proxima Nova Rg" panose="02000506030000020004" pitchFamily="2" charset="77"/>
              </a:rPr>
              <a:t>Answer lab report questions</a:t>
            </a:r>
          </a:p>
          <a:p>
            <a:pPr marL="457200" indent="-457200" algn="l">
              <a:spcBef>
                <a:spcPts val="600"/>
              </a:spcBef>
              <a:spcAft>
                <a:spcPts val="0"/>
              </a:spcAft>
              <a:buFont typeface="Arial" panose="020B0604020202020204" pitchFamily="34" charset="0"/>
              <a:buChar char="•"/>
            </a:pPr>
            <a:r>
              <a:rPr lang="en-US" altLang="en-US" sz="2800" dirty="0">
                <a:latin typeface="Proxima Nova Rg" panose="02000506030000020004" pitchFamily="2" charset="77"/>
              </a:rPr>
              <a:t>Use </a:t>
            </a:r>
            <a:r>
              <a:rPr lang="en-US" altLang="en-US" sz="2800" b="1" dirty="0">
                <a:solidFill>
                  <a:schemeClr val="accent6"/>
                </a:solidFill>
                <a:latin typeface="Proxima Nova Lt" panose="02000506030000020004" pitchFamily="2" charset="77"/>
              </a:rPr>
              <a:t>objective</a:t>
            </a:r>
            <a:r>
              <a:rPr lang="en-US" altLang="en-US" sz="2800" dirty="0">
                <a:latin typeface="Proxima Nova Rg" panose="02000506030000020004" pitchFamily="2" charset="77"/>
              </a:rPr>
              <a:t> language</a:t>
            </a:r>
          </a:p>
          <a:p>
            <a:pPr marL="457200" indent="-457200" algn="l">
              <a:spcBef>
                <a:spcPts val="600"/>
              </a:spcBef>
              <a:spcAft>
                <a:spcPts val="0"/>
              </a:spcAft>
              <a:buFont typeface="Arial" panose="020B0604020202020204" pitchFamily="34" charset="0"/>
              <a:buChar char="•"/>
            </a:pPr>
            <a:r>
              <a:rPr lang="en-US" altLang="en-US" sz="2800" dirty="0">
                <a:latin typeface="Proxima Nova Rg" panose="02000506030000020004" pitchFamily="2" charset="77"/>
              </a:rPr>
              <a:t>One idea per paragraph</a:t>
            </a:r>
          </a:p>
          <a:p>
            <a:pPr marL="457200" indent="-457200" algn="l">
              <a:spcBef>
                <a:spcPts val="600"/>
              </a:spcBef>
              <a:spcAft>
                <a:spcPts val="0"/>
              </a:spcAft>
              <a:buFont typeface="Arial" panose="020B0604020202020204" pitchFamily="34" charset="0"/>
              <a:buChar char="•"/>
            </a:pPr>
            <a:r>
              <a:rPr lang="en-US" altLang="en-US" sz="2800" dirty="0">
                <a:latin typeface="Proxima Nova Rg" panose="02000506030000020004" pitchFamily="2" charset="77"/>
              </a:rPr>
              <a:t>Avoid pronouns</a:t>
            </a:r>
          </a:p>
          <a:p>
            <a:pPr marL="457200" indent="-457200" algn="l">
              <a:spcBef>
                <a:spcPts val="600"/>
              </a:spcBef>
              <a:spcAft>
                <a:spcPts val="0"/>
              </a:spcAft>
              <a:buFont typeface="Arial" panose="020B0604020202020204" pitchFamily="34" charset="0"/>
              <a:buChar char="•"/>
            </a:pPr>
            <a:r>
              <a:rPr lang="en-US" altLang="en-US" sz="2800" dirty="0">
                <a:latin typeface="Proxima Nova Rg" panose="02000506030000020004" pitchFamily="2" charset="77"/>
              </a:rPr>
              <a:t>Tables=above ; figures=below</a:t>
            </a:r>
          </a:p>
          <a:p>
            <a:pPr marL="457200" indent="-457200" algn="l">
              <a:spcBef>
                <a:spcPts val="600"/>
              </a:spcBef>
              <a:spcAft>
                <a:spcPts val="0"/>
              </a:spcAft>
              <a:buFont typeface="Arial" panose="020B0604020202020204" pitchFamily="34" charset="0"/>
              <a:buChar char="•"/>
            </a:pPr>
            <a:r>
              <a:rPr lang="en-US" altLang="en-US" sz="2800" dirty="0">
                <a:latin typeface="Proxima Nova Rg" panose="02000506030000020004" pitchFamily="2" charset="77"/>
              </a:rPr>
              <a:t>Entire figure/table on one page</a:t>
            </a:r>
          </a:p>
          <a:p>
            <a:pPr marL="457200" indent="-457200" algn="l">
              <a:spcBef>
                <a:spcPts val="600"/>
              </a:spcBef>
              <a:spcAft>
                <a:spcPts val="0"/>
              </a:spcAft>
              <a:buFont typeface="Arial" panose="020B0604020202020204" pitchFamily="34" charset="0"/>
              <a:buChar char="•"/>
            </a:pPr>
            <a:r>
              <a:rPr lang="en-US" altLang="en-US" sz="2800" dirty="0">
                <a:latin typeface="Proxima Nova Rg" panose="02000506030000020004" pitchFamily="2" charset="77"/>
              </a:rPr>
              <a:t>Formulas get entire line</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5" name="Picture 4" descr="A screenshot of a social media post&#10;&#10;Description automatically generated">
            <a:extLst>
              <a:ext uri="{FF2B5EF4-FFF2-40B4-BE49-F238E27FC236}">
                <a16:creationId xmlns:a16="http://schemas.microsoft.com/office/drawing/2014/main" xmlns="" id="{D437CB81-4CE7-8540-A996-412A1E58BD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0410" y="2556227"/>
            <a:ext cx="5776521" cy="3075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xmlns="" id="{FE016471-1517-6048-9096-DC4F96B75507}"/>
              </a:ext>
            </a:extLst>
          </p:cNvPr>
          <p:cNvSpPr/>
          <p:nvPr/>
        </p:nvSpPr>
        <p:spPr>
          <a:xfrm>
            <a:off x="6480229" y="5721495"/>
            <a:ext cx="4996881" cy="369332"/>
          </a:xfrm>
          <a:prstGeom prst="rect">
            <a:avLst/>
          </a:prstGeom>
        </p:spPr>
        <p:txBody>
          <a:bodyPr wrap="none">
            <a:spAutoFit/>
          </a:bodyPr>
          <a:lstStyle/>
          <a:p>
            <a:r>
              <a:rPr lang="en-US" dirty="0">
                <a:latin typeface="Proxima Nova Rg" panose="02000506030000020004" pitchFamily="2" charset="77"/>
              </a:rPr>
              <a:t>Figure 1: Student Manual assignment prompts  </a:t>
            </a:r>
          </a:p>
        </p:txBody>
      </p:sp>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pic>
        <p:nvPicPr>
          <p:cNvPr id="14" name="Picture 13"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817127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1025562" y="1665704"/>
            <a:ext cx="10140876" cy="2387600"/>
          </a:xfrm>
        </p:spPr>
        <p:txBody>
          <a:bodyPr>
            <a:normAutofit/>
          </a:bodyPr>
          <a:lstStyle/>
          <a:p>
            <a:r>
              <a:rPr lang="en-US" sz="5400" dirty="0">
                <a:latin typeface="Gotham Medium" panose="02000604030000020004" pitchFamily="50" charset="0"/>
              </a:rPr>
              <a:t>THE SCIENTIFIC METHOD</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3"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453737"/>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THE SCIENTIFIC METHOD</a:t>
            </a:r>
          </a:p>
        </p:txBody>
      </p:sp>
      <p:pic>
        <p:nvPicPr>
          <p:cNvPr id="14" name="Picture 2" descr="Image result for public domain scientific method">
            <a:extLst>
              <a:ext uri="{FF2B5EF4-FFF2-40B4-BE49-F238E27FC236}">
                <a16:creationId xmlns:a16="http://schemas.microsoft.com/office/drawing/2014/main" xmlns="" id="{9B1AB7D2-4A31-AB4B-8430-7C400297D9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83427">
            <a:off x="4023168" y="1692469"/>
            <a:ext cx="4145659" cy="386963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xmlns="" id="{8282562D-6DA0-4547-AFD6-EE7CBF2479B2}"/>
              </a:ext>
            </a:extLst>
          </p:cNvPr>
          <p:cNvSpPr/>
          <p:nvPr/>
        </p:nvSpPr>
        <p:spPr>
          <a:xfrm>
            <a:off x="2469301" y="4406468"/>
            <a:ext cx="1774845" cy="954107"/>
          </a:xfrm>
          <a:prstGeom prst="rect">
            <a:avLst/>
          </a:prstGeom>
        </p:spPr>
        <p:txBody>
          <a:bodyPr wrap="none">
            <a:spAutoFit/>
          </a:bodyPr>
          <a:lstStyle/>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Research </a:t>
            </a:r>
            <a:br>
              <a:rPr lang="en-US" sz="2800" b="1" dirty="0">
                <a:solidFill>
                  <a:srgbClr val="000066"/>
                </a:solidFill>
                <a:effectLst>
                  <a:outerShdw blurRad="38100" dist="38100" dir="2700000" algn="tl">
                    <a:srgbClr val="000000"/>
                  </a:outerShdw>
                </a:effectLst>
                <a:latin typeface="Proxima Nova Lt" panose="02000506030000020004" pitchFamily="2" charset="77"/>
              </a:rPr>
            </a:br>
            <a:r>
              <a:rPr lang="en-US" sz="2800" b="1" dirty="0">
                <a:solidFill>
                  <a:srgbClr val="000066"/>
                </a:solidFill>
                <a:effectLst>
                  <a:outerShdw blurRad="38100" dist="38100" dir="2700000" algn="tl">
                    <a:srgbClr val="000000"/>
                  </a:outerShdw>
                </a:effectLst>
                <a:latin typeface="Proxima Nova Lt" panose="02000506030000020004" pitchFamily="2" charset="77"/>
              </a:rPr>
              <a:t>Method</a:t>
            </a:r>
          </a:p>
        </p:txBody>
      </p:sp>
      <p:sp>
        <p:nvSpPr>
          <p:cNvPr id="18" name="Rectangle 17">
            <a:extLst>
              <a:ext uri="{FF2B5EF4-FFF2-40B4-BE49-F238E27FC236}">
                <a16:creationId xmlns:a16="http://schemas.microsoft.com/office/drawing/2014/main" xmlns="" id="{CD93499C-765A-D64B-91B7-A6F9DF18C0FE}"/>
              </a:ext>
            </a:extLst>
          </p:cNvPr>
          <p:cNvSpPr/>
          <p:nvPr/>
        </p:nvSpPr>
        <p:spPr>
          <a:xfrm>
            <a:off x="8318879" y="3220974"/>
            <a:ext cx="1813317" cy="954107"/>
          </a:xfrm>
          <a:prstGeom prst="rect">
            <a:avLst/>
          </a:prstGeom>
        </p:spPr>
        <p:txBody>
          <a:bodyPr wrap="none">
            <a:spAutoFit/>
          </a:bodyPr>
          <a:lstStyle/>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Research </a:t>
            </a:r>
          </a:p>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Questions</a:t>
            </a:r>
          </a:p>
        </p:txBody>
      </p:sp>
      <p:sp>
        <p:nvSpPr>
          <p:cNvPr id="19" name="Rectangle 18">
            <a:extLst>
              <a:ext uri="{FF2B5EF4-FFF2-40B4-BE49-F238E27FC236}">
                <a16:creationId xmlns:a16="http://schemas.microsoft.com/office/drawing/2014/main" xmlns="" id="{7F8FD9CE-A946-174D-AD7E-EF85B01A561D}"/>
              </a:ext>
            </a:extLst>
          </p:cNvPr>
          <p:cNvSpPr/>
          <p:nvPr/>
        </p:nvSpPr>
        <p:spPr>
          <a:xfrm>
            <a:off x="3873115" y="5551137"/>
            <a:ext cx="4445764" cy="646331"/>
          </a:xfrm>
          <a:prstGeom prst="rect">
            <a:avLst/>
          </a:prstGeom>
        </p:spPr>
        <p:txBody>
          <a:bodyPr wrap="square">
            <a:spAutoFit/>
          </a:bodyPr>
          <a:lstStyle/>
          <a:p>
            <a:pPr algn="ctr"/>
            <a:r>
              <a:rPr lang="en-US" dirty="0">
                <a:latin typeface="Proxima Nova Rg" panose="02000506030000020004" pitchFamily="2" charset="77"/>
              </a:rPr>
              <a:t>Figure 2: Scientific method cycle courtesy of The Biology Primer</a:t>
            </a:r>
          </a:p>
        </p:txBody>
      </p:sp>
      <p:sp>
        <p:nvSpPr>
          <p:cNvPr id="16" name="TextBox 15">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pic>
        <p:nvPicPr>
          <p:cNvPr id="20" name="Picture 19"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251007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1025562" y="1607340"/>
            <a:ext cx="10140876" cy="2387600"/>
          </a:xfrm>
        </p:spPr>
        <p:txBody>
          <a:bodyPr>
            <a:normAutofit/>
          </a:bodyPr>
          <a:lstStyle/>
          <a:p>
            <a:r>
              <a:rPr lang="en-US" sz="5400" dirty="0">
                <a:latin typeface="Gotham Medium" panose="02000604030000020004" pitchFamily="50" charset="0"/>
              </a:rPr>
              <a:t>THE ENGINEERING DESIGN PROCESS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79112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610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120866" y="652568"/>
            <a:ext cx="11950267"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ENGINEERING DESIGN PROCESS</a:t>
            </a:r>
          </a:p>
        </p:txBody>
      </p:sp>
      <p:pic>
        <p:nvPicPr>
          <p:cNvPr id="14" name="Picture 2" descr="Engineering Design Process">
            <a:extLst>
              <a:ext uri="{FF2B5EF4-FFF2-40B4-BE49-F238E27FC236}">
                <a16:creationId xmlns:a16="http://schemas.microsoft.com/office/drawing/2014/main" xmlns="" id="{6FED6BD3-63EF-124C-9320-CE9F162B6E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3853" y="1696661"/>
            <a:ext cx="4544291" cy="416474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xmlns="" id="{F2532376-7F06-BE42-BCFB-D5C795F3A9D8}"/>
              </a:ext>
            </a:extLst>
          </p:cNvPr>
          <p:cNvSpPr/>
          <p:nvPr/>
        </p:nvSpPr>
        <p:spPr>
          <a:xfrm>
            <a:off x="2738081" y="5900876"/>
            <a:ext cx="7135591" cy="369332"/>
          </a:xfrm>
          <a:prstGeom prst="rect">
            <a:avLst/>
          </a:prstGeom>
        </p:spPr>
        <p:txBody>
          <a:bodyPr wrap="square">
            <a:spAutoFit/>
          </a:bodyPr>
          <a:lstStyle/>
          <a:p>
            <a:r>
              <a:rPr lang="en-US" dirty="0">
                <a:latin typeface="Proxima Nova Rg" panose="02000506030000020004" pitchFamily="2" charset="77"/>
              </a:rPr>
              <a:t>Figure 3: Engineering design cycle courtesy of Teach Engineering</a:t>
            </a:r>
          </a:p>
        </p:txBody>
      </p:sp>
      <p:sp>
        <p:nvSpPr>
          <p:cNvPr id="10" name="TextBox 9">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pic>
        <p:nvPicPr>
          <p:cNvPr id="11" name="Picture 10"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010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TotalTime>
  <Words>1069</Words>
  <Application>Microsoft Office PowerPoint</Application>
  <PresentationFormat>Widescreen</PresentationFormat>
  <Paragraphs>81</Paragraphs>
  <Slides>16</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Calibri</vt:lpstr>
      <vt:lpstr>Calibri Light</vt:lpstr>
      <vt:lpstr>Arial</vt:lpstr>
      <vt:lpstr>Proxima Nova Lt</vt:lpstr>
      <vt:lpstr>Gotham Medium</vt:lpstr>
      <vt:lpstr>Proxima Nova Rg</vt:lpstr>
      <vt:lpstr>Office Theme</vt:lpstr>
      <vt:lpstr>Custom Design</vt:lpstr>
      <vt:lpstr>RECITATION 6 </vt:lpstr>
      <vt:lpstr>AGENDA</vt:lpstr>
      <vt:lpstr>COURSE TIPS</vt:lpstr>
      <vt:lpstr>COURSE TIPS</vt:lpstr>
      <vt:lpstr>MASTERING THE EG1003 LAB REPORT</vt:lpstr>
      <vt:lpstr>THE SCIENTIFIC METHOD</vt:lpstr>
      <vt:lpstr>PowerPoint Presentation</vt:lpstr>
      <vt:lpstr>THE ENGINEERING DESIGN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6</dc:title>
  <dc:creator>Diya</dc:creator>
  <cp:lastModifiedBy>Admin</cp:lastModifiedBy>
  <cp:revision>23</cp:revision>
  <dcterms:created xsi:type="dcterms:W3CDTF">2020-08-24T04:41:16Z</dcterms:created>
  <dcterms:modified xsi:type="dcterms:W3CDTF">2020-10-12T06:32:22Z</dcterms:modified>
  <cp:contentStatus/>
</cp:coreProperties>
</file>