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1" r:id="rId6"/>
    <p:sldId id="262" r:id="rId7"/>
    <p:sldId id="270" r:id="rId8"/>
    <p:sldId id="269" r:id="rId9"/>
    <p:sldId id="272" r:id="rId10"/>
    <p:sldId id="273" r:id="rId11"/>
    <p:sldId id="267" r:id="rId12"/>
    <p:sldId id="275" r:id="rId13"/>
    <p:sldId id="276" r:id="rId14"/>
    <p:sldId id="278" r:id="rId15"/>
    <p:sldId id="279" r:id="rId16"/>
    <p:sldId id="281" r:id="rId17"/>
    <p:sldId id="277" r:id="rId18"/>
    <p:sldId id="282" r:id="rId19"/>
    <p:sldId id="264" r:id="rId20"/>
  </p:sldIdLst>
  <p:sldSz cx="12192000" cy="6858000"/>
  <p:notesSz cx="6858000" cy="9144000"/>
  <p:embeddedFontLst>
    <p:embeddedFont>
      <p:font typeface="Gotham Medium" panose="02000603030000020004" pitchFamily="2" charset="0"/>
      <p:regular r:id="rId21"/>
      <p:italic r:id="rId22"/>
    </p:embeddedFont>
    <p:embeddedFont>
      <p:font typeface="ＭＳ Ｐゴシック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 Rg" panose="02000506030000020004" pitchFamily="50" charset="0"/>
      <p:regular r:id="rId28"/>
      <p:bold r:id="rId29"/>
      <p:italic r:id="rId30"/>
      <p:boldItalic r:id="rId31"/>
    </p:embeddedFont>
    <p:embeddedFont>
      <p:font typeface="ＭＳ Ｐゴシック" panose="020B0600070205080204" pitchFamily="34" charset="-128"/>
      <p:regular r:id="rId23"/>
    </p:embeddedFont>
    <p:embeddedFont>
      <p:font typeface="Proxima Nova Lt" panose="02000506030000020004" pitchFamily="50" charset="0"/>
      <p:bold r:id="rId32"/>
    </p:embeddedFont>
    <p:embeddedFont>
      <p:font typeface="Cambria Math" panose="02040503050406030204" pitchFamily="18" charset="0"/>
      <p:regular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DIGITAL LOGIC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</a:t>
            </a:r>
            <a:r>
              <a:rPr lang="en-US" dirty="0" smtClean="0">
                <a:latin typeface="Proxima Nova Rg" panose="02000506030000020004" pitchFamily="2" charset="0"/>
              </a:rPr>
              <a:t>LAB 11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Combinational logic circuit </a:t>
            </a:r>
            <a:r>
              <a:rPr lang="en-US" dirty="0" smtClean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Proxima Nova Rg" panose="02000506030000020004" pitchFamily="50" charset="0"/>
                  </a:rPr>
                  <a:t>NOT</a:t>
                </a:r>
                <a:endParaRPr lang="en-US" sz="1600" dirty="0">
                  <a:latin typeface="Proxima Nova Rg" panose="02000506030000020004" pitchFamily="50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Proxima Nova Rg" panose="02000506030000020004" pitchFamily="50" charset="0"/>
                </a:rPr>
                <a:t>AND</a:t>
              </a:r>
              <a:endParaRPr lang="en-US" sz="1600" dirty="0">
                <a:latin typeface="Proxima Nova Rg" panose="02000506030000020004" pitchFamily="50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Proxima Nova Rg" panose="02000506030000020004" pitchFamily="50" charset="0"/>
                </a:rPr>
                <a:t>OR</a:t>
              </a:r>
              <a:endParaRPr lang="en-US" sz="1600" dirty="0">
                <a:latin typeface="Proxima Nova Rg" panose="02000506030000020004" pitchFamily="50" charset="0"/>
              </a:endParaRP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4: Combinational logic circuit for the ATM example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MATERIALS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7404 IC (6 single-input NOT gates)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lab PC with 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NI-ELVIS II+ with prototyping 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Electrical leads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10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11" y="2260810"/>
            <a:ext cx="3659579" cy="29734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583493" y="5228192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5: Integrated circuit (IC) chips </a:t>
            </a:r>
            <a:br>
              <a:rPr lang="en-US" sz="1600" dirty="0" smtClean="0">
                <a:latin typeface="Proxima Nova Rg" panose="02000506030000020004" pitchFamily="2" charset="0"/>
              </a:rPr>
            </a:br>
            <a:r>
              <a:rPr lang="en-US" sz="1600" dirty="0" smtClean="0">
                <a:latin typeface="Proxima Nova Rg" panose="02000506030000020004" pitchFamily="2" charset="0"/>
              </a:rPr>
              <a:t>courtesy of Wikipedia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23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97932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Part 1: Test the IC chips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Use the Arduino board setup by the TAs to test the NOT/OR/AND IC chips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The Arduino program will determine if the IC chips are functional or not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Orient the IC chips properly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Proxima Nova Rg" panose="02000506030000020004" pitchFamily="50" charset="0"/>
            </a:endParaRPr>
          </a:p>
          <a:p>
            <a:pPr lvl="1" algn="l"/>
            <a:endParaRPr lang="en-US" sz="2400" dirty="0" smtClean="0">
              <a:latin typeface="Proxima Nova Rg" panose="02000506030000020004" pitchFamily="50" charset="0"/>
            </a:endParaRPr>
          </a:p>
          <a:p>
            <a:pPr lvl="1" algn="l"/>
            <a:endParaRPr lang="en-US" sz="24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3922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04" y="2242693"/>
            <a:ext cx="3778586" cy="31314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212303" y="5371571"/>
            <a:ext cx="37785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6: IC chip tester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pic>
        <p:nvPicPr>
          <p:cNvPr id="11" name="Picture 4" descr="10-7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2351805" y="4459867"/>
            <a:ext cx="2913450" cy="138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634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Part 2: Build and test a logic circuit for the problem statement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Farmer Georgi has two barns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Think of Barn 1 as “1” and Barn 2 as “0” in the truth table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The hen and corn are in the same barn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11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Part 2: Build and test a logic circuit for the problem statement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On paper: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Build a truth table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Create a Boolean equation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Build a K-map</a:t>
            </a:r>
            <a:endParaRPr lang="en-US" sz="2400" dirty="0">
              <a:latin typeface="Proxima Nova Rg" panose="02000506030000020004" pitchFamily="50" charset="0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Create a simplified Boolean equation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7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6406"/>
            <a:ext cx="10581564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Part 2: Build and test a logic circuit for the problem statement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In LabVIEW: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Build the combinational logic circuit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Use three control switches and one Boolean indicator</a:t>
            </a:r>
          </a:p>
          <a:p>
            <a:pPr lvl="2" algn="l"/>
            <a:endParaRPr lang="en-US" sz="2400" dirty="0" smtClean="0">
              <a:latin typeface="Proxima Nova Rg" panose="02000506030000020004" pitchFamily="50" charset="0"/>
            </a:endParaRPr>
          </a:p>
          <a:p>
            <a:pPr lvl="2" algn="l"/>
            <a:endParaRPr lang="en-US" sz="2400" dirty="0" smtClean="0">
              <a:latin typeface="Proxima Nova Rg" panose="02000506030000020004" pitchFamily="50" charset="0"/>
            </a:endParaRPr>
          </a:p>
          <a:p>
            <a:pPr lvl="2" algn="l"/>
            <a:endParaRPr lang="en-US" sz="2400" dirty="0" smtClean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60730" y="4329873"/>
            <a:ext cx="6236793" cy="1100848"/>
            <a:chOff x="3277369" y="4468417"/>
            <a:chExt cx="6236793" cy="1100848"/>
          </a:xfrm>
        </p:grpSpPr>
        <p:sp>
          <p:nvSpPr>
            <p:cNvPr id="10" name="TextBox 9"/>
            <p:cNvSpPr txBox="1"/>
            <p:nvPr/>
          </p:nvSpPr>
          <p:spPr>
            <a:xfrm>
              <a:off x="3373490" y="4678487"/>
              <a:ext cx="61406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Proxima Nova Rg" panose="02000506030000020004" pitchFamily="50" charset="0"/>
                </a:rPr>
                <a:t>Hint: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77369" y="4468417"/>
              <a:ext cx="5738715" cy="1093787"/>
            </a:xfrm>
            <a:prstGeom prst="rect">
              <a:avLst/>
            </a:prstGeom>
            <a:noFill/>
            <a:ln>
              <a:solidFill>
                <a:srgbClr val="57068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3952864"/>
                </p:ext>
              </p:extLst>
            </p:nvPr>
          </p:nvGraphicFramePr>
          <p:xfrm>
            <a:off x="7839103" y="4618467"/>
            <a:ext cx="800685" cy="538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Bitmap Image" r:id="rId5" imgW="1371429" imgH="1286055" progId="PBrush">
                    <p:embed/>
                  </p:oleObj>
                </mc:Choice>
                <mc:Fallback>
                  <p:oleObj name="Bitmap Image" r:id="rId5" imgW="1371429" imgH="1286055" progId="PBrush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061" t="9697" b="19193"/>
                        <a:stretch>
                          <a:fillRect/>
                        </a:stretch>
                      </p:blipFill>
                      <p:spPr bwMode="auto">
                        <a:xfrm>
                          <a:off x="7839103" y="4618467"/>
                          <a:ext cx="800685" cy="5383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8945156"/>
                </p:ext>
              </p:extLst>
            </p:nvPr>
          </p:nvGraphicFramePr>
          <p:xfrm>
            <a:off x="6462638" y="4618467"/>
            <a:ext cx="800685" cy="530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Bitmap Image" r:id="rId7" imgW="1542857" imgH="1228571" progId="PBrush">
                    <p:embed/>
                  </p:oleObj>
                </mc:Choice>
                <mc:Fallback>
                  <p:oleObj name="Bitmap Image" r:id="rId7" imgW="1542857" imgH="1228571" progId="PBrush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8571" t="14349" r="5714" b="10313"/>
                        <a:stretch>
                          <a:fillRect/>
                        </a:stretch>
                      </p:blipFill>
                      <p:spPr bwMode="auto">
                        <a:xfrm>
                          <a:off x="6462638" y="4618467"/>
                          <a:ext cx="800685" cy="530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3003028"/>
                </p:ext>
              </p:extLst>
            </p:nvPr>
          </p:nvGraphicFramePr>
          <p:xfrm>
            <a:off x="4745765" y="4468417"/>
            <a:ext cx="1000856" cy="829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Bitmap Image" r:id="rId9" imgW="685714" imgH="600159" progId="PBrush">
                    <p:embed/>
                  </p:oleObj>
                </mc:Choice>
                <mc:Fallback>
                  <p:oleObj name="Bitmap Image" r:id="rId9" imgW="685714" imgH="600159" progId="PBrush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5765" y="4468417"/>
                          <a:ext cx="1000856" cy="829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882795" y="5138378"/>
              <a:ext cx="8006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Proxima Nova Lt" panose="02000506030000020004" pitchFamily="50" charset="0"/>
                  <a:ea typeface="MS PGothic" panose="020B0600070205080204" pitchFamily="34" charset="-128"/>
                </a:rPr>
                <a:t>NOT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6441751" y="5138378"/>
              <a:ext cx="8006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Proxima Nova Lt" panose="02000506030000020004" pitchFamily="50" charset="0"/>
                  <a:ea typeface="MS PGothic" panose="020B0600070205080204" pitchFamily="34" charset="-128"/>
                </a:rPr>
                <a:t>AND</a:t>
              </a: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7796877" y="5130481"/>
              <a:ext cx="800685" cy="431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Proxima Nova Lt" panose="02000506030000020004" pitchFamily="50" charset="0"/>
                  <a:ea typeface="MS PGothic" panose="020B0600070205080204" pitchFamily="34" charset="-128"/>
                </a:rPr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847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PROCEDURE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6406"/>
            <a:ext cx="10581564" cy="4256446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Part 2: Build and test a logic circuit for the problem statement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On the NI-ELVIS board: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Wire the combinational logic circuit using the IC chips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Power (+5V) and ground the IC chips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Orient the IC chips properly</a:t>
            </a:r>
          </a:p>
          <a:p>
            <a:pPr lvl="2" algn="l"/>
            <a:endParaRPr lang="en-US" sz="2400" dirty="0" smtClean="0">
              <a:latin typeface="Proxima Nova Rg" panose="02000506030000020004" pitchFamily="50" charset="0"/>
            </a:endParaRPr>
          </a:p>
          <a:p>
            <a:pPr lvl="2" algn="l"/>
            <a:endParaRPr lang="en-US" sz="2400" dirty="0">
              <a:latin typeface="Proxima Nova Rg" panose="02000506030000020004" pitchFamily="50" charset="0"/>
            </a:endParaRPr>
          </a:p>
          <a:p>
            <a:pPr lvl="2" algn="l"/>
            <a:endParaRPr lang="en-US" sz="24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20" name="Picture 2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88" y="3841944"/>
            <a:ext cx="8156122" cy="20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2386001" y="5856611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7: Pins and identification numbers of IC chips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2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ASSIGNMENT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Include a screenshot of the LabVIEW VI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Due </a:t>
            </a:r>
            <a:r>
              <a:rPr lang="en-US" sz="2400" dirty="0">
                <a:latin typeface="Proxima Nova Rg" panose="02000506030000020004" pitchFamily="2" charset="0"/>
              </a:rPr>
              <a:t>at 11:59 </a:t>
            </a:r>
            <a:r>
              <a:rPr lang="en-US" sz="2400" dirty="0" smtClean="0">
                <a:latin typeface="Proxima Nova Rg" panose="02000506030000020004" pitchFamily="2" charset="0"/>
              </a:rPr>
              <a:t>PM the night before the next lab session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Address </a:t>
            </a:r>
            <a:r>
              <a:rPr lang="en-US" sz="2400" dirty="0">
                <a:latin typeface="Proxima Nova Rg" panose="02000506030000020004" pitchFamily="2" charset="0"/>
              </a:rPr>
              <a:t>discussion points in </a:t>
            </a:r>
            <a:r>
              <a:rPr lang="en-US" sz="2400" dirty="0" smtClean="0">
                <a:latin typeface="Proxima Nova Rg" panose="02000506030000020004" pitchFamily="2" charset="0"/>
              </a:rPr>
              <a:t>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Include a screenshot of the LabVIEW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Include a photo of the NI-ELVIS board wiring and LED</a:t>
            </a:r>
            <a:endParaRPr lang="en-US" sz="2400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9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CLOSING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Save (or take a screenshot) of the LabVIEW VI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Take turns using the software and wiring the NI-ELVIS board</a:t>
            </a:r>
            <a:endParaRPr lang="en-US" dirty="0">
              <a:latin typeface="Proxima Nova Lt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Submit </a:t>
            </a:r>
            <a:r>
              <a:rPr lang="en-US" dirty="0">
                <a:latin typeface="Proxima Nova Rg" panose="02000506030000020004" pitchFamily="2" charset="0"/>
              </a:rPr>
              <a:t>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50" charset="0"/>
              </a:rPr>
              <a:t>Clean up </a:t>
            </a:r>
            <a:r>
              <a:rPr lang="en-US" altLang="en-US" dirty="0" smtClean="0">
                <a:latin typeface="Proxima Nova Rg" panose="02000506030000020004" pitchFamily="50" charset="0"/>
              </a:rPr>
              <a:t>workstations</a:t>
            </a:r>
            <a:endParaRPr lang="en-US" altLang="en-US" dirty="0">
              <a:latin typeface="Proxima Nova Rg" panose="02000506030000020004" pitchFamily="50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3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Gotham Medium" panose="02000603030000020004" pitchFamily="2" charset="0"/>
              </a:rPr>
              <a:t>OVERVIEW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Closing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7855"/>
            <a:ext cx="0" cy="22813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21" y="2611883"/>
            <a:ext cx="4813368" cy="27110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177520" y="5322942"/>
            <a:ext cx="48133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1: Semiconductor courtesy of Scoop.it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OBJECTIVE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To design a combinational logic circuit for a given problem statement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To activate and test the circuit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To build the circuit on an NI-ELVIS board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Boolean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Two values of true and false (1 and 0)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Describes logical operations through arithmetic equations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Truth table</a:t>
            </a:r>
            <a:r>
              <a:rPr lang="en-US" dirty="0" smtClean="0">
                <a:latin typeface="Proxima Nova Rg" panose="02000506030000020004" pitchFamily="50" charset="0"/>
              </a:rPr>
              <a:t> – shows all the possible input combinations and their associated outputs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2: Boolean circuit courtesy of </a:t>
            </a:r>
            <a:br>
              <a:rPr lang="en-US" sz="1600" dirty="0" smtClean="0">
                <a:latin typeface="Proxima Nova Rg" panose="02000506030000020004" pitchFamily="2" charset="0"/>
              </a:rPr>
            </a:br>
            <a:r>
              <a:rPr lang="en-US" sz="1600" dirty="0" smtClean="0">
                <a:latin typeface="Proxima Nova Rg" panose="02000506030000020004" pitchFamily="2" charset="0"/>
              </a:rPr>
              <a:t>All About Circuits</a:t>
            </a:r>
            <a:endParaRPr lang="en-US" sz="1600" dirty="0"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A statement is printed without depositing money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570334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Proxima Nova Rg" panose="02000506030000020004" pitchFamily="2" charset="0"/>
              </a:rPr>
              <a:t>Table 1: </a:t>
            </a:r>
            <a:r>
              <a:rPr lang="en-US" sz="1600" dirty="0" smtClean="0">
                <a:latin typeface="Proxima Nova Rg" panose="02000506030000020004" pitchFamily="2" charset="0"/>
              </a:rPr>
              <a:t>Truth table for the ATM example</a:t>
            </a:r>
            <a:endParaRPr lang="en-US" sz="1600" dirty="0" smtClean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34495"/>
              </p:ext>
            </p:extLst>
          </p:nvPr>
        </p:nvGraphicFramePr>
        <p:xfrm>
          <a:off x="5886169" y="1994940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Lt" panose="02000506030000020004" pitchFamily="50" charset="0"/>
              </a:rPr>
              <a:t>NOT gate </a:t>
            </a:r>
            <a:r>
              <a:rPr lang="en-US" sz="2400" dirty="0" smtClean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Lt" panose="02000506030000020004" pitchFamily="50" charset="0"/>
              </a:rPr>
              <a:t>AND gate </a:t>
            </a:r>
            <a:r>
              <a:rPr lang="en-US" sz="2400" dirty="0" smtClean="0">
                <a:latin typeface="Proxima Nova Rg" panose="02000506030000020004" pitchFamily="50" charset="0"/>
              </a:rPr>
              <a:t>– both inputs have to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Lt" panose="02000506030000020004" pitchFamily="50" charset="0"/>
              </a:rPr>
              <a:t>OR gate </a:t>
            </a:r>
            <a:r>
              <a:rPr lang="en-US" sz="2400" dirty="0" smtClean="0">
                <a:latin typeface="Proxima Nova Rg" panose="02000506030000020004" pitchFamily="50" charset="0"/>
              </a:rPr>
              <a:t>– if either input is true the output will be true</a:t>
            </a:r>
            <a:endParaRPr lang="en-US" sz="2400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5024836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Proxima Nova Rg" panose="02000506030000020004" pitchFamily="2" charset="0"/>
              </a:rPr>
              <a:t>Table 2: Logic gates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 smtClean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 smtClean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5720302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Proxima Nova Rg" panose="02000506030000020004" pitchFamily="2" charset="0"/>
              </a:rPr>
              <a:t>Table 3: Truth table for the ATM example with true combinations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17450"/>
              </p:ext>
            </p:extLst>
          </p:nvPr>
        </p:nvGraphicFramePr>
        <p:xfrm>
          <a:off x="644120" y="2035042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537527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3912383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278386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029191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389648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Karnaugh map (K-map) </a:t>
            </a:r>
            <a:r>
              <a:rPr lang="en-US" dirty="0" smtClean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Only one value can change at a time between adjacent rows and columns</a:t>
            </a:r>
            <a:endParaRPr lang="en-US" dirty="0">
              <a:latin typeface="Proxima Nova Rg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4669033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Proxima Nova Rg" panose="02000506030000020004" pitchFamily="2" charset="0"/>
              </a:rPr>
              <a:t>Table 4: K-map for the ATM example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/>
          <p:nvPr/>
        </p:nvCxnSpPr>
        <p:spPr>
          <a:xfrm flipH="1">
            <a:off x="10433203" y="3096071"/>
            <a:ext cx="574469" cy="1016702"/>
          </a:xfrm>
          <a:prstGeom prst="curvedConnector3">
            <a:avLst>
              <a:gd name="adj1" fmla="val -39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BACKGROUND INFORMATION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Lt" panose="02000506030000020004" pitchFamily="50" charset="0"/>
              </a:rPr>
              <a:t>Simplified Boolean equation </a:t>
            </a:r>
            <a:r>
              <a:rPr lang="en-US" dirty="0" smtClean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 smtClean="0">
                <a:latin typeface="Proxima Nova Rg" panose="02000506030000020004" pitchFamily="50" charset="0"/>
              </a:rPr>
            </a:br>
            <a:r>
              <a:rPr lang="en-US" sz="2400" dirty="0" smtClean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3: Simplified Boolean equation for </a:t>
            </a:r>
          </a:p>
          <a:p>
            <a:pPr algn="ctr"/>
            <a:r>
              <a:rPr lang="en-US" sz="1600" dirty="0" smtClean="0">
                <a:latin typeface="Proxima Nova Rg" panose="02000506030000020004" pitchFamily="2" charset="0"/>
              </a:rPr>
              <a:t>the ATM example</a:t>
            </a:r>
            <a:endParaRPr lang="en-US" sz="1600" dirty="0">
              <a:latin typeface="Proxima Nova Rg" panose="0200050603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904</Words>
  <Application>Microsoft Office PowerPoint</Application>
  <PresentationFormat>Widescreen</PresentationFormat>
  <Paragraphs>267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Gotham Medium</vt:lpstr>
      <vt:lpstr>ＭＳ Ｐゴシック</vt:lpstr>
      <vt:lpstr>Calibri</vt:lpstr>
      <vt:lpstr>Proxima Nova Rg</vt:lpstr>
      <vt:lpstr>ＭＳ Ｐゴシック</vt:lpstr>
      <vt:lpstr>Proxima Nova Lt</vt:lpstr>
      <vt:lpstr>Cambria Math</vt:lpstr>
      <vt:lpstr>Arial</vt:lpstr>
      <vt:lpstr>Calibri Light</vt:lpstr>
      <vt:lpstr>Office Theme</vt:lpstr>
      <vt:lpstr>Bitmap Image</vt:lpstr>
      <vt:lpstr>DIGITAL LOGIC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Admin</cp:lastModifiedBy>
  <cp:revision>52</cp:revision>
  <dcterms:created xsi:type="dcterms:W3CDTF">2019-06-25T23:10:16Z</dcterms:created>
  <dcterms:modified xsi:type="dcterms:W3CDTF">2020-04-14T00:07:48Z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