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9"/>
  </p:notesMasterIdLst>
  <p:sldIdLst>
    <p:sldId id="273" r:id="rId2"/>
    <p:sldId id="274" r:id="rId3"/>
    <p:sldId id="258" r:id="rId4"/>
    <p:sldId id="259" r:id="rId5"/>
    <p:sldId id="260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</p:sldIdLst>
  <p:sldSz cx="12192000" cy="6858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alibri Light" panose="020F0302020204030204" pitchFamily="34" charset="0"/>
      <p:regular r:id="rId24"/>
      <p:italic r:id="rId25"/>
    </p:embeddedFont>
    <p:embeddedFont>
      <p:font typeface="Gotham Medium" pitchFamily="2" charset="0"/>
      <p:regular r:id="rId26"/>
      <p:italic r:id="rId27"/>
    </p:embeddedFont>
    <p:embeddedFont>
      <p:font typeface="Proxima Nova Lt" panose="02000506030000020004" pitchFamily="2" charset="77"/>
      <p:regular r:id="rId28"/>
      <p:bold r:id="rId29"/>
    </p:embeddedFont>
    <p:embeddedFont>
      <p:font typeface="Proxima Nova Rg" panose="02000506030000020004" pitchFamily="2" charset="77"/>
      <p:regular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67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98E1CD-5B83-4AF9-8CD5-21BDEDB88358}" type="datetimeFigureOut">
              <a:rPr lang="en-US" smtClean="0"/>
              <a:t>9/26/23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F117C1-1266-4C68-A45D-C1902ACCFDA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15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0E5E07-5C7E-3546-9E90-84F08637D3E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359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D7424-3E81-46DC-B8F5-3DA36DA7898D}" type="datetimeFigureOut">
              <a:rPr lang="en-US" smtClean="0"/>
              <a:t>9/26/23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B54E7-9619-42D9-9A19-CA920996D1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168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D7424-3E81-46DC-B8F5-3DA36DA7898D}" type="datetimeFigureOut">
              <a:rPr lang="en-US" smtClean="0"/>
              <a:t>9/26/23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B54E7-9619-42D9-9A19-CA920996D1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232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D7424-3E81-46DC-B8F5-3DA36DA7898D}" type="datetimeFigureOut">
              <a:rPr lang="en-US" smtClean="0"/>
              <a:t>9/26/23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B54E7-9619-42D9-9A19-CA920996D1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080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D7424-3E81-46DC-B8F5-3DA36DA7898D}" type="datetimeFigureOut">
              <a:rPr lang="en-US" smtClean="0"/>
              <a:t>9/26/23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B54E7-9619-42D9-9A19-CA920996D1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423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D7424-3E81-46DC-B8F5-3DA36DA7898D}" type="datetimeFigureOut">
              <a:rPr lang="en-US" smtClean="0"/>
              <a:t>9/26/23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B54E7-9619-42D9-9A19-CA920996D1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412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D7424-3E81-46DC-B8F5-3DA36DA7898D}" type="datetimeFigureOut">
              <a:rPr lang="en-US" smtClean="0"/>
              <a:t>9/26/23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B54E7-9619-42D9-9A19-CA920996D1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657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D7424-3E81-46DC-B8F5-3DA36DA7898D}" type="datetimeFigureOut">
              <a:rPr lang="en-US" smtClean="0"/>
              <a:t>9/26/23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B54E7-9619-42D9-9A19-CA920996D1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532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D7424-3E81-46DC-B8F5-3DA36DA7898D}" type="datetimeFigureOut">
              <a:rPr lang="en-US" smtClean="0"/>
              <a:t>9/26/23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B54E7-9619-42D9-9A19-CA920996D1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161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D7424-3E81-46DC-B8F5-3DA36DA7898D}" type="datetimeFigureOut">
              <a:rPr lang="en-US" smtClean="0"/>
              <a:t>9/26/23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B54E7-9619-42D9-9A19-CA920996D1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559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D7424-3E81-46DC-B8F5-3DA36DA7898D}" type="datetimeFigureOut">
              <a:rPr lang="en-US" smtClean="0"/>
              <a:t>9/26/23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B54E7-9619-42D9-9A19-CA920996D1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020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D7424-3E81-46DC-B8F5-3DA36DA7898D}" type="datetimeFigureOut">
              <a:rPr lang="en-US" smtClean="0"/>
              <a:t>9/26/23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B54E7-9619-42D9-9A19-CA920996D1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793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ED7424-3E81-46DC-B8F5-3DA36DA7898D}" type="datetimeFigureOut">
              <a:rPr lang="en-US" smtClean="0"/>
              <a:t>9/26/23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0B54E7-9619-42D9-9A19-CA920996D1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227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hyperlink" Target="Teamwork_Agreement%20(1).docx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1242" y="1307664"/>
            <a:ext cx="10229515" cy="23876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4030000020004" pitchFamily="50" charset="0"/>
              </a:rPr>
              <a:t>HOW TO GIVE A MILESTONE 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55187"/>
            <a:ext cx="9144000" cy="473561"/>
          </a:xfrm>
        </p:spPr>
        <p:txBody>
          <a:bodyPr/>
          <a:lstStyle/>
          <a:p>
            <a:r>
              <a:rPr lang="en-US" dirty="0">
                <a:latin typeface="Proxima Nova Rg" panose="02000506030000020004" pitchFamily="2" charset="0"/>
              </a:rPr>
              <a:t>EG1004  |  RECITATION 4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3937099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CDA7024F-D248-4EF6-9CD3-DD357A9199C4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A1CAF8-DB5A-4A6D-BBB2-4D89C575D2C4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8109B66-0296-4DA0-97B5-15803D47E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6CFFE355-92F9-426E-98E2-57E8ED9651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9130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2734" y="2125545"/>
            <a:ext cx="5849266" cy="3917892"/>
          </a:xfrm>
        </p:spPr>
        <p:txBody>
          <a:bodyPr anchor="ctr">
            <a:normAutofit/>
          </a:bodyPr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Slide title “Background Information”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>
                <a:latin typeface="Proxima Nova Rg" panose="02000506030000020004" pitchFamily="2" charset="0"/>
              </a:rPr>
              <a:t>Problem/Mission </a:t>
            </a:r>
            <a:r>
              <a:rPr lang="en-US" dirty="0">
                <a:latin typeface="Proxima Nova Rg" panose="02000506030000020004" pitchFamily="2" charset="0"/>
              </a:rPr>
              <a:t>Statement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Why</a:t>
            </a:r>
            <a:r>
              <a:rPr lang="en-US" dirty="0">
                <a:latin typeface="Proxima Nova Rg" panose="02000506030000020004" pitchFamily="2" charset="0"/>
              </a:rPr>
              <a:t> are you completing the project? 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Paraphrase project description from student manual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45852C-AFDA-5E4A-B372-069C03625DB0}"/>
              </a:ext>
            </a:extLst>
          </p:cNvPr>
          <p:cNvSpPr txBox="1"/>
          <p:nvPr/>
        </p:nvSpPr>
        <p:spPr>
          <a:xfrm>
            <a:off x="9402417" y="39160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850E341-80F1-4A45-AF1B-AEB4D1151528}"/>
              </a:ext>
            </a:extLst>
          </p:cNvPr>
          <p:cNvSpPr/>
          <p:nvPr/>
        </p:nvSpPr>
        <p:spPr>
          <a:xfrm>
            <a:off x="931155" y="5714008"/>
            <a:ext cx="48782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Proxima Nova Rg" panose="02000506030000020004" pitchFamily="2" charset="0"/>
              </a:rPr>
              <a:t>Figure 5: Background information sample slide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A0FA27D-0BC3-4E06-85A5-3BA29A16E134}"/>
              </a:ext>
            </a:extLst>
          </p:cNvPr>
          <p:cNvSpPr txBox="1">
            <a:spLocks/>
          </p:cNvSpPr>
          <p:nvPr/>
        </p:nvSpPr>
        <p:spPr>
          <a:xfrm>
            <a:off x="564107" y="698417"/>
            <a:ext cx="11063786" cy="138545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5400" dirty="0">
                <a:latin typeface="Gotham Medium" panose="02000604030000020004" pitchFamily="50" charset="0"/>
              </a:rPr>
              <a:t>BACKGROUND INFORMATION</a:t>
            </a:r>
          </a:p>
          <a:p>
            <a:pPr>
              <a:lnSpc>
                <a:spcPct val="80000"/>
              </a:lnSpc>
            </a:pPr>
            <a:r>
              <a:rPr lang="en-US" sz="5400" dirty="0">
                <a:latin typeface="Gotham Medium" panose="02000604030000020004" pitchFamily="50" charset="0"/>
              </a:rPr>
              <a:t>SLIDE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8B8F7FF0-8A45-0B4A-8EDD-FBA6661281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46" y="2389992"/>
            <a:ext cx="5307896" cy="3317435"/>
          </a:xfrm>
          <a:prstGeom prst="rect">
            <a:avLst/>
          </a:prstGeom>
        </p:spPr>
      </p:pic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72CDBAEB-A26F-41C1-8621-FB3418E556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5900901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7037" y="1908098"/>
            <a:ext cx="5857380" cy="3917892"/>
          </a:xfrm>
        </p:spPr>
        <p:txBody>
          <a:bodyPr anchor="ctr">
            <a:noAutofit/>
          </a:bodyPr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Slides titled “Technical Design Description”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How</a:t>
            </a:r>
            <a:r>
              <a:rPr lang="en-US" dirty="0">
                <a:latin typeface="Proxima Nova Rg" panose="02000506030000020004" pitchFamily="2" charset="0"/>
              </a:rPr>
              <a:t> does your project work?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All required CAD views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Code Flowchart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For future Milestones, compare changes in design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45852C-AFDA-5E4A-B372-069C03625DB0}"/>
              </a:ext>
            </a:extLst>
          </p:cNvPr>
          <p:cNvSpPr txBox="1"/>
          <p:nvPr/>
        </p:nvSpPr>
        <p:spPr>
          <a:xfrm>
            <a:off x="9402417" y="39160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C7FD906D-6EAE-C24D-A1F1-C8B8FBEFB5EB}"/>
              </a:ext>
            </a:extLst>
          </p:cNvPr>
          <p:cNvSpPr txBox="1">
            <a:spLocks/>
          </p:cNvSpPr>
          <p:nvPr/>
        </p:nvSpPr>
        <p:spPr>
          <a:xfrm>
            <a:off x="6622339" y="2337293"/>
            <a:ext cx="5744886" cy="39178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2800" dirty="0">
              <a:latin typeface="Proxima Nova Rg" panose="02000506030000020004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850E341-80F1-4A45-AF1B-AEB4D1151528}"/>
              </a:ext>
            </a:extLst>
          </p:cNvPr>
          <p:cNvSpPr/>
          <p:nvPr/>
        </p:nvSpPr>
        <p:spPr>
          <a:xfrm>
            <a:off x="6205305" y="5494741"/>
            <a:ext cx="52677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Proxima Nova Rg" panose="02000506030000020004" pitchFamily="2" charset="0"/>
              </a:rPr>
              <a:t>Figure 6: Sample CAD design change comparison 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3CA00793-36D4-4764-A74E-5911CD9587E1}"/>
              </a:ext>
            </a:extLst>
          </p:cNvPr>
          <p:cNvSpPr txBox="1">
            <a:spLocks/>
          </p:cNvSpPr>
          <p:nvPr/>
        </p:nvSpPr>
        <p:spPr>
          <a:xfrm>
            <a:off x="0" y="750079"/>
            <a:ext cx="12192000" cy="138545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5400" dirty="0">
                <a:latin typeface="Gotham Medium" panose="02000604030000020004" pitchFamily="50" charset="0"/>
              </a:rPr>
              <a:t>DESIGN DESCRIPTION SLIDES</a:t>
            </a:r>
            <a:br>
              <a:rPr lang="en-US" sz="5400" dirty="0">
                <a:latin typeface="Gotham Medium" panose="02000604030000020004" pitchFamily="50" charset="0"/>
              </a:rPr>
            </a:br>
            <a:endParaRPr lang="en-US" sz="5400" dirty="0">
              <a:latin typeface="Gotham Medium" panose="02000604030000020004" pitchFamily="50" charset="0"/>
            </a:endParaRPr>
          </a:p>
        </p:txBody>
      </p:sp>
      <p:pic>
        <p:nvPicPr>
          <p:cNvPr id="18" name="Picture 17" descr="A picture containing drawing&#10;&#10;Description automatically generated">
            <a:extLst>
              <a:ext uri="{FF2B5EF4-FFF2-40B4-BE49-F238E27FC236}">
                <a16:creationId xmlns:a16="http://schemas.microsoft.com/office/drawing/2014/main" id="{72CDBAEB-A26F-41C1-8621-FB3418E556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10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4650" y="1770126"/>
            <a:ext cx="5867643" cy="3667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5315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1710" y="2003101"/>
            <a:ext cx="5337027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Slide title “Cost Estimate”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Table should be professional and readable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List major parts individually, group smaller cost items under “miscellaneous”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Include labor cost for projected hours worked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45852C-AFDA-5E4A-B372-069C03625DB0}"/>
              </a:ext>
            </a:extLst>
          </p:cNvPr>
          <p:cNvSpPr txBox="1"/>
          <p:nvPr/>
        </p:nvSpPr>
        <p:spPr>
          <a:xfrm>
            <a:off x="9402417" y="39160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C7FD906D-6EAE-C24D-A1F1-C8B8FBEFB5EB}"/>
              </a:ext>
            </a:extLst>
          </p:cNvPr>
          <p:cNvSpPr txBox="1">
            <a:spLocks/>
          </p:cNvSpPr>
          <p:nvPr/>
        </p:nvSpPr>
        <p:spPr>
          <a:xfrm>
            <a:off x="6631809" y="2258587"/>
            <a:ext cx="5569661" cy="33148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2800" dirty="0">
              <a:latin typeface="Proxima Nova Rg" panose="02000506030000020004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850E341-80F1-4A45-AF1B-AEB4D1151528}"/>
              </a:ext>
            </a:extLst>
          </p:cNvPr>
          <p:cNvSpPr/>
          <p:nvPr/>
        </p:nvSpPr>
        <p:spPr>
          <a:xfrm>
            <a:off x="1473320" y="5636187"/>
            <a:ext cx="38042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Proxima Nova Rg" panose="02000506030000020004" pitchFamily="2" charset="0"/>
              </a:rPr>
              <a:t>Figure 7: Sample cost estimate slide</a:t>
            </a:r>
          </a:p>
        </p:txBody>
      </p:sp>
      <p:pic>
        <p:nvPicPr>
          <p:cNvPr id="10" name="Picture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A1FBD81B-F1F6-2342-85A0-2C908FD6C4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44" y="2183636"/>
            <a:ext cx="5486400" cy="3429000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29075F0A-7D97-46F1-81B1-4766780615F1}"/>
              </a:ext>
            </a:extLst>
          </p:cNvPr>
          <p:cNvSpPr txBox="1">
            <a:spLocks/>
          </p:cNvSpPr>
          <p:nvPr/>
        </p:nvSpPr>
        <p:spPr>
          <a:xfrm>
            <a:off x="564107" y="631669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4030000020004" pitchFamily="50" charset="0"/>
              </a:rPr>
              <a:t>COST ESTIMATE SLIDE</a:t>
            </a:r>
          </a:p>
        </p:txBody>
      </p:sp>
      <p:pic>
        <p:nvPicPr>
          <p:cNvPr id="17" name="Picture 16" descr="A picture containing drawing&#10;&#10;Description automatically generated">
            <a:extLst>
              <a:ext uri="{FF2B5EF4-FFF2-40B4-BE49-F238E27FC236}">
                <a16:creationId xmlns:a16="http://schemas.microsoft.com/office/drawing/2014/main" id="{72CDBAEB-A26F-41C1-8621-FB3418E556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11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75551AD-1400-1D7B-C8A2-C1556AB48F19}"/>
              </a:ext>
            </a:extLst>
          </p:cNvPr>
          <p:cNvSpPr/>
          <p:nvPr/>
        </p:nvSpPr>
        <p:spPr>
          <a:xfrm>
            <a:off x="1009651" y="3136910"/>
            <a:ext cx="4841874" cy="20064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7D69F04-604A-2B6E-15D0-FE53A7B098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9232" y="3136910"/>
            <a:ext cx="3383280" cy="200643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806F483-6DF6-77D1-8CF5-127767FFD2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55306" y="4185905"/>
            <a:ext cx="621966" cy="305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3971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B850E341-80F1-4A45-AF1B-AEB4D1151528}"/>
              </a:ext>
            </a:extLst>
          </p:cNvPr>
          <p:cNvSpPr/>
          <p:nvPr/>
        </p:nvSpPr>
        <p:spPr>
          <a:xfrm>
            <a:off x="5486400" y="1832065"/>
            <a:ext cx="31550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Proxima Nova Rg" panose="02000506030000020004" pitchFamily="2" charset="0"/>
              </a:rPr>
              <a:t>Table 1: Sample cost estimate</a:t>
            </a: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E551FC01-118A-134F-8AEF-E7CDB6D152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107" y="1892016"/>
            <a:ext cx="5151297" cy="4048002"/>
          </a:xfrm>
        </p:spPr>
        <p:txBody>
          <a:bodyPr anchor="ctr">
            <a:noAutofit/>
          </a:bodyPr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Compare changes in cost between Milestones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Full dollar amounts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Highlight total cost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Use online cost resources 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5CB551F3-ABD1-43AC-B13E-3FCD4E8262DF}"/>
              </a:ext>
            </a:extLst>
          </p:cNvPr>
          <p:cNvSpPr txBox="1">
            <a:spLocks/>
          </p:cNvSpPr>
          <p:nvPr/>
        </p:nvSpPr>
        <p:spPr>
          <a:xfrm>
            <a:off x="564107" y="629782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4030000020004" pitchFamily="50" charset="0"/>
              </a:rPr>
              <a:t>COST ESTIMATE SLIDE</a:t>
            </a:r>
          </a:p>
        </p:txBody>
      </p:sp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72CDBAEB-A26F-41C1-8621-FB3418E556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12</a:t>
            </a:r>
          </a:p>
        </p:txBody>
      </p:sp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id="{3F48606A-3C75-91EA-C6D3-3787AD2073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7092941"/>
              </p:ext>
            </p:extLst>
          </p:nvPr>
        </p:nvGraphicFramePr>
        <p:xfrm>
          <a:off x="5486399" y="2285274"/>
          <a:ext cx="5706320" cy="2614609"/>
        </p:xfrm>
        <a:graphic>
          <a:graphicData uri="http://schemas.openxmlformats.org/drawingml/2006/table">
            <a:tbl>
              <a:tblPr bandRow="1"/>
              <a:tblGrid>
                <a:gridCol w="1346436">
                  <a:extLst>
                    <a:ext uri="{9D8B030D-6E8A-4147-A177-3AD203B41FA5}">
                      <a16:colId xmlns:a16="http://schemas.microsoft.com/office/drawing/2014/main" val="1297323070"/>
                    </a:ext>
                  </a:extLst>
                </a:gridCol>
                <a:gridCol w="1154088">
                  <a:extLst>
                    <a:ext uri="{9D8B030D-6E8A-4147-A177-3AD203B41FA5}">
                      <a16:colId xmlns:a16="http://schemas.microsoft.com/office/drawing/2014/main" val="3380936020"/>
                    </a:ext>
                  </a:extLst>
                </a:gridCol>
                <a:gridCol w="860804">
                  <a:extLst>
                    <a:ext uri="{9D8B030D-6E8A-4147-A177-3AD203B41FA5}">
                      <a16:colId xmlns:a16="http://schemas.microsoft.com/office/drawing/2014/main" val="3511708125"/>
                    </a:ext>
                  </a:extLst>
                </a:gridCol>
                <a:gridCol w="742094">
                  <a:extLst>
                    <a:ext uri="{9D8B030D-6E8A-4147-A177-3AD203B41FA5}">
                      <a16:colId xmlns:a16="http://schemas.microsoft.com/office/drawing/2014/main" val="1311701463"/>
                    </a:ext>
                  </a:extLst>
                </a:gridCol>
                <a:gridCol w="833507">
                  <a:extLst>
                    <a:ext uri="{9D8B030D-6E8A-4147-A177-3AD203B41FA5}">
                      <a16:colId xmlns:a16="http://schemas.microsoft.com/office/drawing/2014/main" val="1863853145"/>
                    </a:ext>
                  </a:extLst>
                </a:gridCol>
                <a:gridCol w="769391">
                  <a:extLst>
                    <a:ext uri="{9D8B030D-6E8A-4147-A177-3AD203B41FA5}">
                      <a16:colId xmlns:a16="http://schemas.microsoft.com/office/drawing/2014/main" val="2048373611"/>
                    </a:ext>
                  </a:extLst>
                </a:gridCol>
              </a:tblGrid>
              <a:tr h="488758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300" b="1" dirty="0">
                          <a:solidFill>
                            <a:schemeClr val="bg1"/>
                          </a:solidFill>
                          <a:latin typeface="Proxima Nova Rg" panose="02000506030000020004" pitchFamily="2" charset="0"/>
                        </a:rPr>
                        <a:t>Resource</a:t>
                      </a:r>
                    </a:p>
                  </a:txBody>
                  <a:tcPr marL="145256" marR="145256" marT="145256" marB="145256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86A4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300" b="1" dirty="0">
                          <a:solidFill>
                            <a:schemeClr val="bg1"/>
                          </a:solidFill>
                          <a:latin typeface="Proxima Nova Rg" panose="02000506030000020004" pitchFamily="2" charset="0"/>
                        </a:rPr>
                        <a:t>Cost Per Unit</a:t>
                      </a:r>
                    </a:p>
                  </a:txBody>
                  <a:tcPr marL="145256" marR="145256" marT="145256" marB="145256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86A4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300" b="1" dirty="0">
                          <a:solidFill>
                            <a:schemeClr val="bg1"/>
                          </a:solidFill>
                          <a:latin typeface="Proxima Nova Rg" panose="02000506030000020004" pitchFamily="2" charset="0"/>
                        </a:rPr>
                        <a:t>Milestone 2</a:t>
                      </a:r>
                    </a:p>
                  </a:txBody>
                  <a:tcPr marL="145256" marR="145256" marT="145256" marB="145256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86A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bg1"/>
                        </a:solidFill>
                        <a:latin typeface="Proxima Nova Rg" panose="02000506030000020004" pitchFamily="2" charset="0"/>
                      </a:endParaRPr>
                    </a:p>
                  </a:txBody>
                  <a:tcPr marL="137160" marR="137160" marT="137160" marB="137160" anchor="ctr">
                    <a:solidFill>
                      <a:srgbClr val="1A86A4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300" b="1" dirty="0">
                          <a:solidFill>
                            <a:schemeClr val="bg1"/>
                          </a:solidFill>
                          <a:latin typeface="Proxima Nova Rg" panose="02000506030000020004" pitchFamily="2" charset="0"/>
                        </a:rPr>
                        <a:t>Milestone 3</a:t>
                      </a:r>
                    </a:p>
                  </a:txBody>
                  <a:tcPr marL="145256" marR="145256" marT="145256" marB="145256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86A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bg1"/>
                        </a:solidFill>
                        <a:latin typeface="Proxima Nova Rg" panose="02000506030000020004" pitchFamily="2" charset="0"/>
                      </a:endParaRPr>
                    </a:p>
                  </a:txBody>
                  <a:tcPr marL="137160" marR="137160" marT="137160" marB="137160" anchor="ctr">
                    <a:solidFill>
                      <a:srgbClr val="1A86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7863090"/>
                  </a:ext>
                </a:extLst>
              </a:tr>
              <a:tr h="385439">
                <a:tc vMerge="1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  <a:latin typeface="Proxima Nova Rg" panose="02000506030000020004" pitchFamily="2" charset="0"/>
                        </a:rPr>
                        <a:t>Resource</a:t>
                      </a:r>
                    </a:p>
                  </a:txBody>
                  <a:tcPr marL="137160" marR="137160" marT="137160" marB="137160" anchor="ctr">
                    <a:solidFill>
                      <a:srgbClr val="1A86A4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  <a:latin typeface="Proxima Nova Rg" panose="02000506030000020004" pitchFamily="2" charset="0"/>
                        </a:rPr>
                        <a:t>Cost Per Unit</a:t>
                      </a:r>
                    </a:p>
                  </a:txBody>
                  <a:tcPr marL="137160" marR="137160" marT="137160" marB="137160" anchor="ctr">
                    <a:solidFill>
                      <a:srgbClr val="1A86A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300" b="1" dirty="0">
                          <a:solidFill>
                            <a:schemeClr val="bg1"/>
                          </a:solidFill>
                          <a:latin typeface="Proxima Nova Rg" panose="02000506030000020004" pitchFamily="2" charset="0"/>
                        </a:rPr>
                        <a:t>Quantity</a:t>
                      </a:r>
                    </a:p>
                  </a:txBody>
                  <a:tcPr marL="93391" marR="93391" marT="93391" marB="93391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86A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300" b="1" dirty="0">
                          <a:solidFill>
                            <a:schemeClr val="bg1"/>
                          </a:solidFill>
                          <a:latin typeface="Proxima Nova Rg" panose="02000506030000020004" pitchFamily="2" charset="0"/>
                        </a:rPr>
                        <a:t>Cost</a:t>
                      </a:r>
                    </a:p>
                  </a:txBody>
                  <a:tcPr marL="93391" marR="93391" marT="93391" marB="93391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86A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300" b="1" dirty="0">
                          <a:solidFill>
                            <a:schemeClr val="bg1"/>
                          </a:solidFill>
                          <a:latin typeface="Proxima Nova Rg" panose="02000506030000020004" pitchFamily="2" charset="0"/>
                        </a:rPr>
                        <a:t>Quantity</a:t>
                      </a:r>
                    </a:p>
                  </a:txBody>
                  <a:tcPr marL="93391" marR="93391" marT="93391" marB="93391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86A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300" b="1" dirty="0">
                          <a:solidFill>
                            <a:schemeClr val="bg1"/>
                          </a:solidFill>
                          <a:latin typeface="Proxima Nova Rg" panose="02000506030000020004" pitchFamily="2" charset="0"/>
                        </a:rPr>
                        <a:t>Cost</a:t>
                      </a:r>
                    </a:p>
                  </a:txBody>
                  <a:tcPr marL="93391" marR="93391" marT="93391" marB="93391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86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8213901"/>
                  </a:ext>
                </a:extLst>
              </a:tr>
              <a:tr h="38543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300" b="1" dirty="0">
                          <a:solidFill>
                            <a:schemeClr val="bg1"/>
                          </a:solidFill>
                          <a:latin typeface="Proxima Nova Rg" panose="02000506030000020004" pitchFamily="2" charset="0"/>
                        </a:rPr>
                        <a:t>Mini Motor</a:t>
                      </a:r>
                    </a:p>
                  </a:txBody>
                  <a:tcPr marL="93391" marR="93391" marT="93391" marB="93391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en-US" sz="1300" b="1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218</a:t>
                      </a:r>
                    </a:p>
                  </a:txBody>
                  <a:tcPr marL="93391" marR="93391" marT="93391" marB="93391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en-US" sz="1300" b="1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2</a:t>
                      </a:r>
                    </a:p>
                  </a:txBody>
                  <a:tcPr marL="93391" marR="93391" marT="93391" marB="93391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en-US" sz="1300" b="1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436</a:t>
                      </a:r>
                    </a:p>
                  </a:txBody>
                  <a:tcPr marL="93391" marR="93391" marT="93391" marB="93391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en-US" sz="1300" b="1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2</a:t>
                      </a:r>
                    </a:p>
                  </a:txBody>
                  <a:tcPr marL="93391" marR="93391" marT="93391" marB="93391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en-US" sz="1300" b="1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436</a:t>
                      </a:r>
                    </a:p>
                  </a:txBody>
                  <a:tcPr marL="93391" marR="93391" marT="93391" marB="93391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1280399"/>
                  </a:ext>
                </a:extLst>
              </a:tr>
              <a:tr h="38543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300" b="1" dirty="0">
                          <a:solidFill>
                            <a:schemeClr val="bg1"/>
                          </a:solidFill>
                          <a:latin typeface="Proxima Nova Rg" panose="02000506030000020004" pitchFamily="2" charset="0"/>
                        </a:rPr>
                        <a:t>EV3 Brick</a:t>
                      </a:r>
                    </a:p>
                  </a:txBody>
                  <a:tcPr marL="93391" marR="93391" marT="93391" marB="93391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en-US" sz="1300" b="1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855</a:t>
                      </a:r>
                    </a:p>
                  </a:txBody>
                  <a:tcPr marL="93391" marR="93391" marT="93391" marB="93391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en-US" sz="1300" b="1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 marL="93391" marR="93391" marT="93391" marB="93391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en-US" sz="1300" b="1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855</a:t>
                      </a:r>
                    </a:p>
                  </a:txBody>
                  <a:tcPr marL="93391" marR="93391" marT="93391" marB="93391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en-US" sz="1300" b="1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 marL="93391" marR="93391" marT="93391" marB="93391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en-US" sz="1300" b="1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855</a:t>
                      </a:r>
                    </a:p>
                  </a:txBody>
                  <a:tcPr marL="93391" marR="93391" marT="93391" marB="93391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6161763"/>
                  </a:ext>
                </a:extLst>
              </a:tr>
              <a:tr h="5840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300" b="1" dirty="0">
                          <a:solidFill>
                            <a:schemeClr val="bg1"/>
                          </a:solidFill>
                          <a:latin typeface="Proxima Nova Rg" panose="02000506030000020004" pitchFamily="2" charset="0"/>
                        </a:rPr>
                        <a:t>Projected Labor</a:t>
                      </a:r>
                    </a:p>
                  </a:txBody>
                  <a:tcPr marL="93391" marR="93391" marT="93391" marB="93391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en-US" sz="1300" b="1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50</a:t>
                      </a:r>
                    </a:p>
                  </a:txBody>
                  <a:tcPr marL="93391" marR="93391" marT="93391" marB="93391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en-US" sz="1300" b="1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75</a:t>
                      </a:r>
                    </a:p>
                  </a:txBody>
                  <a:tcPr marL="93391" marR="93391" marT="93391" marB="93391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en-US" sz="1300" b="1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3,750</a:t>
                      </a:r>
                    </a:p>
                  </a:txBody>
                  <a:tcPr marL="93391" marR="93391" marT="93391" marB="93391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en-US" sz="1300" b="1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100</a:t>
                      </a:r>
                    </a:p>
                  </a:txBody>
                  <a:tcPr marL="93391" marR="93391" marT="93391" marB="93391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en-US" sz="1300" b="1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5,000</a:t>
                      </a:r>
                    </a:p>
                  </a:txBody>
                  <a:tcPr marL="93391" marR="93391" marT="93391" marB="93391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1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4090553"/>
                  </a:ext>
                </a:extLst>
              </a:tr>
              <a:tr h="38543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300" b="1" dirty="0">
                          <a:solidFill>
                            <a:schemeClr val="bg1"/>
                          </a:solidFill>
                          <a:latin typeface="Proxima Nova Rg" panose="02000506030000020004" pitchFamily="2" charset="0"/>
                        </a:rPr>
                        <a:t>Total</a:t>
                      </a:r>
                    </a:p>
                  </a:txBody>
                  <a:tcPr marL="93391" marR="93391" marT="93391" marB="93391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86A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endParaRPr lang="en-US" sz="1300" b="1" dirty="0">
                        <a:solidFill>
                          <a:schemeClr val="bg1"/>
                        </a:solidFill>
                        <a:latin typeface="Proxima Nova Rg" panose="02000506030000020004" pitchFamily="2" charset="0"/>
                      </a:endParaRPr>
                    </a:p>
                  </a:txBody>
                  <a:tcPr marL="93391" marR="93391" marT="93391" marB="93391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86A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endParaRPr lang="en-US" sz="1300" b="1" dirty="0">
                        <a:solidFill>
                          <a:schemeClr val="bg1"/>
                        </a:solidFill>
                        <a:latin typeface="Proxima Nova Rg" panose="02000506030000020004" pitchFamily="2" charset="0"/>
                      </a:endParaRPr>
                    </a:p>
                  </a:txBody>
                  <a:tcPr marL="93391" marR="93391" marT="93391" marB="93391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86A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en-US" sz="1300" b="1" dirty="0">
                          <a:solidFill>
                            <a:schemeClr val="bg1"/>
                          </a:solidFill>
                          <a:latin typeface="Proxima Nova Rg" panose="02000506030000020004" pitchFamily="2" charset="0"/>
                        </a:rPr>
                        <a:t>$ 5,041</a:t>
                      </a:r>
                    </a:p>
                  </a:txBody>
                  <a:tcPr marL="93391" marR="93391" marT="93391" marB="93391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86A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endParaRPr lang="en-US" sz="1300" b="1" dirty="0">
                        <a:solidFill>
                          <a:schemeClr val="bg1"/>
                        </a:solidFill>
                        <a:latin typeface="Proxima Nova Rg" panose="02000506030000020004" pitchFamily="2" charset="0"/>
                      </a:endParaRPr>
                    </a:p>
                  </a:txBody>
                  <a:tcPr marL="93391" marR="93391" marT="93391" marB="93391" anchor="ctr">
                    <a:lnL w="12700" cmpd="sng">
                      <a:solidFill>
                        <a:sysClr val="window" lastClr="FFFFFF"/>
                      </a:solidFill>
                    </a:lnL>
                    <a:lnR w="38100" cap="flat" cmpd="sng" algn="ctr">
                      <a:solidFill>
                        <a:srgbClr val="FFC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86A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en-US" sz="1300" b="1" dirty="0">
                          <a:solidFill>
                            <a:schemeClr val="bg1"/>
                          </a:solidFill>
                          <a:latin typeface="Proxima Nova Rg" panose="02000506030000020004" pitchFamily="2" charset="0"/>
                        </a:rPr>
                        <a:t>$ 6,291</a:t>
                      </a:r>
                    </a:p>
                  </a:txBody>
                  <a:tcPr marL="93391" marR="93391" marT="93391" marB="93391" anchor="ctr">
                    <a:lnL w="38100" cap="flat" cmpd="sng" algn="ctr">
                      <a:solidFill>
                        <a:srgbClr val="FFC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86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60995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64697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631980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4030000020004" pitchFamily="50" charset="0"/>
              </a:rPr>
              <a:t>PROJECT SCHEDULE SLIDE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1986859"/>
            <a:ext cx="5849266" cy="3858316"/>
          </a:xfrm>
        </p:spPr>
        <p:txBody>
          <a:bodyPr anchor="ctr"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Slide title “Project Schedule”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Copy picture function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Do </a:t>
            </a:r>
            <a:r>
              <a:rPr lang="en-US" sz="2400" b="1" dirty="0">
                <a:solidFill>
                  <a:srgbClr val="57068C"/>
                </a:solidFill>
                <a:latin typeface="Proxima Nova Lt" panose="02000506030000020004" pitchFamily="50" charset="0"/>
              </a:rPr>
              <a:t>not</a:t>
            </a:r>
            <a:r>
              <a:rPr lang="en-US" sz="2400" dirty="0">
                <a:latin typeface="Proxima Nova Rg" panose="02000506030000020004" pitchFamily="2" charset="0"/>
              </a:rPr>
              <a:t> screenshot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Include table, Gantt chart, and </a:t>
            </a:r>
            <a:br>
              <a:rPr lang="en-US" dirty="0">
                <a:latin typeface="Proxima Nova Rg" panose="02000506030000020004" pitchFamily="2" charset="0"/>
              </a:rPr>
            </a:br>
            <a:r>
              <a:rPr lang="en-US" dirty="0">
                <a:latin typeface="Proxima Nova Rg" panose="02000506030000020004" pitchFamily="2" charset="0"/>
              </a:rPr>
              <a:t>progress line in image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Refer to Microsoft Project Student Guide presentation for instructions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VCL copy picture instructions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45852C-AFDA-5E4A-B372-069C03625DB0}"/>
              </a:ext>
            </a:extLst>
          </p:cNvPr>
          <p:cNvSpPr txBox="1"/>
          <p:nvPr/>
        </p:nvSpPr>
        <p:spPr>
          <a:xfrm>
            <a:off x="9402417" y="39160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850E341-80F1-4A45-AF1B-AEB4D1151528}"/>
              </a:ext>
            </a:extLst>
          </p:cNvPr>
          <p:cNvSpPr/>
          <p:nvPr/>
        </p:nvSpPr>
        <p:spPr>
          <a:xfrm>
            <a:off x="877127" y="5540713"/>
            <a:ext cx="41376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Proxima Nova Rg" panose="02000506030000020004" pitchFamily="2" charset="0"/>
              </a:rPr>
              <a:t>Figure 8: Project schedule sample slide</a:t>
            </a:r>
          </a:p>
        </p:txBody>
      </p:sp>
      <p:pic>
        <p:nvPicPr>
          <p:cNvPr id="18" name="Picture 17" descr="A screenshot of a cell phone&#10;&#10;Description automatically generated">
            <a:extLst>
              <a:ext uri="{FF2B5EF4-FFF2-40B4-BE49-F238E27FC236}">
                <a16:creationId xmlns:a16="http://schemas.microsoft.com/office/drawing/2014/main" id="{DBB145D2-47DD-F848-9ADB-71A1ADAE1A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19" y="2324173"/>
            <a:ext cx="5055448" cy="3159655"/>
          </a:xfrm>
          <a:prstGeom prst="rect">
            <a:avLst/>
          </a:prstGeom>
        </p:spPr>
      </p:pic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72CDBAEB-A26F-41C1-8621-FB3418E556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34318481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3050" y="1597556"/>
            <a:ext cx="5462950" cy="3917892"/>
          </a:xfrm>
        </p:spPr>
        <p:txBody>
          <a:bodyPr anchor="ctr">
            <a:normAutofit/>
          </a:bodyPr>
          <a:lstStyle/>
          <a:p>
            <a:pPr marL="342900" indent="-342900" algn="l">
              <a:lnSpc>
                <a:spcPct val="10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Slide title “Teamwork Agreement”</a:t>
            </a:r>
          </a:p>
          <a:p>
            <a:pPr marL="342900" indent="-342900" algn="l">
              <a:lnSpc>
                <a:spcPct val="10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7068C"/>
                </a:solidFill>
                <a:latin typeface="Proxima Nova Rg" panose="02000506030000020004" pitchFamily="2" charset="0"/>
              </a:rPr>
              <a:t>Milestone 1 presentation only</a:t>
            </a:r>
          </a:p>
          <a:p>
            <a:pPr marL="342900" indent="-342900" algn="l">
              <a:lnSpc>
                <a:spcPct val="10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Full instructions for agreement on </a:t>
            </a:r>
            <a:r>
              <a:rPr lang="en-US" dirty="0">
                <a:solidFill>
                  <a:schemeClr val="accent1"/>
                </a:solidFill>
                <a:latin typeface="Proxima Nova Rg" panose="02000506030000020004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student manual </a:t>
            </a:r>
            <a:endParaRPr lang="en-US" dirty="0">
              <a:solidFill>
                <a:schemeClr val="accent1"/>
              </a:solidFill>
              <a:latin typeface="Proxima Nova Rg" panose="0200050603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74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45852C-AFDA-5E4A-B372-069C03625DB0}"/>
              </a:ext>
            </a:extLst>
          </p:cNvPr>
          <p:cNvSpPr txBox="1"/>
          <p:nvPr/>
        </p:nvSpPr>
        <p:spPr>
          <a:xfrm>
            <a:off x="9402417" y="39160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C0B8E3C3-E3FF-8042-AD76-30A0BE1B5E7D}"/>
              </a:ext>
            </a:extLst>
          </p:cNvPr>
          <p:cNvSpPr txBox="1">
            <a:spLocks/>
          </p:cNvSpPr>
          <p:nvPr/>
        </p:nvSpPr>
        <p:spPr>
          <a:xfrm>
            <a:off x="6855673" y="1923350"/>
            <a:ext cx="5462950" cy="39178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b="1" dirty="0">
                <a:solidFill>
                  <a:srgbClr val="57068C"/>
                </a:solidFill>
                <a:latin typeface="Proxima Nova Lt" panose="02000506030000020004" pitchFamily="50" charset="0"/>
              </a:rPr>
              <a:t>Summarize agreement: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Communication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Meetings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Differences in opinion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Responsibilities 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Workload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C814C522-EB5F-439C-9762-1B6B371C77A3}"/>
              </a:ext>
            </a:extLst>
          </p:cNvPr>
          <p:cNvSpPr txBox="1">
            <a:spLocks/>
          </p:cNvSpPr>
          <p:nvPr/>
        </p:nvSpPr>
        <p:spPr>
          <a:xfrm>
            <a:off x="-313509" y="632409"/>
            <a:ext cx="12819018" cy="9651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4030000020004" pitchFamily="50" charset="0"/>
              </a:rPr>
              <a:t>TEAMWORK AGREEMENT SLIDE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72CDBAEB-A26F-41C1-8621-FB3418E556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34176594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621038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4030000020004" pitchFamily="50" charset="0"/>
              </a:rPr>
              <a:t>SUMMARY SLIDE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06345" y="1863849"/>
            <a:ext cx="5685655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77"/>
              </a:rPr>
              <a:t>Slide title “</a:t>
            </a:r>
            <a:r>
              <a:rPr lang="en-US" dirty="0">
                <a:solidFill>
                  <a:srgbClr val="57068C"/>
                </a:solidFill>
                <a:latin typeface="Proxima Nova Rg" panose="02000506030000020004" pitchFamily="2" charset="77"/>
              </a:rPr>
              <a:t>Summary</a:t>
            </a:r>
            <a:r>
              <a:rPr lang="en-US" dirty="0">
                <a:latin typeface="Proxima Nova Rg" panose="02000506030000020004" pitchFamily="2" charset="77"/>
              </a:rPr>
              <a:t>”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77"/>
              </a:rPr>
              <a:t>Overall assessment on project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77"/>
              </a:rPr>
              <a:t>Are you on schedule?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77"/>
              </a:rPr>
              <a:t>Are you on budget?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77"/>
              </a:rPr>
              <a:t>Include next steps for the following milestone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20312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45852C-AFDA-5E4A-B372-069C03625DB0}"/>
              </a:ext>
            </a:extLst>
          </p:cNvPr>
          <p:cNvSpPr txBox="1"/>
          <p:nvPr/>
        </p:nvSpPr>
        <p:spPr>
          <a:xfrm>
            <a:off x="9402417" y="39160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850E341-80F1-4A45-AF1B-AEB4D1151528}"/>
              </a:ext>
            </a:extLst>
          </p:cNvPr>
          <p:cNvSpPr/>
          <p:nvPr/>
        </p:nvSpPr>
        <p:spPr>
          <a:xfrm>
            <a:off x="1646130" y="5559471"/>
            <a:ext cx="35766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Proxima Nova Rg" panose="02000506030000020004" pitchFamily="2" charset="0"/>
              </a:rPr>
              <a:t>Figure 9: Conclusion sample slide</a:t>
            </a: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120F6877-03ED-814B-B3A7-533F7C0DA9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079" y="2210512"/>
            <a:ext cx="5245921" cy="3278701"/>
          </a:xfrm>
          <a:prstGeom prst="rect">
            <a:avLst/>
          </a:prstGeom>
        </p:spPr>
      </p:pic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72CDBAEB-A26F-41C1-8621-FB3418E556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>
                <a:latin typeface="Proxima Nova Lt" panose="02000506030000020004" pitchFamily="50" charset="0"/>
              </a:rPr>
              <a:t>15</a:t>
            </a:r>
            <a:endParaRPr lang="en-US" sz="1600" dirty="0">
              <a:latin typeface="Proxima Nova Lt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76981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</p:spPr>
        <p:txBody>
          <a:bodyPr>
            <a:normAutofit/>
          </a:bodyPr>
          <a:lstStyle/>
          <a:p>
            <a:r>
              <a:rPr lang="en-US" dirty="0">
                <a:latin typeface="Gotham Medium" pitchFamily="50" charset="0"/>
              </a:rPr>
              <a:t>QUESTIONS?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669971" y="3989354"/>
            <a:ext cx="285205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72CDBAEB-A26F-41C1-8621-FB3418E556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2987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51379" y="582980"/>
            <a:ext cx="8889242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AGENDA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2073" y="2192373"/>
            <a:ext cx="9435151" cy="3556324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Milestones &amp; Benchmarks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Milestone Presentation Overview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Milestone Presentation Format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Questions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 flipH="1">
            <a:off x="940071" y="2921241"/>
            <a:ext cx="17871" cy="2098588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345B15D-E77C-4394-A1CC-D56B8E5EDE4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8AC7CA70-4296-46A3-B32D-45D24705D8C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4460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79331EC5-D956-4741-BA02-1161F3EEFB86}"/>
              </a:ext>
            </a:extLst>
          </p:cNvPr>
          <p:cNvSpPr txBox="1">
            <a:spLocks/>
          </p:cNvSpPr>
          <p:nvPr/>
        </p:nvSpPr>
        <p:spPr>
          <a:xfrm>
            <a:off x="9474" y="631669"/>
            <a:ext cx="1219199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4030000020004" pitchFamily="50" charset="0"/>
              </a:rPr>
              <a:t>MILESTONES &amp; BENCHMARKS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3F3A0921-05AA-F74A-B2EB-4A0CD3DFBCE2}"/>
              </a:ext>
            </a:extLst>
          </p:cNvPr>
          <p:cNvSpPr txBox="1">
            <a:spLocks/>
          </p:cNvSpPr>
          <p:nvPr/>
        </p:nvSpPr>
        <p:spPr>
          <a:xfrm>
            <a:off x="703081" y="2460305"/>
            <a:ext cx="5392919" cy="34267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solidFill>
                  <a:srgbClr val="57068C"/>
                </a:solidFill>
                <a:latin typeface="Proxima Nova Lt" panose="02000506030000020004" pitchFamily="50" charset="0"/>
              </a:rPr>
              <a:t>Milestones</a:t>
            </a:r>
          </a:p>
          <a:p>
            <a:pPr marL="342900" lvl="0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Proxima Nova Rg" panose="02000506030000020004" pitchFamily="2" charset="0"/>
              </a:rPr>
              <a:t>Three Milestones through semester (1, 2 &amp; 3)</a:t>
            </a:r>
          </a:p>
          <a:p>
            <a:pPr marL="342900" lvl="0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Proxima Nova Rg" panose="02000506030000020004" pitchFamily="2" charset="0"/>
              </a:rPr>
              <a:t>Each Milestone has a presentation</a:t>
            </a:r>
          </a:p>
          <a:p>
            <a:pPr marL="342900" lvl="0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Proxima Nova Rg" panose="02000506030000020004" pitchFamily="2" charset="0"/>
              </a:rPr>
              <a:t>Update progress on semester-long design project (SLDP)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F4210772-B937-48FD-9EAE-41986CCBC363}"/>
              </a:ext>
            </a:extLst>
          </p:cNvPr>
          <p:cNvSpPr txBox="1">
            <a:spLocks/>
          </p:cNvSpPr>
          <p:nvPr/>
        </p:nvSpPr>
        <p:spPr>
          <a:xfrm>
            <a:off x="6095999" y="2483856"/>
            <a:ext cx="5561093" cy="34267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solidFill>
                  <a:srgbClr val="57068C"/>
                </a:solidFill>
                <a:latin typeface="Proxima Nova Lt" panose="02000506030000020004" pitchFamily="50" charset="0"/>
              </a:rPr>
              <a:t>Benchmarks</a:t>
            </a:r>
          </a:p>
          <a:p>
            <a:pPr marL="342900" lvl="0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Proxima Nova Rg" panose="02000506030000020004" pitchFamily="2" charset="0"/>
              </a:rPr>
              <a:t>Two Benchmarks during semester (A and B)</a:t>
            </a:r>
          </a:p>
          <a:p>
            <a:pPr marL="342900" lvl="0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Proxima Nova Rg" panose="02000506030000020004" pitchFamily="2" charset="0"/>
              </a:rPr>
              <a:t>List of tasks to complete for each Benchmark</a:t>
            </a:r>
          </a:p>
          <a:p>
            <a:pPr marL="342900" lvl="0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Proxima Nova Rg" panose="02000506030000020004" pitchFamily="2" charset="0"/>
              </a:rPr>
              <a:t>Tasks are semester-long design project (SLDP) dependent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72CDBAEB-A26F-41C1-8621-FB3418E556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657548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107" y="2010170"/>
            <a:ext cx="11063785" cy="3917892"/>
          </a:xfrm>
        </p:spPr>
        <p:txBody>
          <a:bodyPr anchor="ctr">
            <a:normAutofit/>
          </a:bodyPr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Three Milestone presentations through the semester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Timed five-minute presentation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Update on progress of SLDP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Technical project progress/update presentation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Explosion 1 9">
            <a:extLst>
              <a:ext uri="{FF2B5EF4-FFF2-40B4-BE49-F238E27FC236}">
                <a16:creationId xmlns:a16="http://schemas.microsoft.com/office/drawing/2014/main" id="{A8F57130-23B1-B04B-AE74-96C1AA01BA5F}"/>
              </a:ext>
            </a:extLst>
          </p:cNvPr>
          <p:cNvSpPr/>
          <p:nvPr/>
        </p:nvSpPr>
        <p:spPr>
          <a:xfrm rot="20911413">
            <a:off x="7464525" y="3266383"/>
            <a:ext cx="4191639" cy="2794113"/>
          </a:xfrm>
          <a:prstGeom prst="irregularSeal1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5706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57068C"/>
                </a:solidFill>
                <a:latin typeface="Proxima Nova Lt" panose="02000506030000020004" pitchFamily="50" charset="0"/>
              </a:rPr>
              <a:t>Be a bit more creative with these presentations! 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632F5F9-D124-4B11-BA8B-B6323A9B1D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787364"/>
            <a:ext cx="11063786" cy="1385453"/>
          </a:xfrm>
        </p:spPr>
        <p:txBody>
          <a:bodyPr anchor="t">
            <a:noAutofit/>
          </a:bodyPr>
          <a:lstStyle/>
          <a:p>
            <a:pPr>
              <a:lnSpc>
                <a:spcPct val="80000"/>
              </a:lnSpc>
            </a:pPr>
            <a:r>
              <a:rPr lang="en-US" sz="5400" dirty="0">
                <a:latin typeface="Gotham Medium" panose="02000604030000020004" pitchFamily="50" charset="0"/>
              </a:rPr>
              <a:t>MILESTONE PRESENTATION</a:t>
            </a:r>
            <a:br>
              <a:rPr lang="en-US" sz="5400" dirty="0">
                <a:latin typeface="Gotham Medium" panose="02000604030000020004" pitchFamily="50" charset="0"/>
              </a:rPr>
            </a:br>
            <a:r>
              <a:rPr lang="en-US" sz="5400" dirty="0">
                <a:latin typeface="Gotham Medium" panose="02000604030000020004" pitchFamily="50" charset="0"/>
              </a:rPr>
              <a:t>OVERVIEW</a:t>
            </a: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72CDBAEB-A26F-41C1-8621-FB3418E556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6811434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107" y="1827542"/>
            <a:ext cx="5689419" cy="3917892"/>
          </a:xfrm>
        </p:spPr>
        <p:txBody>
          <a:bodyPr anchor="ctr">
            <a:normAutofit/>
          </a:bodyPr>
          <a:lstStyle/>
          <a:p>
            <a:pPr algn="l">
              <a:lnSpc>
                <a:spcPct val="100000"/>
              </a:lnSpc>
            </a:pPr>
            <a:r>
              <a:rPr lang="en-US" sz="2800" dirty="0">
                <a:solidFill>
                  <a:srgbClr val="57068C"/>
                </a:solidFill>
                <a:latin typeface="Proxima Nova Lt" panose="02000506030000020004" pitchFamily="50" charset="0"/>
              </a:rPr>
              <a:t>Submission: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EG1004 Website at 11:59 PM night before recitation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4F7782C-CD11-6F42-BADE-0A10D2BA45C5}"/>
              </a:ext>
            </a:extLst>
          </p:cNvPr>
          <p:cNvSpPr/>
          <p:nvPr/>
        </p:nvSpPr>
        <p:spPr>
          <a:xfrm>
            <a:off x="6276273" y="5745434"/>
            <a:ext cx="55318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Proxima Nova Rg" panose="02000506030000020004" pitchFamily="2" charset="0"/>
              </a:rPr>
              <a:t>Figure 1: Multiple slide view  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BE9C5F71-802C-C941-B16B-551FEE5209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020" y="2416070"/>
            <a:ext cx="5486400" cy="3259448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D35798B0-9004-4201-9CDA-6AE55A790495}"/>
              </a:ext>
            </a:extLst>
          </p:cNvPr>
          <p:cNvSpPr txBox="1">
            <a:spLocks/>
          </p:cNvSpPr>
          <p:nvPr/>
        </p:nvSpPr>
        <p:spPr>
          <a:xfrm>
            <a:off x="564107" y="748493"/>
            <a:ext cx="11063786" cy="138545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5400" dirty="0">
                <a:latin typeface="Gotham Medium" panose="02000604030000020004" pitchFamily="50" charset="0"/>
              </a:rPr>
              <a:t>MILESTONE PRESENTATION</a:t>
            </a:r>
            <a:br>
              <a:rPr lang="en-US" sz="5400" dirty="0">
                <a:latin typeface="Gotham Medium" panose="02000604030000020004" pitchFamily="50" charset="0"/>
              </a:rPr>
            </a:br>
            <a:r>
              <a:rPr lang="en-US" sz="5400" dirty="0">
                <a:latin typeface="Gotham Medium" panose="02000604030000020004" pitchFamily="50" charset="0"/>
              </a:rPr>
              <a:t>OVERVIEW</a:t>
            </a:r>
          </a:p>
        </p:txBody>
      </p:sp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72CDBAEB-A26F-41C1-8621-FB3418E556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5963430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41530" y="3165505"/>
            <a:ext cx="9108923" cy="2481932"/>
          </a:xfrm>
        </p:spPr>
        <p:txBody>
          <a:bodyPr numCol="2" anchor="ctr">
            <a:noAutofit/>
          </a:bodyPr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Title 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Agenda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Project Objective 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Background Information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Technical Design Description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Cost Estimate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Project Schedule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Teamwork Agreement </a:t>
            </a:r>
            <a:br>
              <a:rPr lang="en-US" dirty="0">
                <a:latin typeface="Proxima Nova Rg" panose="02000506030000020004" pitchFamily="2" charset="0"/>
              </a:rPr>
            </a:br>
            <a:r>
              <a:rPr lang="en-US" dirty="0">
                <a:solidFill>
                  <a:srgbClr val="57068C"/>
                </a:solidFill>
                <a:latin typeface="Proxima Nova Rg" panose="02000506030000020004" pitchFamily="2" charset="0"/>
              </a:rPr>
              <a:t>(MS 1 Only) 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Summary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Title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5F522D9-7A12-BA4A-9849-B4C75C6431E4}"/>
              </a:ext>
            </a:extLst>
          </p:cNvPr>
          <p:cNvSpPr/>
          <p:nvPr/>
        </p:nvSpPr>
        <p:spPr>
          <a:xfrm>
            <a:off x="1353348" y="2268248"/>
            <a:ext cx="94852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Proxima Nova Rg" panose="02000506030000020004" pitchFamily="2" charset="0"/>
              </a:rPr>
              <a:t>Consistent format and order for all Milestone presentations</a:t>
            </a:r>
            <a:r>
              <a:rPr lang="en-US" sz="2400" dirty="0">
                <a:latin typeface="Proxima Nova Rg" panose="02000506030000020004" pitchFamily="2" charset="0"/>
              </a:rPr>
              <a:t>:</a:t>
            </a:r>
          </a:p>
        </p:txBody>
      </p:sp>
      <p:sp>
        <p:nvSpPr>
          <p:cNvPr id="11" name="Explosion 1 10">
            <a:extLst>
              <a:ext uri="{FF2B5EF4-FFF2-40B4-BE49-F238E27FC236}">
                <a16:creationId xmlns:a16="http://schemas.microsoft.com/office/drawing/2014/main" id="{35EB8184-2856-9745-AFE0-A311F7B035CD}"/>
              </a:ext>
            </a:extLst>
          </p:cNvPr>
          <p:cNvSpPr/>
          <p:nvPr/>
        </p:nvSpPr>
        <p:spPr>
          <a:xfrm rot="20911413">
            <a:off x="8049660" y="3770202"/>
            <a:ext cx="3839770" cy="2456203"/>
          </a:xfrm>
          <a:prstGeom prst="irregularSeal1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5706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57068C"/>
                </a:solidFill>
                <a:latin typeface="Proxima Nova Lt" panose="02000506030000020004" pitchFamily="50" charset="0"/>
              </a:rPr>
              <a:t>Different format than lab presentations!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9EA0DCE9-3494-43BF-9FCF-AEEBC36CB427}"/>
              </a:ext>
            </a:extLst>
          </p:cNvPr>
          <p:cNvSpPr txBox="1">
            <a:spLocks/>
          </p:cNvSpPr>
          <p:nvPr/>
        </p:nvSpPr>
        <p:spPr>
          <a:xfrm>
            <a:off x="564103" y="800171"/>
            <a:ext cx="11063786" cy="138545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5400" dirty="0">
                <a:latin typeface="Gotham Medium" panose="02000604030000020004" pitchFamily="50" charset="0"/>
              </a:rPr>
              <a:t>MILESTONE PRESENTATION</a:t>
            </a:r>
            <a:br>
              <a:rPr lang="en-US" sz="5400" dirty="0">
                <a:latin typeface="Gotham Medium" panose="02000604030000020004" pitchFamily="50" charset="0"/>
              </a:rPr>
            </a:br>
            <a:r>
              <a:rPr lang="en-US" sz="5400" dirty="0">
                <a:latin typeface="Gotham Medium" panose="02000604030000020004" pitchFamily="50" charset="0"/>
              </a:rPr>
              <a:t>FORMAT</a:t>
            </a: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72CDBAEB-A26F-41C1-8621-FB3418E556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0594055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605583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4030000020004" pitchFamily="50" charset="0"/>
              </a:rPr>
              <a:t>TITLE SLIDE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8841" y="3204875"/>
            <a:ext cx="5486400" cy="1791615"/>
          </a:xfrm>
        </p:spPr>
        <p:txBody>
          <a:bodyPr anchor="ctr">
            <a:noAutofit/>
          </a:bodyPr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Product name 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Company name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Group members with company titles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EG1004 section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Date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dirty="0">
              <a:latin typeface="Proxima Nova Rg" panose="02000506030000020004" pitchFamily="2" charset="0"/>
            </a:endParaRPr>
          </a:p>
          <a:p>
            <a:pPr algn="l">
              <a:lnSpc>
                <a:spcPct val="100000"/>
              </a:lnSpc>
            </a:pPr>
            <a:endParaRPr lang="en-US" dirty="0">
              <a:latin typeface="Proxima Nova Rg" panose="0200050603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41147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45852C-AFDA-5E4A-B372-069C03625DB0}"/>
              </a:ext>
            </a:extLst>
          </p:cNvPr>
          <p:cNvSpPr txBox="1"/>
          <p:nvPr/>
        </p:nvSpPr>
        <p:spPr>
          <a:xfrm>
            <a:off x="9402417" y="39160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69C2634-17EE-A14A-A2D6-95395A393010}"/>
              </a:ext>
            </a:extLst>
          </p:cNvPr>
          <p:cNvSpPr/>
          <p:nvPr/>
        </p:nvSpPr>
        <p:spPr>
          <a:xfrm>
            <a:off x="7707377" y="5574803"/>
            <a:ext cx="28857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Proxima Nova Rg" panose="02000506030000020004" pitchFamily="2" charset="0"/>
              </a:rPr>
              <a:t>Figure 2: Title sample slide</a:t>
            </a:r>
          </a:p>
        </p:txBody>
      </p:sp>
      <p:sp>
        <p:nvSpPr>
          <p:cNvPr id="18" name="Explosion 1 17">
            <a:extLst>
              <a:ext uri="{FF2B5EF4-FFF2-40B4-BE49-F238E27FC236}">
                <a16:creationId xmlns:a16="http://schemas.microsoft.com/office/drawing/2014/main" id="{59687302-316C-764C-8BFF-55708730F73F}"/>
              </a:ext>
            </a:extLst>
          </p:cNvPr>
          <p:cNvSpPr/>
          <p:nvPr/>
        </p:nvSpPr>
        <p:spPr>
          <a:xfrm rot="21077727">
            <a:off x="2985069" y="3935837"/>
            <a:ext cx="3439441" cy="2242349"/>
          </a:xfrm>
          <a:prstGeom prst="irregularSeal1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5706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57068C"/>
                </a:solidFill>
                <a:latin typeface="Proxima Nova Lt" panose="02000506030000020004" pitchFamily="50" charset="0"/>
              </a:rPr>
              <a:t>You create! Remember to be professional!</a:t>
            </a: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A2C3F5F3-4AC5-A043-AC49-A3B8CB6D11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985" y="2390947"/>
            <a:ext cx="4956908" cy="3098068"/>
          </a:xfrm>
          <a:prstGeom prst="rect">
            <a:avLst/>
          </a:prstGeom>
        </p:spPr>
      </p:pic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72CDBAEB-A26F-41C1-8621-FB3418E556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4714642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653356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4030000020004" pitchFamily="50" charset="0"/>
              </a:rPr>
              <a:t>AGENDA SLIDE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91944" y="1943372"/>
            <a:ext cx="5744886" cy="3917892"/>
          </a:xfrm>
        </p:spPr>
        <p:txBody>
          <a:bodyPr anchor="ctr">
            <a:normAutofit/>
          </a:bodyPr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Slide title “Agenda”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No need to read slide aloud during presentation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Same agenda slide/order for all Milestone presentations!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45852C-AFDA-5E4A-B372-069C03625DB0}"/>
              </a:ext>
            </a:extLst>
          </p:cNvPr>
          <p:cNvSpPr txBox="1"/>
          <p:nvPr/>
        </p:nvSpPr>
        <p:spPr>
          <a:xfrm>
            <a:off x="9402417" y="39160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FBFA0B2-6F89-354D-BC42-BAD4604F35D5}"/>
              </a:ext>
            </a:extLst>
          </p:cNvPr>
          <p:cNvSpPr/>
          <p:nvPr/>
        </p:nvSpPr>
        <p:spPr>
          <a:xfrm>
            <a:off x="1626115" y="5532848"/>
            <a:ext cx="32431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Proxima Nova Rg" panose="02000506030000020004" pitchFamily="2" charset="0"/>
              </a:rPr>
              <a:t>Figure 3: Agenda slide sample</a:t>
            </a:r>
          </a:p>
        </p:txBody>
      </p:sp>
      <p:pic>
        <p:nvPicPr>
          <p:cNvPr id="11" name="Picture 10" descr="A screenshot of a cell phone&#10;&#10;Description automatically generated">
            <a:extLst>
              <a:ext uri="{FF2B5EF4-FFF2-40B4-BE49-F238E27FC236}">
                <a16:creationId xmlns:a16="http://schemas.microsoft.com/office/drawing/2014/main" id="{1B959DF9-F731-4347-8024-18D41E5464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07" y="2066920"/>
            <a:ext cx="5375229" cy="3359518"/>
          </a:xfrm>
          <a:prstGeom prst="rect">
            <a:avLst/>
          </a:prstGeom>
        </p:spPr>
      </p:pic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72CDBAEB-A26F-41C1-8621-FB3418E556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1066420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631669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4030000020004" pitchFamily="50" charset="0"/>
              </a:rPr>
              <a:t>PROJECT OBJECTIVE SLIDE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107" y="1884388"/>
            <a:ext cx="5347992" cy="3917892"/>
          </a:xfrm>
        </p:spPr>
        <p:txBody>
          <a:bodyPr anchor="ctr">
            <a:noAutofit/>
          </a:bodyPr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Slide title “Project Objective”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What</a:t>
            </a:r>
            <a:r>
              <a:rPr lang="en-US" dirty="0">
                <a:latin typeface="Proxima Nova Rg" panose="02000506030000020004" pitchFamily="2" charset="0"/>
              </a:rPr>
              <a:t> are you doing in your project? 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Include overall approach 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Extra credit points you’re aiming to earn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45852C-AFDA-5E4A-B372-069C03625DB0}"/>
              </a:ext>
            </a:extLst>
          </p:cNvPr>
          <p:cNvSpPr txBox="1"/>
          <p:nvPr/>
        </p:nvSpPr>
        <p:spPr>
          <a:xfrm>
            <a:off x="9402417" y="39160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850E341-80F1-4A45-AF1B-AEB4D1151528}"/>
              </a:ext>
            </a:extLst>
          </p:cNvPr>
          <p:cNvSpPr/>
          <p:nvPr/>
        </p:nvSpPr>
        <p:spPr>
          <a:xfrm>
            <a:off x="6744833" y="5519426"/>
            <a:ext cx="41344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Proxima Nova Rg" panose="02000506030000020004" pitchFamily="2" charset="0"/>
              </a:rPr>
              <a:t>Figure 4: Project objective sample slide</a:t>
            </a: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05177C61-0631-1041-BE70-8B9A26FAEC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611" y="1957071"/>
            <a:ext cx="5540282" cy="3462676"/>
          </a:xfrm>
          <a:prstGeom prst="rect">
            <a:avLst/>
          </a:prstGeom>
        </p:spPr>
      </p:pic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72CDBAEB-A26F-41C1-8621-FB3418E556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9830106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</TotalTime>
  <Words>571</Words>
  <Application>Microsoft Macintosh PowerPoint</Application>
  <PresentationFormat>Widescreen</PresentationFormat>
  <Paragraphs>155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Proxima Nova Rg</vt:lpstr>
      <vt:lpstr>Calibri</vt:lpstr>
      <vt:lpstr>Gotham Medium</vt:lpstr>
      <vt:lpstr>Calibri Light</vt:lpstr>
      <vt:lpstr>Arial</vt:lpstr>
      <vt:lpstr>Proxima Nova Lt</vt:lpstr>
      <vt:lpstr>Office Theme</vt:lpstr>
      <vt:lpstr>HOW TO GIVE A MILESTONE PRESENTATION</vt:lpstr>
      <vt:lpstr>AGENDA</vt:lpstr>
      <vt:lpstr>PowerPoint Presentation</vt:lpstr>
      <vt:lpstr>MILESTONE PRESENTATION OVERVIEW</vt:lpstr>
      <vt:lpstr>PowerPoint Presentation</vt:lpstr>
      <vt:lpstr>PowerPoint Presentation</vt:lpstr>
      <vt:lpstr>TITLE SLIDE</vt:lpstr>
      <vt:lpstr>AGENDA SLIDE</vt:lpstr>
      <vt:lpstr>PROJECT OBJECTIVE SLIDE</vt:lpstr>
      <vt:lpstr>PowerPoint Presentation</vt:lpstr>
      <vt:lpstr>PowerPoint Presentation</vt:lpstr>
      <vt:lpstr>PowerPoint Presentation</vt:lpstr>
      <vt:lpstr>PowerPoint Presentation</vt:lpstr>
      <vt:lpstr>PROJECT SCHEDULE SLIDE</vt:lpstr>
      <vt:lpstr>PowerPoint Presentation</vt:lpstr>
      <vt:lpstr>SUMMARY SLIDE</vt:lpstr>
      <vt:lpstr>QUESTIONS?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GIVE A MILESTONE PRESENTATION</dc:title>
  <dc:creator>Diya Mulay</dc:creator>
  <cp:lastModifiedBy>EG</cp:lastModifiedBy>
  <cp:revision>12</cp:revision>
  <dcterms:created xsi:type="dcterms:W3CDTF">2020-08-26T09:30:29Z</dcterms:created>
  <dcterms:modified xsi:type="dcterms:W3CDTF">2023-09-26T19:42:53Z</dcterms:modified>
</cp:coreProperties>
</file>